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20" r:id="rId1"/>
  </p:sldMasterIdLst>
  <p:notesMasterIdLst>
    <p:notesMasterId r:id="rId38"/>
  </p:notesMasterIdLst>
  <p:sldIdLst>
    <p:sldId id="256" r:id="rId2"/>
    <p:sldId id="286" r:id="rId3"/>
    <p:sldId id="257" r:id="rId4"/>
    <p:sldId id="282"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83" r:id="rId22"/>
    <p:sldId id="284" r:id="rId23"/>
    <p:sldId id="274" r:id="rId24"/>
    <p:sldId id="275" r:id="rId25"/>
    <p:sldId id="276" r:id="rId26"/>
    <p:sldId id="277" r:id="rId27"/>
    <p:sldId id="278" r:id="rId28"/>
    <p:sldId id="279" r:id="rId29"/>
    <p:sldId id="285" r:id="rId30"/>
    <p:sldId id="280" r:id="rId31"/>
    <p:sldId id="288" r:id="rId32"/>
    <p:sldId id="289" r:id="rId33"/>
    <p:sldId id="290" r:id="rId34"/>
    <p:sldId id="291" r:id="rId35"/>
    <p:sldId id="287" r:id="rId36"/>
    <p:sldId id="281" r:id="rId37"/>
  </p:sldIdLst>
  <p:sldSz cx="6858000" cy="5143500"/>
  <p:notesSz cx="6858000" cy="9144000"/>
  <p:embeddedFontLst>
    <p:embeddedFont>
      <p:font typeface="Abadi" panose="020B0604020104020204" pitchFamily="34" charset="0"/>
      <p:regular r:id="rId39"/>
    </p:embeddedFont>
    <p:embeddedFont>
      <p:font typeface="Average" panose="020B0604020202020204" charset="0"/>
      <p:regular r:id="rId40"/>
    </p:embeddedFont>
    <p:embeddedFont>
      <p:font typeface="Bahnschrift" panose="020B0502040204020203" pitchFamily="34" charset="0"/>
      <p:regular r:id="rId41"/>
      <p:bold r:id="rId42"/>
    </p:embeddedFont>
    <p:embeddedFont>
      <p:font typeface="Bahnschrift Light" panose="020B0502040204020203" pitchFamily="34" charset="0"/>
      <p:regular r:id="rId43"/>
    </p:embeddedFont>
    <p:embeddedFont>
      <p:font typeface="Century Gothic" panose="020B0502020202020204" pitchFamily="34" charset="0"/>
      <p:regular r:id="rId44"/>
      <p:bold r:id="rId45"/>
      <p:italic r:id="rId46"/>
      <p:boldItalic r:id="rId47"/>
    </p:embeddedFont>
    <p:embeddedFont>
      <p:font typeface="HGMinchoE" panose="02020809000000000000" pitchFamily="49" charset="-128"/>
      <p:regular r:id="rId48"/>
    </p:embeddedFont>
    <p:embeddedFont>
      <p:font typeface="Lato" panose="020B0604020202020204" charset="0"/>
      <p:regular r:id="rId49"/>
      <p:bold r:id="rId50"/>
      <p:italic r:id="rId51"/>
      <p:boldItalic r:id="rId52"/>
    </p:embeddedFont>
    <p:embeddedFont>
      <p:font typeface="Montserrat" panose="020B0604020202020204" charset="0"/>
      <p:regular r:id="rId53"/>
      <p:bold r:id="rId54"/>
      <p:italic r:id="rId55"/>
      <p:boldItalic r:id="rId56"/>
    </p:embeddedFont>
    <p:embeddedFont>
      <p:font typeface="Roboto" panose="020B0604020202020204" charset="0"/>
      <p:regular r:id="rId57"/>
      <p:bold r:id="rId58"/>
      <p:italic r:id="rId59"/>
      <p:boldItalic r:id="rId60"/>
    </p:embeddedFont>
    <p:embeddedFont>
      <p:font typeface="Wingdings 3" panose="05040102010807070707" pitchFamily="18" charset="2"/>
      <p:regular r:id="rId6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747775"/>
          </p15:clr>
        </p15:guide>
        <p15:guide id="2" pos="216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6E02404-3B53-4387-A4F9-DB073FE03C88}">
  <a:tblStyle styleId="{D6E02404-3B53-4387-A4F9-DB073FE03C88}"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15" autoAdjust="0"/>
    <p:restoredTop sz="94660"/>
  </p:normalViewPr>
  <p:slideViewPr>
    <p:cSldViewPr snapToGrid="0">
      <p:cViewPr varScale="1">
        <p:scale>
          <a:sx n="107" d="100"/>
          <a:sy n="107" d="100"/>
        </p:scale>
        <p:origin x="1315" y="72"/>
      </p:cViewPr>
      <p:guideLst>
        <p:guide orient="horz" pos="162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5" Type="http://schemas.openxmlformats.org/officeDocument/2006/relationships/slide" Target="slides/slide4.xml"/><Relationship Id="rId61" Type="http://schemas.openxmlformats.org/officeDocument/2006/relationships/font" Target="fonts/font2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font" Target="fonts/font21.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font" Target="fonts/font1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font" Target="fonts/font22.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f87997393_0_78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1f87997393_0_7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1f96f5393d_0_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1f96f5393d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1f87997393_0_97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1f87997393_0_9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1f87997393_0_11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1f87997393_0_1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1f87997393_0_10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1f87997393_0_10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34de19c2a49_0_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34de19c2a49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1f87997393_0_12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0" name="Google Shape;380;g1f87997393_0_12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1f87997393_0_12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1f87997393_0_12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1f87997393_0_127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1f87997393_0_1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1f87997393_0_136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1f87997393_0_13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1f87997393_0_14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4" name="Google Shape;414;g1f87997393_0_14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523e596378_1_28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523e596378_1_2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1f87997393_0_14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1f87997393_0_14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1f87997393_0_147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7" name="Google Shape;427;g1f87997393_0_14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1f87997393_0_14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2" name="Google Shape;432;g1f87997393_0_14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1f87997393_0_150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1f87997393_0_15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34de19c2a49_0_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34de19c2a49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34de19c2a49_0_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8" name="Google Shape;448;g34de19c2a49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1f87997393_0_15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1f87997393_0_15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523e596378_1_2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523e596378_1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1f87997393_0_78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1f87997393_0_7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1f87997393_0_8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1f87997393_0_8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1f87997393_0_8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1f87997393_0_8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1f87997393_0_8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1f87997393_0_8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1f87997393_0_8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1f87997393_0_8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1f87997393_0_87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1f87997393_0_8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16" name="Group 15"/>
          <p:cNvGrpSpPr/>
          <p:nvPr/>
        </p:nvGrpSpPr>
        <p:grpSpPr>
          <a:xfrm>
            <a:off x="3251200" y="877448"/>
            <a:ext cx="3611126" cy="374535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400050" y="400050"/>
            <a:ext cx="4616035" cy="2343151"/>
          </a:xfrm>
        </p:spPr>
        <p:txBody>
          <a:bodyPr anchor="b">
            <a:normAutofit/>
          </a:bodyPr>
          <a:lstStyle>
            <a:lvl1pPr algn="l">
              <a:defRPr sz="3300">
                <a:effectLst/>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400050" y="2882901"/>
            <a:ext cx="3715688" cy="1435100"/>
          </a:xfrm>
        </p:spPr>
        <p:txBody>
          <a:bodyPr anchor="t">
            <a:normAutofit/>
          </a:bodyPr>
          <a:lstStyle>
            <a:lvl1pPr marL="0" indent="0" algn="l">
              <a:buNone/>
              <a:defRPr sz="1500">
                <a:solidFill>
                  <a:schemeClr val="bg2">
                    <a:lumMod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1802266920"/>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400051" y="3371850"/>
            <a:ext cx="4916150" cy="1143000"/>
          </a:xfrm>
        </p:spPr>
        <p:txBody>
          <a:bodyPr/>
          <a:lstStyle/>
          <a:p>
            <a:r>
              <a:rPr lang="es-ES"/>
              <a:t>Haga clic para modificar el estilo de título del patrón</a:t>
            </a:r>
            <a:endParaRPr lang="en-US" dirty="0"/>
          </a:p>
        </p:txBody>
      </p:sp>
      <p:sp>
        <p:nvSpPr>
          <p:cNvPr id="6" name="Picture Placeholder 2"/>
          <p:cNvSpPr>
            <a:spLocks noGrp="1" noChangeAspect="1"/>
          </p:cNvSpPr>
          <p:nvPr>
            <p:ph type="pic" idx="13"/>
          </p:nvPr>
        </p:nvSpPr>
        <p:spPr>
          <a:xfrm>
            <a:off x="400050" y="400050"/>
            <a:ext cx="6057900" cy="234315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s-ES"/>
              <a:t>Haga clic en el icono para agregar una imagen</a:t>
            </a:r>
            <a:endParaRPr lang="en-US" dirty="0"/>
          </a:p>
        </p:txBody>
      </p:sp>
      <p:sp>
        <p:nvSpPr>
          <p:cNvPr id="9" name="Text Placeholder 9"/>
          <p:cNvSpPr>
            <a:spLocks noGrp="1"/>
          </p:cNvSpPr>
          <p:nvPr>
            <p:ph type="body" sz="quarter" idx="14"/>
          </p:nvPr>
        </p:nvSpPr>
        <p:spPr>
          <a:xfrm>
            <a:off x="571502" y="2882900"/>
            <a:ext cx="5460999" cy="342900"/>
          </a:xfrm>
        </p:spPr>
        <p:txBody>
          <a:bodyPr anchor="t">
            <a:normAutofit/>
          </a:bodyPr>
          <a:lstStyle>
            <a:lvl1pPr marL="0" indent="0">
              <a:buFontTx/>
              <a:buNone/>
              <a:defRPr sz="1200"/>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48A87A34-81AB-432B-8DAE-1953F412C126}" type="datetimeFigureOut">
              <a:rPr lang="en-US" smtClean="0"/>
              <a:pPr/>
              <a:t>4/25/2025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246473934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400050" y="400050"/>
            <a:ext cx="6057900" cy="2171700"/>
          </a:xfrm>
        </p:spPr>
        <p:txBody>
          <a:bodyPr anchor="ctr">
            <a:normAutofit/>
          </a:bodyPr>
          <a:lstStyle>
            <a:lvl1pPr algn="l">
              <a:defRPr sz="21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400050" y="3086100"/>
            <a:ext cx="4787664" cy="1428750"/>
          </a:xfrm>
        </p:spPr>
        <p:txBody>
          <a:bodyPr anchor="ctr">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48A87A34-81AB-432B-8DAE-1953F412C126}" type="datetimeFigureOut">
              <a:rPr lang="en-US" smtClean="0"/>
              <a:pPr/>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226267474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42213" y="400050"/>
            <a:ext cx="5144840" cy="2171700"/>
          </a:xfrm>
        </p:spPr>
        <p:txBody>
          <a:bodyPr anchor="ctr">
            <a:normAutofit/>
          </a:bodyPr>
          <a:lstStyle>
            <a:lvl1pPr algn="l">
              <a:defRPr sz="2100" b="0" cap="all">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800101" y="2571750"/>
            <a:ext cx="4801850" cy="361950"/>
          </a:xfrm>
        </p:spPr>
        <p:txBody>
          <a:bodyPr anchor="ctr"/>
          <a:lstStyle>
            <a:lvl1pPr marL="0" indent="0">
              <a:buFontTx/>
              <a:buNone/>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400050" y="3225802"/>
            <a:ext cx="4786771" cy="1289048"/>
          </a:xfrm>
        </p:spPr>
        <p:txBody>
          <a:bodyPr anchor="ctr">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48A87A34-81AB-432B-8DAE-1953F412C126}" type="datetimeFigureOut">
              <a:rPr lang="en-US" smtClean="0"/>
              <a:pPr/>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s-419" smtClean="0"/>
              <a:pPr/>
              <a:t>‹Nº›</a:t>
            </a:fld>
            <a:endParaRPr lang="es-419"/>
          </a:p>
        </p:txBody>
      </p:sp>
      <p:sp>
        <p:nvSpPr>
          <p:cNvPr id="14" name="TextBox 13"/>
          <p:cNvSpPr txBox="1"/>
          <p:nvPr/>
        </p:nvSpPr>
        <p:spPr>
          <a:xfrm>
            <a:off x="171451" y="532968"/>
            <a:ext cx="342989" cy="438582"/>
          </a:xfrm>
          <a:prstGeom prst="rect">
            <a:avLst/>
          </a:prstGeom>
        </p:spPr>
        <p:txBody>
          <a:bodyPr vert="horz" lIns="68580" tIns="34290" rIns="68580" bIns="34290" rtlCol="0" anchor="ctr">
            <a:noAutofit/>
          </a:bodyPr>
          <a:lstStyle/>
          <a:p>
            <a:pPr lvl="0"/>
            <a:r>
              <a:rPr lang="en-US" sz="6000" dirty="0">
                <a:solidFill>
                  <a:schemeClr val="tx1"/>
                </a:solidFill>
                <a:effectLst/>
              </a:rPr>
              <a:t>“</a:t>
            </a:r>
          </a:p>
        </p:txBody>
      </p:sp>
      <p:sp>
        <p:nvSpPr>
          <p:cNvPr id="15" name="TextBox 14"/>
          <p:cNvSpPr txBox="1"/>
          <p:nvPr/>
        </p:nvSpPr>
        <p:spPr>
          <a:xfrm>
            <a:off x="5772151" y="2076451"/>
            <a:ext cx="342989" cy="438582"/>
          </a:xfrm>
          <a:prstGeom prst="rect">
            <a:avLst/>
          </a:prstGeom>
        </p:spPr>
        <p:txBody>
          <a:bodyPr vert="horz" lIns="68580" tIns="34290" rIns="68580" bIns="34290" rtlCol="0" anchor="ctr">
            <a:noAutofit/>
          </a:bodyPr>
          <a:lstStyle/>
          <a:p>
            <a:pPr lvl="0" algn="r"/>
            <a:r>
              <a:rPr lang="en-US" sz="6000" dirty="0">
                <a:solidFill>
                  <a:schemeClr val="tx1"/>
                </a:solidFill>
                <a:effectLst/>
              </a:rPr>
              <a:t>”</a:t>
            </a:r>
          </a:p>
        </p:txBody>
      </p:sp>
    </p:spTree>
    <p:extLst>
      <p:ext uri="{BB962C8B-B14F-4D97-AF65-F5344CB8AC3E}">
        <p14:creationId xmlns:p14="http://schemas.microsoft.com/office/powerpoint/2010/main" val="2323289997"/>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400050" y="2571750"/>
            <a:ext cx="4786771" cy="1273050"/>
          </a:xfrm>
        </p:spPr>
        <p:txBody>
          <a:bodyPr anchor="b">
            <a:normAutofit/>
          </a:bodyPr>
          <a:lstStyle>
            <a:lvl1pPr algn="l">
              <a:defRPr sz="21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400050" y="3849735"/>
            <a:ext cx="4787664" cy="665114"/>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48A87A34-81AB-432B-8DAE-1953F412C126}" type="datetimeFigureOut">
              <a:rPr lang="en-US" smtClean="0"/>
              <a:pPr/>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804803349"/>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42213" y="400050"/>
            <a:ext cx="5144840" cy="2171700"/>
          </a:xfrm>
        </p:spPr>
        <p:txBody>
          <a:bodyPr anchor="ctr">
            <a:normAutofit/>
          </a:bodyPr>
          <a:lstStyle>
            <a:lvl1pPr algn="l">
              <a:defRPr sz="2100" b="0" cap="all">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400050" y="2914650"/>
            <a:ext cx="4786771" cy="787400"/>
          </a:xfrm>
        </p:spPr>
        <p:txBody>
          <a:bodyPr vert="horz" lIns="91440" tIns="45720" rIns="91440" bIns="45720" rtlCol="0" anchor="b">
            <a:normAutofit/>
          </a:bodyPr>
          <a:lstStyle>
            <a:lvl1pPr>
              <a:buNone/>
              <a:defRPr lang="en-US" sz="1500" b="0" cap="all" dirty="0">
                <a:ln w="3175" cmpd="sng">
                  <a:noFill/>
                </a:ln>
                <a:solidFill>
                  <a:schemeClr val="tx1"/>
                </a:solidFill>
                <a:effectLst/>
              </a:defRPr>
            </a:lvl1pPr>
          </a:lstStyle>
          <a:p>
            <a:pPr marL="0" lvl="0">
              <a:spcBef>
                <a:spcPct val="0"/>
              </a:spcBef>
              <a:buNone/>
            </a:pPr>
            <a:r>
              <a:rPr lang="es-ES"/>
              <a:t>Haga clic para modificar los estilos de texto del patrón</a:t>
            </a:r>
          </a:p>
        </p:txBody>
      </p:sp>
      <p:sp>
        <p:nvSpPr>
          <p:cNvPr id="3" name="Text Placeholder 2"/>
          <p:cNvSpPr>
            <a:spLocks noGrp="1"/>
          </p:cNvSpPr>
          <p:nvPr>
            <p:ph type="body" idx="1"/>
          </p:nvPr>
        </p:nvSpPr>
        <p:spPr>
          <a:xfrm>
            <a:off x="400050" y="3714750"/>
            <a:ext cx="4786770" cy="80010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48A87A34-81AB-432B-8DAE-1953F412C126}" type="datetimeFigureOut">
              <a:rPr lang="en-US" smtClean="0"/>
              <a:pPr/>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s-419" smtClean="0"/>
              <a:pPr/>
              <a:t>‹Nº›</a:t>
            </a:fld>
            <a:endParaRPr lang="es-419"/>
          </a:p>
        </p:txBody>
      </p:sp>
      <p:sp>
        <p:nvSpPr>
          <p:cNvPr id="14" name="TextBox 13"/>
          <p:cNvSpPr txBox="1"/>
          <p:nvPr/>
        </p:nvSpPr>
        <p:spPr>
          <a:xfrm>
            <a:off x="171451" y="532968"/>
            <a:ext cx="342989" cy="438582"/>
          </a:xfrm>
          <a:prstGeom prst="rect">
            <a:avLst/>
          </a:prstGeom>
        </p:spPr>
        <p:txBody>
          <a:bodyPr vert="horz" lIns="68580" tIns="34290" rIns="68580" bIns="34290" rtlCol="0" anchor="ctr">
            <a:noAutofit/>
          </a:bodyPr>
          <a:lstStyle/>
          <a:p>
            <a:pPr lvl="0"/>
            <a:r>
              <a:rPr lang="en-US" sz="6000" dirty="0">
                <a:solidFill>
                  <a:schemeClr val="tx1"/>
                </a:solidFill>
                <a:effectLst/>
              </a:rPr>
              <a:t>“</a:t>
            </a:r>
          </a:p>
        </p:txBody>
      </p:sp>
      <p:sp>
        <p:nvSpPr>
          <p:cNvPr id="15" name="TextBox 14"/>
          <p:cNvSpPr txBox="1"/>
          <p:nvPr/>
        </p:nvSpPr>
        <p:spPr>
          <a:xfrm>
            <a:off x="5772151" y="2076451"/>
            <a:ext cx="342989" cy="438582"/>
          </a:xfrm>
          <a:prstGeom prst="rect">
            <a:avLst/>
          </a:prstGeom>
        </p:spPr>
        <p:txBody>
          <a:bodyPr vert="horz" lIns="68580" tIns="34290" rIns="68580" bIns="34290" rtlCol="0" anchor="ctr">
            <a:noAutofit/>
          </a:bodyPr>
          <a:lstStyle/>
          <a:p>
            <a:pPr lvl="0" algn="r"/>
            <a:r>
              <a:rPr lang="en-US" sz="6000" dirty="0">
                <a:solidFill>
                  <a:schemeClr val="tx1"/>
                </a:solidFill>
                <a:effectLst/>
              </a:rPr>
              <a:t>”</a:t>
            </a:r>
          </a:p>
        </p:txBody>
      </p:sp>
    </p:spTree>
    <p:extLst>
      <p:ext uri="{BB962C8B-B14F-4D97-AF65-F5344CB8AC3E}">
        <p14:creationId xmlns:p14="http://schemas.microsoft.com/office/powerpoint/2010/main" val="99353587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400050" y="400050"/>
            <a:ext cx="5644244" cy="2171700"/>
          </a:xfrm>
        </p:spPr>
        <p:txBody>
          <a:bodyPr vert="horz" lIns="91440" tIns="45720" rIns="91440" bIns="45720" rtlCol="0" anchor="ctr">
            <a:normAutofit/>
          </a:bodyPr>
          <a:lstStyle>
            <a:lvl1pPr>
              <a:defRPr lang="en-US" sz="2100" b="0" dirty="0"/>
            </a:lvl1pPr>
          </a:lstStyle>
          <a:p>
            <a:pPr marL="0" lvl="0"/>
            <a:r>
              <a:rPr lang="es-ES"/>
              <a:t>Haga clic para modificar el estilo de título del patrón</a:t>
            </a:r>
            <a:endParaRPr lang="en-US" dirty="0"/>
          </a:p>
        </p:txBody>
      </p:sp>
      <p:sp>
        <p:nvSpPr>
          <p:cNvPr id="10" name="Text Placeholder 9"/>
          <p:cNvSpPr>
            <a:spLocks noGrp="1"/>
          </p:cNvSpPr>
          <p:nvPr>
            <p:ph type="body" sz="quarter" idx="13"/>
          </p:nvPr>
        </p:nvSpPr>
        <p:spPr>
          <a:xfrm>
            <a:off x="400050" y="2946401"/>
            <a:ext cx="4786771" cy="628650"/>
          </a:xfrm>
        </p:spPr>
        <p:txBody>
          <a:bodyPr vert="horz" lIns="91440" tIns="45720" rIns="91440" bIns="45720" rtlCol="0" anchor="b">
            <a:normAutofit/>
          </a:bodyPr>
          <a:lstStyle>
            <a:lvl1pPr>
              <a:buNone/>
              <a:defRPr lang="en-US" sz="1500" b="0" cap="all" dirty="0">
                <a:ln w="3175" cmpd="sng">
                  <a:noFill/>
                </a:ln>
                <a:solidFill>
                  <a:schemeClr val="tx1"/>
                </a:solidFill>
                <a:effectLst/>
              </a:defRPr>
            </a:lvl1pPr>
          </a:lstStyle>
          <a:p>
            <a:pPr marL="0" lvl="0">
              <a:spcBef>
                <a:spcPct val="0"/>
              </a:spcBef>
              <a:buNone/>
            </a:pPr>
            <a:r>
              <a:rPr lang="es-ES"/>
              <a:t>Haga clic para modificar los estilos de texto del patrón</a:t>
            </a:r>
          </a:p>
        </p:txBody>
      </p:sp>
      <p:sp>
        <p:nvSpPr>
          <p:cNvPr id="3" name="Text Placeholder 2"/>
          <p:cNvSpPr>
            <a:spLocks noGrp="1"/>
          </p:cNvSpPr>
          <p:nvPr>
            <p:ph type="body" idx="1"/>
          </p:nvPr>
        </p:nvSpPr>
        <p:spPr>
          <a:xfrm>
            <a:off x="400050" y="3575051"/>
            <a:ext cx="4786770" cy="939799"/>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48A87A34-81AB-432B-8DAE-1953F412C126}" type="datetimeFigureOut">
              <a:rPr lang="en-US" smtClean="0"/>
              <a:pPr/>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314006110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a:xfrm>
            <a:off x="400051" y="3371850"/>
            <a:ext cx="4916150" cy="1143000"/>
          </a:xfrm>
        </p:spPr>
        <p:txBody>
          <a:bodyPr>
            <a:normAutofit/>
          </a:bodyPr>
          <a:lstStyle>
            <a:lvl1pPr algn="l">
              <a:defRPr sz="2100"/>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00051" y="400051"/>
            <a:ext cx="4916150" cy="2825753"/>
          </a:xfrm>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437044596"/>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24804" y="400050"/>
            <a:ext cx="1533146" cy="3314700"/>
          </a:xfrm>
        </p:spPr>
        <p:txBody>
          <a:bodyPr vert="eaVert">
            <a:normAutofit/>
          </a:bodyPr>
          <a:lstStyle>
            <a:lvl1pPr>
              <a:defRPr sz="2100"/>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00050" y="400050"/>
            <a:ext cx="4387509" cy="4114800"/>
          </a:xfrm>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468962590"/>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7"/>
        <p:cNvGrpSpPr/>
        <p:nvPr/>
      </p:nvGrpSpPr>
      <p:grpSpPr>
        <a:xfrm>
          <a:off x="0" y="0"/>
          <a:ext cx="0" cy="0"/>
          <a:chOff x="0" y="0"/>
          <a:chExt cx="0" cy="0"/>
        </a:xfrm>
      </p:grpSpPr>
      <p:sp>
        <p:nvSpPr>
          <p:cNvPr id="37" name="Google Shape;37;p3"/>
          <p:cNvSpPr txBox="1">
            <a:spLocks noGrp="1"/>
          </p:cNvSpPr>
          <p:nvPr>
            <p:ph type="title"/>
          </p:nvPr>
        </p:nvSpPr>
        <p:spPr>
          <a:xfrm>
            <a:off x="617888" y="2053000"/>
            <a:ext cx="3440250" cy="1148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8" name="Google Shape;38;p3"/>
          <p:cNvSpPr txBox="1">
            <a:spLocks noGrp="1"/>
          </p:cNvSpPr>
          <p:nvPr>
            <p:ph type="sldNum" idx="12"/>
          </p:nvPr>
        </p:nvSpPr>
        <p:spPr>
          <a:xfrm>
            <a:off x="6354344" y="4663217"/>
            <a:ext cx="411525"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3463207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65"/>
        <p:cNvGrpSpPr/>
        <p:nvPr/>
      </p:nvGrpSpPr>
      <p:grpSpPr>
        <a:xfrm>
          <a:off x="0" y="0"/>
          <a:ext cx="0" cy="0"/>
          <a:chOff x="0" y="0"/>
          <a:chExt cx="0" cy="0"/>
        </a:xfrm>
      </p:grpSpPr>
      <p:sp>
        <p:nvSpPr>
          <p:cNvPr id="73" name="Google Shape;73;p5"/>
          <p:cNvSpPr txBox="1">
            <a:spLocks noGrp="1"/>
          </p:cNvSpPr>
          <p:nvPr>
            <p:ph type="title"/>
          </p:nvPr>
        </p:nvSpPr>
        <p:spPr>
          <a:xfrm>
            <a:off x="973125" y="393750"/>
            <a:ext cx="5279175"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1800"/>
            </a:lvl1pPr>
            <a:lvl2pPr lvl="1">
              <a:spcBef>
                <a:spcPts val="0"/>
              </a:spcBef>
              <a:spcAft>
                <a:spcPts val="0"/>
              </a:spcAft>
              <a:buSzPts val="2400"/>
              <a:buNone/>
              <a:defRPr sz="1800"/>
            </a:lvl2pPr>
            <a:lvl3pPr lvl="2">
              <a:spcBef>
                <a:spcPts val="0"/>
              </a:spcBef>
              <a:spcAft>
                <a:spcPts val="0"/>
              </a:spcAft>
              <a:buSzPts val="2400"/>
              <a:buNone/>
              <a:defRPr sz="1800"/>
            </a:lvl3pPr>
            <a:lvl4pPr lvl="3">
              <a:spcBef>
                <a:spcPts val="0"/>
              </a:spcBef>
              <a:spcAft>
                <a:spcPts val="0"/>
              </a:spcAft>
              <a:buSzPts val="2400"/>
              <a:buNone/>
              <a:defRPr sz="1800"/>
            </a:lvl4pPr>
            <a:lvl5pPr lvl="4">
              <a:spcBef>
                <a:spcPts val="0"/>
              </a:spcBef>
              <a:spcAft>
                <a:spcPts val="0"/>
              </a:spcAft>
              <a:buSzPts val="2400"/>
              <a:buNone/>
              <a:defRPr sz="1800"/>
            </a:lvl5pPr>
            <a:lvl6pPr lvl="5">
              <a:spcBef>
                <a:spcPts val="0"/>
              </a:spcBef>
              <a:spcAft>
                <a:spcPts val="0"/>
              </a:spcAft>
              <a:buSzPts val="2400"/>
              <a:buNone/>
              <a:defRPr sz="1800"/>
            </a:lvl6pPr>
            <a:lvl7pPr lvl="6">
              <a:spcBef>
                <a:spcPts val="0"/>
              </a:spcBef>
              <a:spcAft>
                <a:spcPts val="0"/>
              </a:spcAft>
              <a:buSzPts val="2400"/>
              <a:buNone/>
              <a:defRPr sz="1800"/>
            </a:lvl7pPr>
            <a:lvl8pPr lvl="7">
              <a:spcBef>
                <a:spcPts val="0"/>
              </a:spcBef>
              <a:spcAft>
                <a:spcPts val="0"/>
              </a:spcAft>
              <a:buSzPts val="2400"/>
              <a:buNone/>
              <a:defRPr sz="1800"/>
            </a:lvl8pPr>
            <a:lvl9pPr lvl="8">
              <a:spcBef>
                <a:spcPts val="0"/>
              </a:spcBef>
              <a:spcAft>
                <a:spcPts val="0"/>
              </a:spcAft>
              <a:buSzPts val="2400"/>
              <a:buNone/>
              <a:defRPr sz="1800"/>
            </a:lvl9pPr>
          </a:lstStyle>
          <a:p>
            <a:endParaRPr/>
          </a:p>
        </p:txBody>
      </p:sp>
      <p:sp>
        <p:nvSpPr>
          <p:cNvPr id="74" name="Google Shape;74;p5"/>
          <p:cNvSpPr txBox="1">
            <a:spLocks noGrp="1"/>
          </p:cNvSpPr>
          <p:nvPr>
            <p:ph type="body" idx="1"/>
          </p:nvPr>
        </p:nvSpPr>
        <p:spPr>
          <a:xfrm>
            <a:off x="973125" y="1567550"/>
            <a:ext cx="5279175" cy="2911200"/>
          </a:xfrm>
          <a:prstGeom prst="rect">
            <a:avLst/>
          </a:prstGeom>
        </p:spPr>
        <p:txBody>
          <a:bodyPr spcFirstLastPara="1" wrap="square" lIns="91425" tIns="91425" rIns="91425" bIns="91425" anchor="t" anchorCtr="0">
            <a:noAutofit/>
          </a:bodyPr>
          <a:lstStyle>
            <a:lvl1pPr marL="342900" lvl="0" indent="-233363">
              <a:spcBef>
                <a:spcPts val="0"/>
              </a:spcBef>
              <a:spcAft>
                <a:spcPts val="0"/>
              </a:spcAft>
              <a:buSzPts val="1300"/>
              <a:buChar char="●"/>
              <a:defRPr/>
            </a:lvl1pPr>
            <a:lvl2pPr marL="685800" lvl="1" indent="-223838">
              <a:spcBef>
                <a:spcPts val="1200"/>
              </a:spcBef>
              <a:spcAft>
                <a:spcPts val="0"/>
              </a:spcAft>
              <a:buSzPts val="1100"/>
              <a:buChar char="○"/>
              <a:defRPr/>
            </a:lvl2pPr>
            <a:lvl3pPr marL="1028700" lvl="2" indent="-223838">
              <a:spcBef>
                <a:spcPts val="1200"/>
              </a:spcBef>
              <a:spcAft>
                <a:spcPts val="0"/>
              </a:spcAft>
              <a:buSzPts val="1100"/>
              <a:buChar char="■"/>
              <a:defRPr/>
            </a:lvl3pPr>
            <a:lvl4pPr marL="1371600" lvl="3" indent="-223838">
              <a:spcBef>
                <a:spcPts val="1200"/>
              </a:spcBef>
              <a:spcAft>
                <a:spcPts val="0"/>
              </a:spcAft>
              <a:buSzPts val="1100"/>
              <a:buChar char="●"/>
              <a:defRPr/>
            </a:lvl4pPr>
            <a:lvl5pPr marL="1714500" lvl="4" indent="-223838">
              <a:spcBef>
                <a:spcPts val="1200"/>
              </a:spcBef>
              <a:spcAft>
                <a:spcPts val="0"/>
              </a:spcAft>
              <a:buSzPts val="1100"/>
              <a:buChar char="○"/>
              <a:defRPr/>
            </a:lvl5pPr>
            <a:lvl6pPr marL="2057400" lvl="5" indent="-223838">
              <a:spcBef>
                <a:spcPts val="1200"/>
              </a:spcBef>
              <a:spcAft>
                <a:spcPts val="0"/>
              </a:spcAft>
              <a:buSzPts val="1100"/>
              <a:buChar char="■"/>
              <a:defRPr/>
            </a:lvl6pPr>
            <a:lvl7pPr marL="2400300" lvl="6" indent="-223838">
              <a:spcBef>
                <a:spcPts val="1200"/>
              </a:spcBef>
              <a:spcAft>
                <a:spcPts val="0"/>
              </a:spcAft>
              <a:buSzPts val="1100"/>
              <a:buChar char="●"/>
              <a:defRPr/>
            </a:lvl7pPr>
            <a:lvl8pPr marL="2743200" lvl="7" indent="-223838">
              <a:spcBef>
                <a:spcPts val="1200"/>
              </a:spcBef>
              <a:spcAft>
                <a:spcPts val="0"/>
              </a:spcAft>
              <a:buSzPts val="1100"/>
              <a:buChar char="○"/>
              <a:defRPr/>
            </a:lvl8pPr>
            <a:lvl9pPr marL="3086100" lvl="8" indent="-223838">
              <a:spcBef>
                <a:spcPts val="1200"/>
              </a:spcBef>
              <a:spcAft>
                <a:spcPts val="1200"/>
              </a:spcAft>
              <a:buSzPts val="1100"/>
              <a:buChar char="■"/>
              <a:defRPr/>
            </a:lvl9pPr>
          </a:lstStyle>
          <a:p>
            <a:endParaRPr/>
          </a:p>
        </p:txBody>
      </p:sp>
      <p:sp>
        <p:nvSpPr>
          <p:cNvPr id="75" name="Google Shape;75;p5"/>
          <p:cNvSpPr txBox="1">
            <a:spLocks noGrp="1"/>
          </p:cNvSpPr>
          <p:nvPr>
            <p:ph type="sldNum" idx="12"/>
          </p:nvPr>
        </p:nvSpPr>
        <p:spPr>
          <a:xfrm>
            <a:off x="6354344" y="4663217"/>
            <a:ext cx="411525"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3610931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400051" y="3371850"/>
            <a:ext cx="4916150" cy="1143000"/>
          </a:xfrm>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400051" y="400050"/>
            <a:ext cx="4916150" cy="2825753"/>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3419011755"/>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OC">
  <p:cSld name="TOC">
    <p:spTree>
      <p:nvGrpSpPr>
        <p:cNvPr id="1" name="Shape 43"/>
        <p:cNvGrpSpPr/>
        <p:nvPr/>
      </p:nvGrpSpPr>
      <p:grpSpPr>
        <a:xfrm>
          <a:off x="0" y="0"/>
          <a:ext cx="0" cy="0"/>
          <a:chOff x="0" y="0"/>
          <a:chExt cx="0" cy="0"/>
        </a:xfrm>
      </p:grpSpPr>
      <p:sp>
        <p:nvSpPr>
          <p:cNvPr id="63" name="Google Shape;63;p4"/>
          <p:cNvSpPr txBox="1">
            <a:spLocks noGrp="1"/>
          </p:cNvSpPr>
          <p:nvPr>
            <p:ph type="sldNum" idx="12"/>
          </p:nvPr>
        </p:nvSpPr>
        <p:spPr>
          <a:xfrm>
            <a:off x="6354344" y="4663217"/>
            <a:ext cx="411525"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s-419" smtClean="0"/>
              <a:pPr/>
              <a:t>‹Nº›</a:t>
            </a:fld>
            <a:endParaRPr lang="es-419"/>
          </a:p>
        </p:txBody>
      </p:sp>
      <p:sp>
        <p:nvSpPr>
          <p:cNvPr id="64" name="Google Shape;64;p4"/>
          <p:cNvSpPr txBox="1">
            <a:spLocks noGrp="1"/>
          </p:cNvSpPr>
          <p:nvPr>
            <p:ph type="title"/>
          </p:nvPr>
        </p:nvSpPr>
        <p:spPr>
          <a:xfrm>
            <a:off x="973125" y="393750"/>
            <a:ext cx="5279175" cy="9141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1800"/>
            </a:lvl1pPr>
            <a:lvl2pPr lvl="1" rtl="0">
              <a:spcBef>
                <a:spcPts val="0"/>
              </a:spcBef>
              <a:spcAft>
                <a:spcPts val="0"/>
              </a:spcAft>
              <a:buSzPts val="2400"/>
              <a:buNone/>
              <a:defRPr sz="1800"/>
            </a:lvl2pPr>
            <a:lvl3pPr lvl="2" rtl="0">
              <a:spcBef>
                <a:spcPts val="0"/>
              </a:spcBef>
              <a:spcAft>
                <a:spcPts val="0"/>
              </a:spcAft>
              <a:buSzPts val="2400"/>
              <a:buNone/>
              <a:defRPr sz="1800"/>
            </a:lvl3pPr>
            <a:lvl4pPr lvl="3" rtl="0">
              <a:spcBef>
                <a:spcPts val="0"/>
              </a:spcBef>
              <a:spcAft>
                <a:spcPts val="0"/>
              </a:spcAft>
              <a:buSzPts val="2400"/>
              <a:buNone/>
              <a:defRPr sz="1800"/>
            </a:lvl4pPr>
            <a:lvl5pPr lvl="4" rtl="0">
              <a:spcBef>
                <a:spcPts val="0"/>
              </a:spcBef>
              <a:spcAft>
                <a:spcPts val="0"/>
              </a:spcAft>
              <a:buSzPts val="2400"/>
              <a:buNone/>
              <a:defRPr sz="1800"/>
            </a:lvl5pPr>
            <a:lvl6pPr lvl="5" rtl="0">
              <a:spcBef>
                <a:spcPts val="0"/>
              </a:spcBef>
              <a:spcAft>
                <a:spcPts val="0"/>
              </a:spcAft>
              <a:buSzPts val="2400"/>
              <a:buNone/>
              <a:defRPr sz="1800"/>
            </a:lvl6pPr>
            <a:lvl7pPr lvl="6" rtl="0">
              <a:spcBef>
                <a:spcPts val="0"/>
              </a:spcBef>
              <a:spcAft>
                <a:spcPts val="0"/>
              </a:spcAft>
              <a:buSzPts val="2400"/>
              <a:buNone/>
              <a:defRPr sz="1800"/>
            </a:lvl7pPr>
            <a:lvl8pPr lvl="7" rtl="0">
              <a:spcBef>
                <a:spcPts val="0"/>
              </a:spcBef>
              <a:spcAft>
                <a:spcPts val="0"/>
              </a:spcAft>
              <a:buSzPts val="2400"/>
              <a:buNone/>
              <a:defRPr sz="1800"/>
            </a:lvl8pPr>
            <a:lvl9pPr lvl="8" rtl="0">
              <a:spcBef>
                <a:spcPts val="0"/>
              </a:spcBef>
              <a:spcAft>
                <a:spcPts val="0"/>
              </a:spcAft>
              <a:buSzPts val="2400"/>
              <a:buNone/>
              <a:defRPr sz="1800"/>
            </a:lvl9pPr>
          </a:lstStyle>
          <a:p>
            <a:endParaRPr/>
          </a:p>
        </p:txBody>
      </p:sp>
    </p:spTree>
    <p:extLst>
      <p:ext uri="{BB962C8B-B14F-4D97-AF65-F5344CB8AC3E}">
        <p14:creationId xmlns:p14="http://schemas.microsoft.com/office/powerpoint/2010/main" val="22376980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ody_alt3">
  <p:cSld name="Title and body_alt3">
    <p:spTree>
      <p:nvGrpSpPr>
        <p:cNvPr id="1" name="Shape 212"/>
        <p:cNvGrpSpPr/>
        <p:nvPr/>
      </p:nvGrpSpPr>
      <p:grpSpPr>
        <a:xfrm>
          <a:off x="0" y="0"/>
          <a:ext cx="0" cy="0"/>
          <a:chOff x="0" y="0"/>
          <a:chExt cx="0" cy="0"/>
        </a:xfrm>
      </p:grpSpPr>
      <p:sp>
        <p:nvSpPr>
          <p:cNvPr id="214" name="Google Shape;214;p16"/>
          <p:cNvSpPr txBox="1">
            <a:spLocks noGrp="1"/>
          </p:cNvSpPr>
          <p:nvPr>
            <p:ph type="title"/>
          </p:nvPr>
        </p:nvSpPr>
        <p:spPr>
          <a:xfrm>
            <a:off x="973125" y="393750"/>
            <a:ext cx="5279175" cy="9141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1800"/>
            </a:lvl1pPr>
            <a:lvl2pPr lvl="1" rtl="0">
              <a:spcBef>
                <a:spcPts val="0"/>
              </a:spcBef>
              <a:spcAft>
                <a:spcPts val="0"/>
              </a:spcAft>
              <a:buSzPts val="2400"/>
              <a:buNone/>
              <a:defRPr sz="1800"/>
            </a:lvl2pPr>
            <a:lvl3pPr lvl="2" rtl="0">
              <a:spcBef>
                <a:spcPts val="0"/>
              </a:spcBef>
              <a:spcAft>
                <a:spcPts val="0"/>
              </a:spcAft>
              <a:buSzPts val="2400"/>
              <a:buNone/>
              <a:defRPr sz="1800"/>
            </a:lvl3pPr>
            <a:lvl4pPr lvl="3" rtl="0">
              <a:spcBef>
                <a:spcPts val="0"/>
              </a:spcBef>
              <a:spcAft>
                <a:spcPts val="0"/>
              </a:spcAft>
              <a:buSzPts val="2400"/>
              <a:buNone/>
              <a:defRPr sz="1800"/>
            </a:lvl4pPr>
            <a:lvl5pPr lvl="4" rtl="0">
              <a:spcBef>
                <a:spcPts val="0"/>
              </a:spcBef>
              <a:spcAft>
                <a:spcPts val="0"/>
              </a:spcAft>
              <a:buSzPts val="2400"/>
              <a:buNone/>
              <a:defRPr sz="1800"/>
            </a:lvl5pPr>
            <a:lvl6pPr lvl="5" rtl="0">
              <a:spcBef>
                <a:spcPts val="0"/>
              </a:spcBef>
              <a:spcAft>
                <a:spcPts val="0"/>
              </a:spcAft>
              <a:buSzPts val="2400"/>
              <a:buNone/>
              <a:defRPr sz="1800"/>
            </a:lvl6pPr>
            <a:lvl7pPr lvl="6" rtl="0">
              <a:spcBef>
                <a:spcPts val="0"/>
              </a:spcBef>
              <a:spcAft>
                <a:spcPts val="0"/>
              </a:spcAft>
              <a:buSzPts val="2400"/>
              <a:buNone/>
              <a:defRPr sz="1800"/>
            </a:lvl7pPr>
            <a:lvl8pPr lvl="7" rtl="0">
              <a:spcBef>
                <a:spcPts val="0"/>
              </a:spcBef>
              <a:spcAft>
                <a:spcPts val="0"/>
              </a:spcAft>
              <a:buSzPts val="2400"/>
              <a:buNone/>
              <a:defRPr sz="1800"/>
            </a:lvl8pPr>
            <a:lvl9pPr lvl="8" rtl="0">
              <a:spcBef>
                <a:spcPts val="0"/>
              </a:spcBef>
              <a:spcAft>
                <a:spcPts val="0"/>
              </a:spcAft>
              <a:buSzPts val="2400"/>
              <a:buNone/>
              <a:defRPr sz="1800"/>
            </a:lvl9pPr>
          </a:lstStyle>
          <a:p>
            <a:endParaRPr/>
          </a:p>
        </p:txBody>
      </p:sp>
      <p:sp>
        <p:nvSpPr>
          <p:cNvPr id="215" name="Google Shape;215;p16"/>
          <p:cNvSpPr txBox="1">
            <a:spLocks noGrp="1"/>
          </p:cNvSpPr>
          <p:nvPr>
            <p:ph type="body" idx="1"/>
          </p:nvPr>
        </p:nvSpPr>
        <p:spPr>
          <a:xfrm>
            <a:off x="3013519" y="1567550"/>
            <a:ext cx="3238875" cy="1766700"/>
          </a:xfrm>
          <a:prstGeom prst="rect">
            <a:avLst/>
          </a:prstGeom>
        </p:spPr>
        <p:txBody>
          <a:bodyPr spcFirstLastPara="1" wrap="square" lIns="91425" tIns="91425" rIns="91425" bIns="91425" anchor="t" anchorCtr="0">
            <a:noAutofit/>
          </a:bodyPr>
          <a:lstStyle>
            <a:lvl1pPr marL="342900" lvl="0" indent="-233363" rtl="0">
              <a:spcBef>
                <a:spcPts val="0"/>
              </a:spcBef>
              <a:spcAft>
                <a:spcPts val="0"/>
              </a:spcAft>
              <a:buClr>
                <a:schemeClr val="dk2"/>
              </a:buClr>
              <a:buSzPts val="1300"/>
              <a:buChar char="●"/>
              <a:defRPr>
                <a:solidFill>
                  <a:schemeClr val="dk2"/>
                </a:solidFill>
              </a:defRPr>
            </a:lvl1pPr>
            <a:lvl2pPr marL="685800" lvl="1" indent="-223838" rtl="0">
              <a:spcBef>
                <a:spcPts val="1200"/>
              </a:spcBef>
              <a:spcAft>
                <a:spcPts val="0"/>
              </a:spcAft>
              <a:buClr>
                <a:schemeClr val="dk2"/>
              </a:buClr>
              <a:buSzPts val="1100"/>
              <a:buChar char="○"/>
              <a:defRPr>
                <a:solidFill>
                  <a:schemeClr val="dk2"/>
                </a:solidFill>
              </a:defRPr>
            </a:lvl2pPr>
            <a:lvl3pPr marL="1028700" lvl="2" indent="-223838" rtl="0">
              <a:spcBef>
                <a:spcPts val="1200"/>
              </a:spcBef>
              <a:spcAft>
                <a:spcPts val="0"/>
              </a:spcAft>
              <a:buClr>
                <a:schemeClr val="dk2"/>
              </a:buClr>
              <a:buSzPts val="1100"/>
              <a:buChar char="■"/>
              <a:defRPr>
                <a:solidFill>
                  <a:schemeClr val="dk2"/>
                </a:solidFill>
              </a:defRPr>
            </a:lvl3pPr>
            <a:lvl4pPr marL="1371600" lvl="3" indent="-223838" rtl="0">
              <a:spcBef>
                <a:spcPts val="1200"/>
              </a:spcBef>
              <a:spcAft>
                <a:spcPts val="0"/>
              </a:spcAft>
              <a:buClr>
                <a:schemeClr val="dk2"/>
              </a:buClr>
              <a:buSzPts val="1100"/>
              <a:buChar char="●"/>
              <a:defRPr>
                <a:solidFill>
                  <a:schemeClr val="dk2"/>
                </a:solidFill>
              </a:defRPr>
            </a:lvl4pPr>
            <a:lvl5pPr marL="1714500" lvl="4" indent="-223838" rtl="0">
              <a:spcBef>
                <a:spcPts val="1200"/>
              </a:spcBef>
              <a:spcAft>
                <a:spcPts val="0"/>
              </a:spcAft>
              <a:buClr>
                <a:schemeClr val="dk2"/>
              </a:buClr>
              <a:buSzPts val="1100"/>
              <a:buChar char="○"/>
              <a:defRPr>
                <a:solidFill>
                  <a:schemeClr val="dk2"/>
                </a:solidFill>
              </a:defRPr>
            </a:lvl5pPr>
            <a:lvl6pPr marL="2057400" lvl="5" indent="-223838" rtl="0">
              <a:spcBef>
                <a:spcPts val="1200"/>
              </a:spcBef>
              <a:spcAft>
                <a:spcPts val="0"/>
              </a:spcAft>
              <a:buClr>
                <a:schemeClr val="dk2"/>
              </a:buClr>
              <a:buSzPts val="1100"/>
              <a:buChar char="■"/>
              <a:defRPr>
                <a:solidFill>
                  <a:schemeClr val="dk2"/>
                </a:solidFill>
              </a:defRPr>
            </a:lvl6pPr>
            <a:lvl7pPr marL="2400300" lvl="6" indent="-223838" rtl="0">
              <a:spcBef>
                <a:spcPts val="1200"/>
              </a:spcBef>
              <a:spcAft>
                <a:spcPts val="0"/>
              </a:spcAft>
              <a:buClr>
                <a:schemeClr val="dk2"/>
              </a:buClr>
              <a:buSzPts val="1100"/>
              <a:buChar char="●"/>
              <a:defRPr>
                <a:solidFill>
                  <a:schemeClr val="dk2"/>
                </a:solidFill>
              </a:defRPr>
            </a:lvl7pPr>
            <a:lvl8pPr marL="2743200" lvl="7" indent="-223838" rtl="0">
              <a:spcBef>
                <a:spcPts val="1200"/>
              </a:spcBef>
              <a:spcAft>
                <a:spcPts val="0"/>
              </a:spcAft>
              <a:buClr>
                <a:schemeClr val="dk2"/>
              </a:buClr>
              <a:buSzPts val="1100"/>
              <a:buChar char="○"/>
              <a:defRPr>
                <a:solidFill>
                  <a:schemeClr val="dk2"/>
                </a:solidFill>
              </a:defRPr>
            </a:lvl8pPr>
            <a:lvl9pPr marL="3086100" lvl="8" indent="-223838" rtl="0">
              <a:spcBef>
                <a:spcPts val="1200"/>
              </a:spcBef>
              <a:spcAft>
                <a:spcPts val="1200"/>
              </a:spcAft>
              <a:buClr>
                <a:schemeClr val="dk2"/>
              </a:buClr>
              <a:buSzPts val="1100"/>
              <a:buChar char="■"/>
              <a:defRPr>
                <a:solidFill>
                  <a:schemeClr val="dk2"/>
                </a:solidFill>
              </a:defRPr>
            </a:lvl9pPr>
          </a:lstStyle>
          <a:p>
            <a:endParaRPr/>
          </a:p>
        </p:txBody>
      </p:sp>
      <p:sp>
        <p:nvSpPr>
          <p:cNvPr id="216" name="Google Shape;216;p16"/>
          <p:cNvSpPr txBox="1">
            <a:spLocks noGrp="1"/>
          </p:cNvSpPr>
          <p:nvPr>
            <p:ph type="sldNum" idx="12"/>
          </p:nvPr>
        </p:nvSpPr>
        <p:spPr>
          <a:xfrm>
            <a:off x="6354344" y="4663217"/>
            <a:ext cx="411525"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14642965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24"/>
        <p:cNvGrpSpPr/>
        <p:nvPr/>
      </p:nvGrpSpPr>
      <p:grpSpPr>
        <a:xfrm>
          <a:off x="0" y="0"/>
          <a:ext cx="0" cy="0"/>
          <a:chOff x="0" y="0"/>
          <a:chExt cx="0" cy="0"/>
        </a:xfrm>
      </p:grpSpPr>
      <p:sp>
        <p:nvSpPr>
          <p:cNvPr id="132" name="Google Shape;132;p10"/>
          <p:cNvSpPr txBox="1">
            <a:spLocks noGrp="1"/>
          </p:cNvSpPr>
          <p:nvPr>
            <p:ph type="title"/>
          </p:nvPr>
        </p:nvSpPr>
        <p:spPr>
          <a:xfrm>
            <a:off x="973125" y="393750"/>
            <a:ext cx="2849175" cy="1493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1800"/>
            </a:lvl1pPr>
            <a:lvl2pPr lvl="1">
              <a:spcBef>
                <a:spcPts val="0"/>
              </a:spcBef>
              <a:spcAft>
                <a:spcPts val="0"/>
              </a:spcAft>
              <a:buSzPts val="2400"/>
              <a:buNone/>
              <a:defRPr sz="1800"/>
            </a:lvl2pPr>
            <a:lvl3pPr lvl="2">
              <a:spcBef>
                <a:spcPts val="0"/>
              </a:spcBef>
              <a:spcAft>
                <a:spcPts val="0"/>
              </a:spcAft>
              <a:buSzPts val="2400"/>
              <a:buNone/>
              <a:defRPr sz="1800"/>
            </a:lvl3pPr>
            <a:lvl4pPr lvl="3">
              <a:spcBef>
                <a:spcPts val="0"/>
              </a:spcBef>
              <a:spcAft>
                <a:spcPts val="0"/>
              </a:spcAft>
              <a:buSzPts val="2400"/>
              <a:buNone/>
              <a:defRPr sz="1800"/>
            </a:lvl4pPr>
            <a:lvl5pPr lvl="4">
              <a:spcBef>
                <a:spcPts val="0"/>
              </a:spcBef>
              <a:spcAft>
                <a:spcPts val="0"/>
              </a:spcAft>
              <a:buSzPts val="2400"/>
              <a:buNone/>
              <a:defRPr sz="1800"/>
            </a:lvl5pPr>
            <a:lvl6pPr lvl="5">
              <a:spcBef>
                <a:spcPts val="0"/>
              </a:spcBef>
              <a:spcAft>
                <a:spcPts val="0"/>
              </a:spcAft>
              <a:buSzPts val="2400"/>
              <a:buNone/>
              <a:defRPr sz="1800"/>
            </a:lvl6pPr>
            <a:lvl7pPr lvl="6">
              <a:spcBef>
                <a:spcPts val="0"/>
              </a:spcBef>
              <a:spcAft>
                <a:spcPts val="0"/>
              </a:spcAft>
              <a:buSzPts val="2400"/>
              <a:buNone/>
              <a:defRPr sz="1800"/>
            </a:lvl7pPr>
            <a:lvl8pPr lvl="7">
              <a:spcBef>
                <a:spcPts val="0"/>
              </a:spcBef>
              <a:spcAft>
                <a:spcPts val="0"/>
              </a:spcAft>
              <a:buSzPts val="2400"/>
              <a:buNone/>
              <a:defRPr sz="1800"/>
            </a:lvl8pPr>
            <a:lvl9pPr lvl="8">
              <a:spcBef>
                <a:spcPts val="0"/>
              </a:spcBef>
              <a:spcAft>
                <a:spcPts val="0"/>
              </a:spcAft>
              <a:buSzPts val="2400"/>
              <a:buNone/>
              <a:defRPr sz="1800"/>
            </a:lvl9pPr>
          </a:lstStyle>
          <a:p>
            <a:endParaRPr/>
          </a:p>
        </p:txBody>
      </p:sp>
      <p:sp>
        <p:nvSpPr>
          <p:cNvPr id="133" name="Google Shape;133;p10"/>
          <p:cNvSpPr txBox="1">
            <a:spLocks noGrp="1"/>
          </p:cNvSpPr>
          <p:nvPr>
            <p:ph type="body" idx="1"/>
          </p:nvPr>
        </p:nvSpPr>
        <p:spPr>
          <a:xfrm>
            <a:off x="973125" y="1972550"/>
            <a:ext cx="2849175" cy="2415900"/>
          </a:xfrm>
          <a:prstGeom prst="rect">
            <a:avLst/>
          </a:prstGeom>
        </p:spPr>
        <p:txBody>
          <a:bodyPr spcFirstLastPara="1" wrap="square" lIns="91425" tIns="91425" rIns="91425" bIns="91425" anchor="t" anchorCtr="0">
            <a:noAutofit/>
          </a:bodyPr>
          <a:lstStyle>
            <a:lvl1pPr marL="342900" lvl="0" indent="-233363">
              <a:spcBef>
                <a:spcPts val="0"/>
              </a:spcBef>
              <a:spcAft>
                <a:spcPts val="0"/>
              </a:spcAft>
              <a:buSzPts val="1300"/>
              <a:buChar char="●"/>
              <a:defRPr/>
            </a:lvl1pPr>
            <a:lvl2pPr marL="685800" lvl="1" indent="-223838">
              <a:spcBef>
                <a:spcPts val="1200"/>
              </a:spcBef>
              <a:spcAft>
                <a:spcPts val="0"/>
              </a:spcAft>
              <a:buSzPts val="1100"/>
              <a:buChar char="○"/>
              <a:defRPr/>
            </a:lvl2pPr>
            <a:lvl3pPr marL="1028700" lvl="2" indent="-223838">
              <a:spcBef>
                <a:spcPts val="1200"/>
              </a:spcBef>
              <a:spcAft>
                <a:spcPts val="0"/>
              </a:spcAft>
              <a:buSzPts val="1100"/>
              <a:buChar char="■"/>
              <a:defRPr/>
            </a:lvl3pPr>
            <a:lvl4pPr marL="1371600" lvl="3" indent="-223838">
              <a:spcBef>
                <a:spcPts val="1200"/>
              </a:spcBef>
              <a:spcAft>
                <a:spcPts val="0"/>
              </a:spcAft>
              <a:buSzPts val="1100"/>
              <a:buChar char="●"/>
              <a:defRPr/>
            </a:lvl4pPr>
            <a:lvl5pPr marL="1714500" lvl="4" indent="-223838">
              <a:spcBef>
                <a:spcPts val="1200"/>
              </a:spcBef>
              <a:spcAft>
                <a:spcPts val="0"/>
              </a:spcAft>
              <a:buSzPts val="1100"/>
              <a:buChar char="○"/>
              <a:defRPr/>
            </a:lvl5pPr>
            <a:lvl6pPr marL="2057400" lvl="5" indent="-223838">
              <a:spcBef>
                <a:spcPts val="1200"/>
              </a:spcBef>
              <a:spcAft>
                <a:spcPts val="0"/>
              </a:spcAft>
              <a:buSzPts val="1100"/>
              <a:buChar char="■"/>
              <a:defRPr/>
            </a:lvl6pPr>
            <a:lvl7pPr marL="2400300" lvl="6" indent="-223838">
              <a:spcBef>
                <a:spcPts val="1200"/>
              </a:spcBef>
              <a:spcAft>
                <a:spcPts val="0"/>
              </a:spcAft>
              <a:buSzPts val="1100"/>
              <a:buChar char="●"/>
              <a:defRPr/>
            </a:lvl7pPr>
            <a:lvl8pPr marL="2743200" lvl="7" indent="-223838">
              <a:spcBef>
                <a:spcPts val="1200"/>
              </a:spcBef>
              <a:spcAft>
                <a:spcPts val="0"/>
              </a:spcAft>
              <a:buSzPts val="1100"/>
              <a:buChar char="○"/>
              <a:defRPr/>
            </a:lvl8pPr>
            <a:lvl9pPr marL="3086100" lvl="8" indent="-223838">
              <a:spcBef>
                <a:spcPts val="1200"/>
              </a:spcBef>
              <a:spcAft>
                <a:spcPts val="1200"/>
              </a:spcAft>
              <a:buSzPts val="1100"/>
              <a:buChar char="■"/>
              <a:defRPr/>
            </a:lvl9pPr>
          </a:lstStyle>
          <a:p>
            <a:endParaRPr/>
          </a:p>
        </p:txBody>
      </p:sp>
      <p:sp>
        <p:nvSpPr>
          <p:cNvPr id="134" name="Google Shape;134;p10"/>
          <p:cNvSpPr txBox="1">
            <a:spLocks noGrp="1"/>
          </p:cNvSpPr>
          <p:nvPr>
            <p:ph type="sldNum" idx="12"/>
          </p:nvPr>
        </p:nvSpPr>
        <p:spPr>
          <a:xfrm>
            <a:off x="6354344" y="4663217"/>
            <a:ext cx="411525"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37358308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61"/>
        <p:cNvGrpSpPr/>
        <p:nvPr/>
      </p:nvGrpSpPr>
      <p:grpSpPr>
        <a:xfrm>
          <a:off x="0" y="0"/>
          <a:ext cx="0" cy="0"/>
          <a:chOff x="0" y="0"/>
          <a:chExt cx="0" cy="0"/>
        </a:xfrm>
      </p:grpSpPr>
      <p:sp>
        <p:nvSpPr>
          <p:cNvPr id="169" name="Google Shape;169;p12"/>
          <p:cNvSpPr txBox="1">
            <a:spLocks noGrp="1"/>
          </p:cNvSpPr>
          <p:nvPr>
            <p:ph type="title"/>
          </p:nvPr>
        </p:nvSpPr>
        <p:spPr>
          <a:xfrm>
            <a:off x="973125" y="1658325"/>
            <a:ext cx="2277225" cy="17517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1800"/>
            </a:lvl1pPr>
            <a:lvl2pPr lvl="1">
              <a:spcBef>
                <a:spcPts val="0"/>
              </a:spcBef>
              <a:spcAft>
                <a:spcPts val="0"/>
              </a:spcAft>
              <a:buSzPts val="2400"/>
              <a:buNone/>
              <a:defRPr sz="1800"/>
            </a:lvl2pPr>
            <a:lvl3pPr lvl="2">
              <a:spcBef>
                <a:spcPts val="0"/>
              </a:spcBef>
              <a:spcAft>
                <a:spcPts val="0"/>
              </a:spcAft>
              <a:buSzPts val="2400"/>
              <a:buNone/>
              <a:defRPr sz="1800"/>
            </a:lvl3pPr>
            <a:lvl4pPr lvl="3">
              <a:spcBef>
                <a:spcPts val="0"/>
              </a:spcBef>
              <a:spcAft>
                <a:spcPts val="0"/>
              </a:spcAft>
              <a:buSzPts val="2400"/>
              <a:buNone/>
              <a:defRPr sz="1800"/>
            </a:lvl4pPr>
            <a:lvl5pPr lvl="4">
              <a:spcBef>
                <a:spcPts val="0"/>
              </a:spcBef>
              <a:spcAft>
                <a:spcPts val="0"/>
              </a:spcAft>
              <a:buSzPts val="2400"/>
              <a:buNone/>
              <a:defRPr sz="1800"/>
            </a:lvl5pPr>
            <a:lvl6pPr lvl="5">
              <a:spcBef>
                <a:spcPts val="0"/>
              </a:spcBef>
              <a:spcAft>
                <a:spcPts val="0"/>
              </a:spcAft>
              <a:buSzPts val="2400"/>
              <a:buNone/>
              <a:defRPr sz="1800"/>
            </a:lvl6pPr>
            <a:lvl7pPr lvl="6">
              <a:spcBef>
                <a:spcPts val="0"/>
              </a:spcBef>
              <a:spcAft>
                <a:spcPts val="0"/>
              </a:spcAft>
              <a:buSzPts val="2400"/>
              <a:buNone/>
              <a:defRPr sz="1800"/>
            </a:lvl7pPr>
            <a:lvl8pPr lvl="7">
              <a:spcBef>
                <a:spcPts val="0"/>
              </a:spcBef>
              <a:spcAft>
                <a:spcPts val="0"/>
              </a:spcAft>
              <a:buSzPts val="2400"/>
              <a:buNone/>
              <a:defRPr sz="1800"/>
            </a:lvl8pPr>
            <a:lvl9pPr lvl="8">
              <a:spcBef>
                <a:spcPts val="0"/>
              </a:spcBef>
              <a:spcAft>
                <a:spcPts val="0"/>
              </a:spcAft>
              <a:buSzPts val="2400"/>
              <a:buNone/>
              <a:defRPr sz="1800"/>
            </a:lvl9pPr>
          </a:lstStyle>
          <a:p>
            <a:endParaRPr/>
          </a:p>
        </p:txBody>
      </p:sp>
      <p:sp>
        <p:nvSpPr>
          <p:cNvPr id="170" name="Google Shape;170;p12"/>
          <p:cNvSpPr txBox="1">
            <a:spLocks noGrp="1"/>
          </p:cNvSpPr>
          <p:nvPr>
            <p:ph type="subTitle" idx="1"/>
          </p:nvPr>
        </p:nvSpPr>
        <p:spPr>
          <a:xfrm>
            <a:off x="973125" y="3538000"/>
            <a:ext cx="2277225" cy="506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975"/>
            </a:lvl2pPr>
            <a:lvl3pPr lvl="2">
              <a:lnSpc>
                <a:spcPct val="100000"/>
              </a:lnSpc>
              <a:spcBef>
                <a:spcPts val="0"/>
              </a:spcBef>
              <a:spcAft>
                <a:spcPts val="0"/>
              </a:spcAft>
              <a:buSzPts val="1300"/>
              <a:buNone/>
              <a:defRPr sz="975"/>
            </a:lvl3pPr>
            <a:lvl4pPr lvl="3">
              <a:lnSpc>
                <a:spcPct val="100000"/>
              </a:lnSpc>
              <a:spcBef>
                <a:spcPts val="0"/>
              </a:spcBef>
              <a:spcAft>
                <a:spcPts val="0"/>
              </a:spcAft>
              <a:buSzPts val="1300"/>
              <a:buNone/>
              <a:defRPr sz="975"/>
            </a:lvl4pPr>
            <a:lvl5pPr lvl="4">
              <a:lnSpc>
                <a:spcPct val="100000"/>
              </a:lnSpc>
              <a:spcBef>
                <a:spcPts val="0"/>
              </a:spcBef>
              <a:spcAft>
                <a:spcPts val="0"/>
              </a:spcAft>
              <a:buSzPts val="1300"/>
              <a:buNone/>
              <a:defRPr sz="975"/>
            </a:lvl5pPr>
            <a:lvl6pPr lvl="5">
              <a:lnSpc>
                <a:spcPct val="100000"/>
              </a:lnSpc>
              <a:spcBef>
                <a:spcPts val="0"/>
              </a:spcBef>
              <a:spcAft>
                <a:spcPts val="0"/>
              </a:spcAft>
              <a:buSzPts val="1300"/>
              <a:buNone/>
              <a:defRPr sz="975"/>
            </a:lvl6pPr>
            <a:lvl7pPr lvl="6">
              <a:lnSpc>
                <a:spcPct val="100000"/>
              </a:lnSpc>
              <a:spcBef>
                <a:spcPts val="0"/>
              </a:spcBef>
              <a:spcAft>
                <a:spcPts val="0"/>
              </a:spcAft>
              <a:buSzPts val="1300"/>
              <a:buNone/>
              <a:defRPr sz="975"/>
            </a:lvl7pPr>
            <a:lvl8pPr lvl="7">
              <a:lnSpc>
                <a:spcPct val="100000"/>
              </a:lnSpc>
              <a:spcBef>
                <a:spcPts val="0"/>
              </a:spcBef>
              <a:spcAft>
                <a:spcPts val="0"/>
              </a:spcAft>
              <a:buSzPts val="1300"/>
              <a:buNone/>
              <a:defRPr sz="975"/>
            </a:lvl8pPr>
            <a:lvl9pPr lvl="8">
              <a:lnSpc>
                <a:spcPct val="100000"/>
              </a:lnSpc>
              <a:spcBef>
                <a:spcPts val="0"/>
              </a:spcBef>
              <a:spcAft>
                <a:spcPts val="0"/>
              </a:spcAft>
              <a:buSzPts val="1300"/>
              <a:buNone/>
              <a:defRPr sz="975"/>
            </a:lvl9pPr>
          </a:lstStyle>
          <a:p>
            <a:endParaRPr/>
          </a:p>
        </p:txBody>
      </p:sp>
      <p:sp>
        <p:nvSpPr>
          <p:cNvPr id="171" name="Google Shape;171;p12"/>
          <p:cNvSpPr txBox="1">
            <a:spLocks noGrp="1"/>
          </p:cNvSpPr>
          <p:nvPr>
            <p:ph type="body" idx="2"/>
          </p:nvPr>
        </p:nvSpPr>
        <p:spPr>
          <a:xfrm>
            <a:off x="3486150" y="1696600"/>
            <a:ext cx="2757600" cy="2347500"/>
          </a:xfrm>
          <a:prstGeom prst="rect">
            <a:avLst/>
          </a:prstGeom>
        </p:spPr>
        <p:txBody>
          <a:bodyPr spcFirstLastPara="1" wrap="square" lIns="91425" tIns="91425" rIns="91425" bIns="91425" anchor="t" anchorCtr="0">
            <a:noAutofit/>
          </a:bodyPr>
          <a:lstStyle>
            <a:lvl1pPr marL="342900" lvl="0" indent="-233363">
              <a:spcBef>
                <a:spcPts val="0"/>
              </a:spcBef>
              <a:spcAft>
                <a:spcPts val="0"/>
              </a:spcAft>
              <a:buSzPts val="1300"/>
              <a:buChar char="●"/>
              <a:defRPr/>
            </a:lvl1pPr>
            <a:lvl2pPr marL="685800" lvl="1" indent="-223838">
              <a:spcBef>
                <a:spcPts val="1200"/>
              </a:spcBef>
              <a:spcAft>
                <a:spcPts val="0"/>
              </a:spcAft>
              <a:buSzPts val="1100"/>
              <a:buChar char="○"/>
              <a:defRPr/>
            </a:lvl2pPr>
            <a:lvl3pPr marL="1028700" lvl="2" indent="-223838">
              <a:spcBef>
                <a:spcPts val="1200"/>
              </a:spcBef>
              <a:spcAft>
                <a:spcPts val="0"/>
              </a:spcAft>
              <a:buSzPts val="1100"/>
              <a:buChar char="■"/>
              <a:defRPr/>
            </a:lvl3pPr>
            <a:lvl4pPr marL="1371600" lvl="3" indent="-223838">
              <a:spcBef>
                <a:spcPts val="1200"/>
              </a:spcBef>
              <a:spcAft>
                <a:spcPts val="0"/>
              </a:spcAft>
              <a:buSzPts val="1100"/>
              <a:buChar char="●"/>
              <a:defRPr/>
            </a:lvl4pPr>
            <a:lvl5pPr marL="1714500" lvl="4" indent="-223838">
              <a:spcBef>
                <a:spcPts val="1200"/>
              </a:spcBef>
              <a:spcAft>
                <a:spcPts val="0"/>
              </a:spcAft>
              <a:buSzPts val="1100"/>
              <a:buChar char="○"/>
              <a:defRPr/>
            </a:lvl5pPr>
            <a:lvl6pPr marL="2057400" lvl="5" indent="-223838">
              <a:spcBef>
                <a:spcPts val="1200"/>
              </a:spcBef>
              <a:spcAft>
                <a:spcPts val="0"/>
              </a:spcAft>
              <a:buSzPts val="1100"/>
              <a:buChar char="■"/>
              <a:defRPr/>
            </a:lvl6pPr>
            <a:lvl7pPr marL="2400300" lvl="6" indent="-223838">
              <a:spcBef>
                <a:spcPts val="1200"/>
              </a:spcBef>
              <a:spcAft>
                <a:spcPts val="0"/>
              </a:spcAft>
              <a:buSzPts val="1100"/>
              <a:buChar char="●"/>
              <a:defRPr/>
            </a:lvl7pPr>
            <a:lvl8pPr marL="2743200" lvl="7" indent="-223838">
              <a:spcBef>
                <a:spcPts val="1200"/>
              </a:spcBef>
              <a:spcAft>
                <a:spcPts val="0"/>
              </a:spcAft>
              <a:buSzPts val="1100"/>
              <a:buChar char="○"/>
              <a:defRPr/>
            </a:lvl8pPr>
            <a:lvl9pPr marL="3086100" lvl="8" indent="-223838">
              <a:spcBef>
                <a:spcPts val="1200"/>
              </a:spcBef>
              <a:spcAft>
                <a:spcPts val="1200"/>
              </a:spcAft>
              <a:buSzPts val="1100"/>
              <a:buChar char="■"/>
              <a:defRPr/>
            </a:lvl9pPr>
          </a:lstStyle>
          <a:p>
            <a:endParaRPr/>
          </a:p>
        </p:txBody>
      </p:sp>
      <p:sp>
        <p:nvSpPr>
          <p:cNvPr id="172" name="Google Shape;172;p12"/>
          <p:cNvSpPr txBox="1">
            <a:spLocks noGrp="1"/>
          </p:cNvSpPr>
          <p:nvPr>
            <p:ph type="sldNum" idx="12"/>
          </p:nvPr>
        </p:nvSpPr>
        <p:spPr>
          <a:xfrm>
            <a:off x="6354344" y="4663217"/>
            <a:ext cx="411525"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42665231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_alt1">
  <p:cSld name="Title and body_alt1">
    <p:spTree>
      <p:nvGrpSpPr>
        <p:cNvPr id="1" name="Shape 76"/>
        <p:cNvGrpSpPr/>
        <p:nvPr/>
      </p:nvGrpSpPr>
      <p:grpSpPr>
        <a:xfrm>
          <a:off x="0" y="0"/>
          <a:ext cx="0" cy="0"/>
          <a:chOff x="0" y="0"/>
          <a:chExt cx="0" cy="0"/>
        </a:xfrm>
      </p:grpSpPr>
      <p:sp>
        <p:nvSpPr>
          <p:cNvPr id="77" name="Google Shape;77;p6"/>
          <p:cNvSpPr txBox="1">
            <a:spLocks noGrp="1"/>
          </p:cNvSpPr>
          <p:nvPr>
            <p:ph type="title"/>
          </p:nvPr>
        </p:nvSpPr>
        <p:spPr>
          <a:xfrm>
            <a:off x="270803" y="1924852"/>
            <a:ext cx="1728675" cy="17973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1350"/>
            </a:lvl1pPr>
            <a:lvl2pPr lvl="1" rtl="0">
              <a:spcBef>
                <a:spcPts val="0"/>
              </a:spcBef>
              <a:spcAft>
                <a:spcPts val="0"/>
              </a:spcAft>
              <a:buSzPts val="1800"/>
              <a:buNone/>
              <a:defRPr sz="1350"/>
            </a:lvl2pPr>
            <a:lvl3pPr lvl="2" rtl="0">
              <a:spcBef>
                <a:spcPts val="0"/>
              </a:spcBef>
              <a:spcAft>
                <a:spcPts val="0"/>
              </a:spcAft>
              <a:buSzPts val="1800"/>
              <a:buNone/>
              <a:defRPr sz="1350"/>
            </a:lvl3pPr>
            <a:lvl4pPr lvl="3" rtl="0">
              <a:spcBef>
                <a:spcPts val="0"/>
              </a:spcBef>
              <a:spcAft>
                <a:spcPts val="0"/>
              </a:spcAft>
              <a:buSzPts val="1800"/>
              <a:buNone/>
              <a:defRPr sz="1350"/>
            </a:lvl4pPr>
            <a:lvl5pPr lvl="4" rtl="0">
              <a:spcBef>
                <a:spcPts val="0"/>
              </a:spcBef>
              <a:spcAft>
                <a:spcPts val="0"/>
              </a:spcAft>
              <a:buSzPts val="1800"/>
              <a:buNone/>
              <a:defRPr sz="1350"/>
            </a:lvl5pPr>
            <a:lvl6pPr lvl="5" rtl="0">
              <a:spcBef>
                <a:spcPts val="0"/>
              </a:spcBef>
              <a:spcAft>
                <a:spcPts val="0"/>
              </a:spcAft>
              <a:buSzPts val="1800"/>
              <a:buNone/>
              <a:defRPr sz="1350"/>
            </a:lvl6pPr>
            <a:lvl7pPr lvl="6" rtl="0">
              <a:spcBef>
                <a:spcPts val="0"/>
              </a:spcBef>
              <a:spcAft>
                <a:spcPts val="0"/>
              </a:spcAft>
              <a:buSzPts val="1800"/>
              <a:buNone/>
              <a:defRPr sz="1350"/>
            </a:lvl7pPr>
            <a:lvl8pPr lvl="7" rtl="0">
              <a:spcBef>
                <a:spcPts val="0"/>
              </a:spcBef>
              <a:spcAft>
                <a:spcPts val="0"/>
              </a:spcAft>
              <a:buSzPts val="1800"/>
              <a:buNone/>
              <a:defRPr sz="1350"/>
            </a:lvl8pPr>
            <a:lvl9pPr lvl="8" rtl="0">
              <a:spcBef>
                <a:spcPts val="0"/>
              </a:spcBef>
              <a:spcAft>
                <a:spcPts val="0"/>
              </a:spcAft>
              <a:buSzPts val="1800"/>
              <a:buNone/>
              <a:defRPr sz="1350"/>
            </a:lvl9pPr>
          </a:lstStyle>
          <a:p>
            <a:endParaRPr/>
          </a:p>
        </p:txBody>
      </p:sp>
      <p:sp>
        <p:nvSpPr>
          <p:cNvPr id="79" name="Google Shape;79;p6"/>
          <p:cNvSpPr txBox="1">
            <a:spLocks noGrp="1"/>
          </p:cNvSpPr>
          <p:nvPr>
            <p:ph type="body" idx="1"/>
          </p:nvPr>
        </p:nvSpPr>
        <p:spPr>
          <a:xfrm>
            <a:off x="4838453" y="1924850"/>
            <a:ext cx="1728675" cy="1797300"/>
          </a:xfrm>
          <a:prstGeom prst="rect">
            <a:avLst/>
          </a:prstGeom>
        </p:spPr>
        <p:txBody>
          <a:bodyPr spcFirstLastPara="1" wrap="square" lIns="91425" tIns="91425" rIns="91425" bIns="91425" anchor="t" anchorCtr="0">
            <a:noAutofit/>
          </a:bodyPr>
          <a:lstStyle>
            <a:lvl1pPr marL="342900" lvl="0" indent="-223838" rtl="0">
              <a:spcBef>
                <a:spcPts val="0"/>
              </a:spcBef>
              <a:spcAft>
                <a:spcPts val="0"/>
              </a:spcAft>
              <a:buClr>
                <a:schemeClr val="dk1"/>
              </a:buClr>
              <a:buSzPts val="1100"/>
              <a:buChar char="●"/>
              <a:defRPr sz="825">
                <a:solidFill>
                  <a:schemeClr val="dk1"/>
                </a:solidFill>
              </a:defRPr>
            </a:lvl1pPr>
            <a:lvl2pPr marL="685800" lvl="1" indent="-223838" rtl="0">
              <a:spcBef>
                <a:spcPts val="1200"/>
              </a:spcBef>
              <a:spcAft>
                <a:spcPts val="0"/>
              </a:spcAft>
              <a:buClr>
                <a:schemeClr val="dk1"/>
              </a:buClr>
              <a:buSzPts val="1100"/>
              <a:buChar char="○"/>
              <a:defRPr>
                <a:solidFill>
                  <a:schemeClr val="dk1"/>
                </a:solidFill>
              </a:defRPr>
            </a:lvl2pPr>
            <a:lvl3pPr marL="1028700" lvl="2" indent="-223838" rtl="0">
              <a:spcBef>
                <a:spcPts val="1200"/>
              </a:spcBef>
              <a:spcAft>
                <a:spcPts val="0"/>
              </a:spcAft>
              <a:buClr>
                <a:schemeClr val="dk1"/>
              </a:buClr>
              <a:buSzPts val="1100"/>
              <a:buChar char="■"/>
              <a:defRPr>
                <a:solidFill>
                  <a:schemeClr val="dk1"/>
                </a:solidFill>
              </a:defRPr>
            </a:lvl3pPr>
            <a:lvl4pPr marL="1371600" lvl="3" indent="-223838" rtl="0">
              <a:spcBef>
                <a:spcPts val="1200"/>
              </a:spcBef>
              <a:spcAft>
                <a:spcPts val="0"/>
              </a:spcAft>
              <a:buClr>
                <a:schemeClr val="dk1"/>
              </a:buClr>
              <a:buSzPts val="1100"/>
              <a:buChar char="●"/>
              <a:defRPr>
                <a:solidFill>
                  <a:schemeClr val="dk1"/>
                </a:solidFill>
              </a:defRPr>
            </a:lvl4pPr>
            <a:lvl5pPr marL="1714500" lvl="4" indent="-223838" rtl="0">
              <a:spcBef>
                <a:spcPts val="1200"/>
              </a:spcBef>
              <a:spcAft>
                <a:spcPts val="0"/>
              </a:spcAft>
              <a:buClr>
                <a:schemeClr val="dk1"/>
              </a:buClr>
              <a:buSzPts val="1100"/>
              <a:buChar char="○"/>
              <a:defRPr>
                <a:solidFill>
                  <a:schemeClr val="dk1"/>
                </a:solidFill>
              </a:defRPr>
            </a:lvl5pPr>
            <a:lvl6pPr marL="2057400" lvl="5" indent="-223838" rtl="0">
              <a:spcBef>
                <a:spcPts val="1200"/>
              </a:spcBef>
              <a:spcAft>
                <a:spcPts val="0"/>
              </a:spcAft>
              <a:buClr>
                <a:schemeClr val="dk1"/>
              </a:buClr>
              <a:buSzPts val="1100"/>
              <a:buChar char="■"/>
              <a:defRPr>
                <a:solidFill>
                  <a:schemeClr val="dk1"/>
                </a:solidFill>
              </a:defRPr>
            </a:lvl6pPr>
            <a:lvl7pPr marL="2400300" lvl="6" indent="-223838" rtl="0">
              <a:spcBef>
                <a:spcPts val="1200"/>
              </a:spcBef>
              <a:spcAft>
                <a:spcPts val="0"/>
              </a:spcAft>
              <a:buClr>
                <a:schemeClr val="dk1"/>
              </a:buClr>
              <a:buSzPts val="1100"/>
              <a:buChar char="●"/>
              <a:defRPr>
                <a:solidFill>
                  <a:schemeClr val="dk1"/>
                </a:solidFill>
              </a:defRPr>
            </a:lvl7pPr>
            <a:lvl8pPr marL="2743200" lvl="7" indent="-223838" rtl="0">
              <a:spcBef>
                <a:spcPts val="1200"/>
              </a:spcBef>
              <a:spcAft>
                <a:spcPts val="0"/>
              </a:spcAft>
              <a:buClr>
                <a:schemeClr val="dk1"/>
              </a:buClr>
              <a:buSzPts val="1100"/>
              <a:buChar char="○"/>
              <a:defRPr>
                <a:solidFill>
                  <a:schemeClr val="dk1"/>
                </a:solidFill>
              </a:defRPr>
            </a:lvl8pPr>
            <a:lvl9pPr marL="3086100" lvl="8" indent="-223838" rtl="0">
              <a:spcBef>
                <a:spcPts val="1200"/>
              </a:spcBef>
              <a:spcAft>
                <a:spcPts val="1200"/>
              </a:spcAft>
              <a:buClr>
                <a:schemeClr val="dk1"/>
              </a:buClr>
              <a:buSzPts val="1100"/>
              <a:buChar char="■"/>
              <a:defRPr>
                <a:solidFill>
                  <a:schemeClr val="dk1"/>
                </a:solidFill>
              </a:defRPr>
            </a:lvl9pPr>
          </a:lstStyle>
          <a:p>
            <a:endParaRPr/>
          </a:p>
        </p:txBody>
      </p:sp>
      <p:sp>
        <p:nvSpPr>
          <p:cNvPr id="87" name="Google Shape;87;p6"/>
          <p:cNvSpPr txBox="1">
            <a:spLocks noGrp="1"/>
          </p:cNvSpPr>
          <p:nvPr>
            <p:ph type="title" idx="2"/>
          </p:nvPr>
        </p:nvSpPr>
        <p:spPr>
          <a:xfrm>
            <a:off x="973125" y="459490"/>
            <a:ext cx="2254275" cy="510900"/>
          </a:xfrm>
          <a:prstGeom prst="rect">
            <a:avLst/>
          </a:prstGeom>
        </p:spPr>
        <p:txBody>
          <a:bodyPr spcFirstLastPara="1" wrap="square" lIns="91425" tIns="91425" rIns="91425" bIns="91425" anchor="t" anchorCtr="0">
            <a:noAutofit/>
          </a:bodyPr>
          <a:lstStyle>
            <a:lvl1pPr lvl="0" rtl="0">
              <a:spcBef>
                <a:spcPts val="0"/>
              </a:spcBef>
              <a:spcAft>
                <a:spcPts val="0"/>
              </a:spcAft>
              <a:buSzPts val="1000"/>
              <a:buNone/>
              <a:defRPr sz="750"/>
            </a:lvl1pPr>
            <a:lvl2pPr lvl="1" rtl="0">
              <a:spcBef>
                <a:spcPts val="0"/>
              </a:spcBef>
              <a:spcAft>
                <a:spcPts val="0"/>
              </a:spcAft>
              <a:buSzPts val="1000"/>
              <a:buNone/>
              <a:defRPr sz="750"/>
            </a:lvl2pPr>
            <a:lvl3pPr lvl="2" rtl="0">
              <a:spcBef>
                <a:spcPts val="0"/>
              </a:spcBef>
              <a:spcAft>
                <a:spcPts val="0"/>
              </a:spcAft>
              <a:buSzPts val="1000"/>
              <a:buNone/>
              <a:defRPr sz="750"/>
            </a:lvl3pPr>
            <a:lvl4pPr lvl="3" rtl="0">
              <a:spcBef>
                <a:spcPts val="0"/>
              </a:spcBef>
              <a:spcAft>
                <a:spcPts val="0"/>
              </a:spcAft>
              <a:buSzPts val="1000"/>
              <a:buNone/>
              <a:defRPr sz="750"/>
            </a:lvl4pPr>
            <a:lvl5pPr lvl="4" rtl="0">
              <a:spcBef>
                <a:spcPts val="0"/>
              </a:spcBef>
              <a:spcAft>
                <a:spcPts val="0"/>
              </a:spcAft>
              <a:buSzPts val="1000"/>
              <a:buNone/>
              <a:defRPr sz="750"/>
            </a:lvl5pPr>
            <a:lvl6pPr lvl="5" rtl="0">
              <a:spcBef>
                <a:spcPts val="0"/>
              </a:spcBef>
              <a:spcAft>
                <a:spcPts val="0"/>
              </a:spcAft>
              <a:buSzPts val="1000"/>
              <a:buNone/>
              <a:defRPr sz="750"/>
            </a:lvl6pPr>
            <a:lvl7pPr lvl="6" rtl="0">
              <a:spcBef>
                <a:spcPts val="0"/>
              </a:spcBef>
              <a:spcAft>
                <a:spcPts val="0"/>
              </a:spcAft>
              <a:buSzPts val="1000"/>
              <a:buNone/>
              <a:defRPr sz="750"/>
            </a:lvl7pPr>
            <a:lvl8pPr lvl="7" rtl="0">
              <a:spcBef>
                <a:spcPts val="0"/>
              </a:spcBef>
              <a:spcAft>
                <a:spcPts val="0"/>
              </a:spcAft>
              <a:buSzPts val="1000"/>
              <a:buNone/>
              <a:defRPr sz="750"/>
            </a:lvl8pPr>
            <a:lvl9pPr lvl="8" rtl="0">
              <a:spcBef>
                <a:spcPts val="0"/>
              </a:spcBef>
              <a:spcAft>
                <a:spcPts val="0"/>
              </a:spcAft>
              <a:buSzPts val="1000"/>
              <a:buNone/>
              <a:defRPr sz="750"/>
            </a:lvl9pPr>
          </a:lstStyle>
          <a:p>
            <a:endParaRPr/>
          </a:p>
        </p:txBody>
      </p:sp>
      <p:sp>
        <p:nvSpPr>
          <p:cNvPr id="88" name="Google Shape;88;p6"/>
          <p:cNvSpPr txBox="1">
            <a:spLocks noGrp="1"/>
          </p:cNvSpPr>
          <p:nvPr>
            <p:ph type="sldNum" idx="12"/>
          </p:nvPr>
        </p:nvSpPr>
        <p:spPr>
          <a:xfrm>
            <a:off x="6354344" y="4663217"/>
            <a:ext cx="411525"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2106637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_alt2">
  <p:cSld name="Title and body_alt2">
    <p:spTree>
      <p:nvGrpSpPr>
        <p:cNvPr id="1" name="Shape 89"/>
        <p:cNvGrpSpPr/>
        <p:nvPr/>
      </p:nvGrpSpPr>
      <p:grpSpPr>
        <a:xfrm>
          <a:off x="0" y="0"/>
          <a:ext cx="0" cy="0"/>
          <a:chOff x="0" y="0"/>
          <a:chExt cx="0" cy="0"/>
        </a:xfrm>
      </p:grpSpPr>
      <p:sp>
        <p:nvSpPr>
          <p:cNvPr id="90" name="Google Shape;90;p7"/>
          <p:cNvSpPr txBox="1">
            <a:spLocks noGrp="1"/>
          </p:cNvSpPr>
          <p:nvPr>
            <p:ph type="title"/>
          </p:nvPr>
        </p:nvSpPr>
        <p:spPr>
          <a:xfrm>
            <a:off x="527137" y="1708619"/>
            <a:ext cx="2499975" cy="14709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1350"/>
            </a:lvl1pPr>
            <a:lvl2pPr lvl="1" rtl="0">
              <a:spcBef>
                <a:spcPts val="0"/>
              </a:spcBef>
              <a:spcAft>
                <a:spcPts val="0"/>
              </a:spcAft>
              <a:buSzPts val="1800"/>
              <a:buNone/>
              <a:defRPr sz="1350"/>
            </a:lvl2pPr>
            <a:lvl3pPr lvl="2" rtl="0">
              <a:spcBef>
                <a:spcPts val="0"/>
              </a:spcBef>
              <a:spcAft>
                <a:spcPts val="0"/>
              </a:spcAft>
              <a:buSzPts val="1800"/>
              <a:buNone/>
              <a:defRPr sz="1350"/>
            </a:lvl3pPr>
            <a:lvl4pPr lvl="3" rtl="0">
              <a:spcBef>
                <a:spcPts val="0"/>
              </a:spcBef>
              <a:spcAft>
                <a:spcPts val="0"/>
              </a:spcAft>
              <a:buSzPts val="1800"/>
              <a:buNone/>
              <a:defRPr sz="1350"/>
            </a:lvl4pPr>
            <a:lvl5pPr lvl="4" rtl="0">
              <a:spcBef>
                <a:spcPts val="0"/>
              </a:spcBef>
              <a:spcAft>
                <a:spcPts val="0"/>
              </a:spcAft>
              <a:buSzPts val="1800"/>
              <a:buNone/>
              <a:defRPr sz="1350"/>
            </a:lvl5pPr>
            <a:lvl6pPr lvl="5" rtl="0">
              <a:spcBef>
                <a:spcPts val="0"/>
              </a:spcBef>
              <a:spcAft>
                <a:spcPts val="0"/>
              </a:spcAft>
              <a:buSzPts val="1800"/>
              <a:buNone/>
              <a:defRPr sz="1350"/>
            </a:lvl6pPr>
            <a:lvl7pPr lvl="6" rtl="0">
              <a:spcBef>
                <a:spcPts val="0"/>
              </a:spcBef>
              <a:spcAft>
                <a:spcPts val="0"/>
              </a:spcAft>
              <a:buSzPts val="1800"/>
              <a:buNone/>
              <a:defRPr sz="1350"/>
            </a:lvl7pPr>
            <a:lvl8pPr lvl="7" rtl="0">
              <a:spcBef>
                <a:spcPts val="0"/>
              </a:spcBef>
              <a:spcAft>
                <a:spcPts val="0"/>
              </a:spcAft>
              <a:buSzPts val="1800"/>
              <a:buNone/>
              <a:defRPr sz="1350"/>
            </a:lvl8pPr>
            <a:lvl9pPr lvl="8" rtl="0">
              <a:spcBef>
                <a:spcPts val="0"/>
              </a:spcBef>
              <a:spcAft>
                <a:spcPts val="0"/>
              </a:spcAft>
              <a:buSzPts val="1800"/>
              <a:buNone/>
              <a:defRPr sz="1350"/>
            </a:lvl9pPr>
          </a:lstStyle>
          <a:p>
            <a:endParaRPr/>
          </a:p>
        </p:txBody>
      </p:sp>
      <p:sp>
        <p:nvSpPr>
          <p:cNvPr id="99" name="Google Shape;99;p7"/>
          <p:cNvSpPr txBox="1">
            <a:spLocks noGrp="1"/>
          </p:cNvSpPr>
          <p:nvPr>
            <p:ph type="title" idx="2"/>
          </p:nvPr>
        </p:nvSpPr>
        <p:spPr>
          <a:xfrm>
            <a:off x="973125" y="459490"/>
            <a:ext cx="2254275" cy="510900"/>
          </a:xfrm>
          <a:prstGeom prst="rect">
            <a:avLst/>
          </a:prstGeom>
        </p:spPr>
        <p:txBody>
          <a:bodyPr spcFirstLastPara="1" wrap="square" lIns="91425" tIns="91425" rIns="91425" bIns="91425" anchor="t" anchorCtr="0">
            <a:noAutofit/>
          </a:bodyPr>
          <a:lstStyle>
            <a:lvl1pPr lvl="0" rtl="0">
              <a:spcBef>
                <a:spcPts val="0"/>
              </a:spcBef>
              <a:spcAft>
                <a:spcPts val="0"/>
              </a:spcAft>
              <a:buSzPts val="1000"/>
              <a:buNone/>
              <a:defRPr sz="750"/>
            </a:lvl1pPr>
            <a:lvl2pPr lvl="1" rtl="0">
              <a:spcBef>
                <a:spcPts val="0"/>
              </a:spcBef>
              <a:spcAft>
                <a:spcPts val="0"/>
              </a:spcAft>
              <a:buSzPts val="1000"/>
              <a:buNone/>
              <a:defRPr sz="750"/>
            </a:lvl2pPr>
            <a:lvl3pPr lvl="2" rtl="0">
              <a:spcBef>
                <a:spcPts val="0"/>
              </a:spcBef>
              <a:spcAft>
                <a:spcPts val="0"/>
              </a:spcAft>
              <a:buSzPts val="1000"/>
              <a:buNone/>
              <a:defRPr sz="750"/>
            </a:lvl3pPr>
            <a:lvl4pPr lvl="3" rtl="0">
              <a:spcBef>
                <a:spcPts val="0"/>
              </a:spcBef>
              <a:spcAft>
                <a:spcPts val="0"/>
              </a:spcAft>
              <a:buSzPts val="1000"/>
              <a:buNone/>
              <a:defRPr sz="750"/>
            </a:lvl4pPr>
            <a:lvl5pPr lvl="4" rtl="0">
              <a:spcBef>
                <a:spcPts val="0"/>
              </a:spcBef>
              <a:spcAft>
                <a:spcPts val="0"/>
              </a:spcAft>
              <a:buSzPts val="1000"/>
              <a:buNone/>
              <a:defRPr sz="750"/>
            </a:lvl5pPr>
            <a:lvl6pPr lvl="5" rtl="0">
              <a:spcBef>
                <a:spcPts val="0"/>
              </a:spcBef>
              <a:spcAft>
                <a:spcPts val="0"/>
              </a:spcAft>
              <a:buSzPts val="1000"/>
              <a:buNone/>
              <a:defRPr sz="750"/>
            </a:lvl6pPr>
            <a:lvl7pPr lvl="6" rtl="0">
              <a:spcBef>
                <a:spcPts val="0"/>
              </a:spcBef>
              <a:spcAft>
                <a:spcPts val="0"/>
              </a:spcAft>
              <a:buSzPts val="1000"/>
              <a:buNone/>
              <a:defRPr sz="750"/>
            </a:lvl7pPr>
            <a:lvl8pPr lvl="7" rtl="0">
              <a:spcBef>
                <a:spcPts val="0"/>
              </a:spcBef>
              <a:spcAft>
                <a:spcPts val="0"/>
              </a:spcAft>
              <a:buSzPts val="1000"/>
              <a:buNone/>
              <a:defRPr sz="750"/>
            </a:lvl8pPr>
            <a:lvl9pPr lvl="8" rtl="0">
              <a:spcBef>
                <a:spcPts val="0"/>
              </a:spcBef>
              <a:spcAft>
                <a:spcPts val="0"/>
              </a:spcAft>
              <a:buSzPts val="1000"/>
              <a:buNone/>
              <a:defRPr sz="750"/>
            </a:lvl9pPr>
          </a:lstStyle>
          <a:p>
            <a:endParaRPr/>
          </a:p>
        </p:txBody>
      </p:sp>
      <p:sp>
        <p:nvSpPr>
          <p:cNvPr id="100" name="Google Shape;100;p7"/>
          <p:cNvSpPr txBox="1">
            <a:spLocks noGrp="1"/>
          </p:cNvSpPr>
          <p:nvPr>
            <p:ph type="sldNum" idx="12"/>
          </p:nvPr>
        </p:nvSpPr>
        <p:spPr>
          <a:xfrm>
            <a:off x="6354344" y="4663217"/>
            <a:ext cx="411525"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s-419" smtClean="0"/>
              <a:pPr/>
              <a:t>‹Nº›</a:t>
            </a:fld>
            <a:endParaRPr lang="es-419"/>
          </a:p>
        </p:txBody>
      </p:sp>
      <p:sp>
        <p:nvSpPr>
          <p:cNvPr id="101" name="Google Shape;101;p7"/>
          <p:cNvSpPr txBox="1">
            <a:spLocks noGrp="1"/>
          </p:cNvSpPr>
          <p:nvPr>
            <p:ph type="body" idx="1"/>
          </p:nvPr>
        </p:nvSpPr>
        <p:spPr>
          <a:xfrm>
            <a:off x="527137" y="3625275"/>
            <a:ext cx="2499975" cy="765300"/>
          </a:xfrm>
          <a:prstGeom prst="rect">
            <a:avLst/>
          </a:prstGeom>
        </p:spPr>
        <p:txBody>
          <a:bodyPr spcFirstLastPara="1" wrap="square" lIns="91425" tIns="91425" rIns="91425" bIns="91425" anchor="t" anchorCtr="0">
            <a:noAutofit/>
          </a:bodyPr>
          <a:lstStyle>
            <a:lvl1pPr marL="342900" lvl="0" indent="-223838" rtl="0">
              <a:spcBef>
                <a:spcPts val="0"/>
              </a:spcBef>
              <a:spcAft>
                <a:spcPts val="0"/>
              </a:spcAft>
              <a:buClr>
                <a:schemeClr val="dk1"/>
              </a:buClr>
              <a:buSzPts val="1100"/>
              <a:buChar char="●"/>
              <a:defRPr sz="825">
                <a:solidFill>
                  <a:schemeClr val="dk1"/>
                </a:solidFill>
              </a:defRPr>
            </a:lvl1pPr>
            <a:lvl2pPr marL="685800" lvl="1" indent="-223838" rtl="0">
              <a:spcBef>
                <a:spcPts val="1200"/>
              </a:spcBef>
              <a:spcAft>
                <a:spcPts val="0"/>
              </a:spcAft>
              <a:buClr>
                <a:schemeClr val="dk1"/>
              </a:buClr>
              <a:buSzPts val="1100"/>
              <a:buChar char="○"/>
              <a:defRPr>
                <a:solidFill>
                  <a:schemeClr val="dk1"/>
                </a:solidFill>
              </a:defRPr>
            </a:lvl2pPr>
            <a:lvl3pPr marL="1028700" lvl="2" indent="-223838" rtl="0">
              <a:spcBef>
                <a:spcPts val="1200"/>
              </a:spcBef>
              <a:spcAft>
                <a:spcPts val="0"/>
              </a:spcAft>
              <a:buClr>
                <a:schemeClr val="dk1"/>
              </a:buClr>
              <a:buSzPts val="1100"/>
              <a:buChar char="■"/>
              <a:defRPr>
                <a:solidFill>
                  <a:schemeClr val="dk1"/>
                </a:solidFill>
              </a:defRPr>
            </a:lvl3pPr>
            <a:lvl4pPr marL="1371600" lvl="3" indent="-223838" rtl="0">
              <a:spcBef>
                <a:spcPts val="1200"/>
              </a:spcBef>
              <a:spcAft>
                <a:spcPts val="0"/>
              </a:spcAft>
              <a:buClr>
                <a:schemeClr val="dk1"/>
              </a:buClr>
              <a:buSzPts val="1100"/>
              <a:buChar char="●"/>
              <a:defRPr>
                <a:solidFill>
                  <a:schemeClr val="dk1"/>
                </a:solidFill>
              </a:defRPr>
            </a:lvl4pPr>
            <a:lvl5pPr marL="1714500" lvl="4" indent="-223838" rtl="0">
              <a:spcBef>
                <a:spcPts val="1200"/>
              </a:spcBef>
              <a:spcAft>
                <a:spcPts val="0"/>
              </a:spcAft>
              <a:buClr>
                <a:schemeClr val="dk1"/>
              </a:buClr>
              <a:buSzPts val="1100"/>
              <a:buChar char="○"/>
              <a:defRPr>
                <a:solidFill>
                  <a:schemeClr val="dk1"/>
                </a:solidFill>
              </a:defRPr>
            </a:lvl5pPr>
            <a:lvl6pPr marL="2057400" lvl="5" indent="-223838" rtl="0">
              <a:spcBef>
                <a:spcPts val="1200"/>
              </a:spcBef>
              <a:spcAft>
                <a:spcPts val="0"/>
              </a:spcAft>
              <a:buClr>
                <a:schemeClr val="dk1"/>
              </a:buClr>
              <a:buSzPts val="1100"/>
              <a:buChar char="■"/>
              <a:defRPr>
                <a:solidFill>
                  <a:schemeClr val="dk1"/>
                </a:solidFill>
              </a:defRPr>
            </a:lvl6pPr>
            <a:lvl7pPr marL="2400300" lvl="6" indent="-223838" rtl="0">
              <a:spcBef>
                <a:spcPts val="1200"/>
              </a:spcBef>
              <a:spcAft>
                <a:spcPts val="0"/>
              </a:spcAft>
              <a:buClr>
                <a:schemeClr val="dk1"/>
              </a:buClr>
              <a:buSzPts val="1100"/>
              <a:buChar char="●"/>
              <a:defRPr>
                <a:solidFill>
                  <a:schemeClr val="dk1"/>
                </a:solidFill>
              </a:defRPr>
            </a:lvl7pPr>
            <a:lvl8pPr marL="2743200" lvl="7" indent="-223838" rtl="0">
              <a:spcBef>
                <a:spcPts val="1200"/>
              </a:spcBef>
              <a:spcAft>
                <a:spcPts val="0"/>
              </a:spcAft>
              <a:buClr>
                <a:schemeClr val="dk1"/>
              </a:buClr>
              <a:buSzPts val="1100"/>
              <a:buChar char="○"/>
              <a:defRPr>
                <a:solidFill>
                  <a:schemeClr val="dk1"/>
                </a:solidFill>
              </a:defRPr>
            </a:lvl8pPr>
            <a:lvl9pPr marL="3086100" lvl="8" indent="-223838" rtl="0">
              <a:spcBef>
                <a:spcPts val="1200"/>
              </a:spcBef>
              <a:spcAft>
                <a:spcPts val="1200"/>
              </a:spcAft>
              <a:buClr>
                <a:schemeClr val="dk1"/>
              </a:buClr>
              <a:buSzPts val="1100"/>
              <a:buChar char="■"/>
              <a:defRPr>
                <a:solidFill>
                  <a:schemeClr val="dk1"/>
                </a:solidFill>
              </a:defRPr>
            </a:lvl9pPr>
          </a:lstStyle>
          <a:p>
            <a:endParaRPr/>
          </a:p>
        </p:txBody>
      </p:sp>
    </p:spTree>
    <p:extLst>
      <p:ext uri="{BB962C8B-B14F-4D97-AF65-F5344CB8AC3E}">
        <p14:creationId xmlns:p14="http://schemas.microsoft.com/office/powerpoint/2010/main" val="3493617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02"/>
        <p:cNvGrpSpPr/>
        <p:nvPr/>
      </p:nvGrpSpPr>
      <p:grpSpPr>
        <a:xfrm>
          <a:off x="0" y="0"/>
          <a:ext cx="0" cy="0"/>
          <a:chOff x="0" y="0"/>
          <a:chExt cx="0" cy="0"/>
        </a:xfrm>
      </p:grpSpPr>
      <p:sp>
        <p:nvSpPr>
          <p:cNvPr id="110" name="Google Shape;110;p8"/>
          <p:cNvSpPr txBox="1">
            <a:spLocks noGrp="1"/>
          </p:cNvSpPr>
          <p:nvPr>
            <p:ph type="title"/>
          </p:nvPr>
        </p:nvSpPr>
        <p:spPr>
          <a:xfrm>
            <a:off x="973125" y="393750"/>
            <a:ext cx="5279175"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1800"/>
            </a:lvl1pPr>
            <a:lvl2pPr lvl="1">
              <a:spcBef>
                <a:spcPts val="0"/>
              </a:spcBef>
              <a:spcAft>
                <a:spcPts val="0"/>
              </a:spcAft>
              <a:buSzPts val="2400"/>
              <a:buNone/>
              <a:defRPr sz="1800"/>
            </a:lvl2pPr>
            <a:lvl3pPr lvl="2">
              <a:spcBef>
                <a:spcPts val="0"/>
              </a:spcBef>
              <a:spcAft>
                <a:spcPts val="0"/>
              </a:spcAft>
              <a:buSzPts val="2400"/>
              <a:buNone/>
              <a:defRPr sz="1800"/>
            </a:lvl3pPr>
            <a:lvl4pPr lvl="3">
              <a:spcBef>
                <a:spcPts val="0"/>
              </a:spcBef>
              <a:spcAft>
                <a:spcPts val="0"/>
              </a:spcAft>
              <a:buSzPts val="2400"/>
              <a:buNone/>
              <a:defRPr sz="1800"/>
            </a:lvl4pPr>
            <a:lvl5pPr lvl="4">
              <a:spcBef>
                <a:spcPts val="0"/>
              </a:spcBef>
              <a:spcAft>
                <a:spcPts val="0"/>
              </a:spcAft>
              <a:buSzPts val="2400"/>
              <a:buNone/>
              <a:defRPr sz="1800"/>
            </a:lvl5pPr>
            <a:lvl6pPr lvl="5">
              <a:spcBef>
                <a:spcPts val="0"/>
              </a:spcBef>
              <a:spcAft>
                <a:spcPts val="0"/>
              </a:spcAft>
              <a:buSzPts val="2400"/>
              <a:buNone/>
              <a:defRPr sz="1800"/>
            </a:lvl6pPr>
            <a:lvl7pPr lvl="6">
              <a:spcBef>
                <a:spcPts val="0"/>
              </a:spcBef>
              <a:spcAft>
                <a:spcPts val="0"/>
              </a:spcAft>
              <a:buSzPts val="2400"/>
              <a:buNone/>
              <a:defRPr sz="1800"/>
            </a:lvl7pPr>
            <a:lvl8pPr lvl="7">
              <a:spcBef>
                <a:spcPts val="0"/>
              </a:spcBef>
              <a:spcAft>
                <a:spcPts val="0"/>
              </a:spcAft>
              <a:buSzPts val="2400"/>
              <a:buNone/>
              <a:defRPr sz="1800"/>
            </a:lvl8pPr>
            <a:lvl9pPr lvl="8">
              <a:spcBef>
                <a:spcPts val="0"/>
              </a:spcBef>
              <a:spcAft>
                <a:spcPts val="0"/>
              </a:spcAft>
              <a:buSzPts val="2400"/>
              <a:buNone/>
              <a:defRPr sz="1800"/>
            </a:lvl9pPr>
          </a:lstStyle>
          <a:p>
            <a:endParaRPr/>
          </a:p>
        </p:txBody>
      </p:sp>
      <p:sp>
        <p:nvSpPr>
          <p:cNvPr id="111" name="Google Shape;111;p8"/>
          <p:cNvSpPr txBox="1">
            <a:spLocks noGrp="1"/>
          </p:cNvSpPr>
          <p:nvPr>
            <p:ph type="body" idx="1"/>
          </p:nvPr>
        </p:nvSpPr>
        <p:spPr>
          <a:xfrm>
            <a:off x="973125" y="1567550"/>
            <a:ext cx="2552400" cy="2911200"/>
          </a:xfrm>
          <a:prstGeom prst="rect">
            <a:avLst/>
          </a:prstGeom>
        </p:spPr>
        <p:txBody>
          <a:bodyPr spcFirstLastPara="1" wrap="square" lIns="91425" tIns="91425" rIns="91425" bIns="91425" anchor="t" anchorCtr="0">
            <a:noAutofit/>
          </a:bodyPr>
          <a:lstStyle>
            <a:lvl1pPr marL="342900" lvl="0" indent="-233363">
              <a:spcBef>
                <a:spcPts val="0"/>
              </a:spcBef>
              <a:spcAft>
                <a:spcPts val="0"/>
              </a:spcAft>
              <a:buSzPts val="1300"/>
              <a:buChar char="●"/>
              <a:defRPr/>
            </a:lvl1pPr>
            <a:lvl2pPr marL="685800" lvl="1" indent="-223838">
              <a:spcBef>
                <a:spcPts val="1200"/>
              </a:spcBef>
              <a:spcAft>
                <a:spcPts val="0"/>
              </a:spcAft>
              <a:buSzPts val="1100"/>
              <a:buChar char="○"/>
              <a:defRPr/>
            </a:lvl2pPr>
            <a:lvl3pPr marL="1028700" lvl="2" indent="-223838">
              <a:spcBef>
                <a:spcPts val="1200"/>
              </a:spcBef>
              <a:spcAft>
                <a:spcPts val="0"/>
              </a:spcAft>
              <a:buSzPts val="1100"/>
              <a:buChar char="■"/>
              <a:defRPr/>
            </a:lvl3pPr>
            <a:lvl4pPr marL="1371600" lvl="3" indent="-223838">
              <a:spcBef>
                <a:spcPts val="1200"/>
              </a:spcBef>
              <a:spcAft>
                <a:spcPts val="0"/>
              </a:spcAft>
              <a:buSzPts val="1100"/>
              <a:buChar char="●"/>
              <a:defRPr/>
            </a:lvl4pPr>
            <a:lvl5pPr marL="1714500" lvl="4" indent="-223838">
              <a:spcBef>
                <a:spcPts val="1200"/>
              </a:spcBef>
              <a:spcAft>
                <a:spcPts val="0"/>
              </a:spcAft>
              <a:buSzPts val="1100"/>
              <a:buChar char="○"/>
              <a:defRPr/>
            </a:lvl5pPr>
            <a:lvl6pPr marL="2057400" lvl="5" indent="-223838">
              <a:spcBef>
                <a:spcPts val="1200"/>
              </a:spcBef>
              <a:spcAft>
                <a:spcPts val="0"/>
              </a:spcAft>
              <a:buSzPts val="1100"/>
              <a:buChar char="■"/>
              <a:defRPr/>
            </a:lvl6pPr>
            <a:lvl7pPr marL="2400300" lvl="6" indent="-223838">
              <a:spcBef>
                <a:spcPts val="1200"/>
              </a:spcBef>
              <a:spcAft>
                <a:spcPts val="0"/>
              </a:spcAft>
              <a:buSzPts val="1100"/>
              <a:buChar char="●"/>
              <a:defRPr/>
            </a:lvl7pPr>
            <a:lvl8pPr marL="2743200" lvl="7" indent="-223838">
              <a:spcBef>
                <a:spcPts val="1200"/>
              </a:spcBef>
              <a:spcAft>
                <a:spcPts val="0"/>
              </a:spcAft>
              <a:buSzPts val="1100"/>
              <a:buChar char="○"/>
              <a:defRPr/>
            </a:lvl8pPr>
            <a:lvl9pPr marL="3086100" lvl="8" indent="-223838">
              <a:spcBef>
                <a:spcPts val="1200"/>
              </a:spcBef>
              <a:spcAft>
                <a:spcPts val="1200"/>
              </a:spcAft>
              <a:buSzPts val="1100"/>
              <a:buChar char="■"/>
              <a:defRPr/>
            </a:lvl9pPr>
          </a:lstStyle>
          <a:p>
            <a:endParaRPr/>
          </a:p>
        </p:txBody>
      </p:sp>
      <p:sp>
        <p:nvSpPr>
          <p:cNvPr id="112" name="Google Shape;112;p8"/>
          <p:cNvSpPr txBox="1">
            <a:spLocks noGrp="1"/>
          </p:cNvSpPr>
          <p:nvPr>
            <p:ph type="body" idx="2"/>
          </p:nvPr>
        </p:nvSpPr>
        <p:spPr>
          <a:xfrm>
            <a:off x="3699916" y="1567550"/>
            <a:ext cx="2552400" cy="2911200"/>
          </a:xfrm>
          <a:prstGeom prst="rect">
            <a:avLst/>
          </a:prstGeom>
        </p:spPr>
        <p:txBody>
          <a:bodyPr spcFirstLastPara="1" wrap="square" lIns="91425" tIns="91425" rIns="91425" bIns="91425" anchor="t" anchorCtr="0">
            <a:noAutofit/>
          </a:bodyPr>
          <a:lstStyle>
            <a:lvl1pPr marL="342900" lvl="0" indent="-233363">
              <a:spcBef>
                <a:spcPts val="0"/>
              </a:spcBef>
              <a:spcAft>
                <a:spcPts val="0"/>
              </a:spcAft>
              <a:buSzPts val="1300"/>
              <a:buChar char="●"/>
              <a:defRPr/>
            </a:lvl1pPr>
            <a:lvl2pPr marL="685800" lvl="1" indent="-223838">
              <a:spcBef>
                <a:spcPts val="1200"/>
              </a:spcBef>
              <a:spcAft>
                <a:spcPts val="0"/>
              </a:spcAft>
              <a:buSzPts val="1100"/>
              <a:buChar char="○"/>
              <a:defRPr/>
            </a:lvl2pPr>
            <a:lvl3pPr marL="1028700" lvl="2" indent="-223838">
              <a:spcBef>
                <a:spcPts val="1200"/>
              </a:spcBef>
              <a:spcAft>
                <a:spcPts val="0"/>
              </a:spcAft>
              <a:buSzPts val="1100"/>
              <a:buChar char="■"/>
              <a:defRPr/>
            </a:lvl3pPr>
            <a:lvl4pPr marL="1371600" lvl="3" indent="-223838">
              <a:spcBef>
                <a:spcPts val="1200"/>
              </a:spcBef>
              <a:spcAft>
                <a:spcPts val="0"/>
              </a:spcAft>
              <a:buSzPts val="1100"/>
              <a:buChar char="●"/>
              <a:defRPr/>
            </a:lvl4pPr>
            <a:lvl5pPr marL="1714500" lvl="4" indent="-223838">
              <a:spcBef>
                <a:spcPts val="1200"/>
              </a:spcBef>
              <a:spcAft>
                <a:spcPts val="0"/>
              </a:spcAft>
              <a:buSzPts val="1100"/>
              <a:buChar char="○"/>
              <a:defRPr/>
            </a:lvl5pPr>
            <a:lvl6pPr marL="2057400" lvl="5" indent="-223838">
              <a:spcBef>
                <a:spcPts val="1200"/>
              </a:spcBef>
              <a:spcAft>
                <a:spcPts val="0"/>
              </a:spcAft>
              <a:buSzPts val="1100"/>
              <a:buChar char="■"/>
              <a:defRPr/>
            </a:lvl6pPr>
            <a:lvl7pPr marL="2400300" lvl="6" indent="-223838">
              <a:spcBef>
                <a:spcPts val="1200"/>
              </a:spcBef>
              <a:spcAft>
                <a:spcPts val="0"/>
              </a:spcAft>
              <a:buSzPts val="1100"/>
              <a:buChar char="●"/>
              <a:defRPr/>
            </a:lvl7pPr>
            <a:lvl8pPr marL="2743200" lvl="7" indent="-223838">
              <a:spcBef>
                <a:spcPts val="1200"/>
              </a:spcBef>
              <a:spcAft>
                <a:spcPts val="0"/>
              </a:spcAft>
              <a:buSzPts val="1100"/>
              <a:buChar char="○"/>
              <a:defRPr/>
            </a:lvl8pPr>
            <a:lvl9pPr marL="3086100" lvl="8" indent="-223838">
              <a:spcBef>
                <a:spcPts val="1200"/>
              </a:spcBef>
              <a:spcAft>
                <a:spcPts val="1200"/>
              </a:spcAft>
              <a:buSzPts val="1100"/>
              <a:buChar char="■"/>
              <a:defRPr/>
            </a:lvl9pPr>
          </a:lstStyle>
          <a:p>
            <a:endParaRPr/>
          </a:p>
        </p:txBody>
      </p:sp>
      <p:sp>
        <p:nvSpPr>
          <p:cNvPr id="113" name="Google Shape;113;p8"/>
          <p:cNvSpPr txBox="1">
            <a:spLocks noGrp="1"/>
          </p:cNvSpPr>
          <p:nvPr>
            <p:ph type="sldNum" idx="12"/>
          </p:nvPr>
        </p:nvSpPr>
        <p:spPr>
          <a:xfrm>
            <a:off x="6354344" y="4663217"/>
            <a:ext cx="411525"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40816941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35"/>
        <p:cNvGrpSpPr/>
        <p:nvPr/>
      </p:nvGrpSpPr>
      <p:grpSpPr>
        <a:xfrm>
          <a:off x="0" y="0"/>
          <a:ext cx="0" cy="0"/>
          <a:chOff x="0" y="0"/>
          <a:chExt cx="0" cy="0"/>
        </a:xfrm>
      </p:grpSpPr>
      <p:sp>
        <p:nvSpPr>
          <p:cNvPr id="159" name="Google Shape;159;p11"/>
          <p:cNvSpPr txBox="1">
            <a:spLocks noGrp="1"/>
          </p:cNvSpPr>
          <p:nvPr>
            <p:ph type="title"/>
          </p:nvPr>
        </p:nvSpPr>
        <p:spPr>
          <a:xfrm>
            <a:off x="617888" y="866775"/>
            <a:ext cx="3440250" cy="35211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60" name="Google Shape;160;p11"/>
          <p:cNvSpPr txBox="1">
            <a:spLocks noGrp="1"/>
          </p:cNvSpPr>
          <p:nvPr>
            <p:ph type="sldNum" idx="12"/>
          </p:nvPr>
        </p:nvSpPr>
        <p:spPr>
          <a:xfrm>
            <a:off x="6354344" y="4663217"/>
            <a:ext cx="411525"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459066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400050" y="1485900"/>
            <a:ext cx="4801851" cy="1739900"/>
          </a:xfrm>
        </p:spPr>
        <p:txBody>
          <a:bodyPr anchor="b">
            <a:normAutofit/>
          </a:bodyPr>
          <a:lstStyle>
            <a:lvl1pPr algn="l">
              <a:defRPr sz="24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400051" y="3365500"/>
            <a:ext cx="4801850" cy="114935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48A87A34-81AB-432B-8DAE-1953F412C126}" type="datetimeFigureOut">
              <a:rPr lang="en-US" smtClean="0"/>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370618373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00051" y="3371850"/>
            <a:ext cx="4916150" cy="1143000"/>
          </a:xfrm>
        </p:spPr>
        <p:txBody>
          <a:bodyPr>
            <a:normAutofit/>
          </a:bodyPr>
          <a:lstStyle>
            <a:lvl1pPr>
              <a:defRPr sz="2400"/>
            </a:lvl1pPr>
          </a:lstStyle>
          <a:p>
            <a:r>
              <a:rPr lang="es-ES"/>
              <a:t>Haga clic para modificar el estilo de título del patrón</a:t>
            </a:r>
            <a:endParaRPr lang="en-US" dirty="0"/>
          </a:p>
        </p:txBody>
      </p:sp>
      <p:sp>
        <p:nvSpPr>
          <p:cNvPr id="11" name="Content Placeholder 3"/>
          <p:cNvSpPr>
            <a:spLocks noGrp="1"/>
          </p:cNvSpPr>
          <p:nvPr>
            <p:ph sz="half" idx="13"/>
          </p:nvPr>
        </p:nvSpPr>
        <p:spPr>
          <a:xfrm>
            <a:off x="400051" y="400050"/>
            <a:ext cx="2962475" cy="2825750"/>
          </a:xfrm>
        </p:spPr>
        <p:txBody>
          <a:bodyPr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2" name="Content Placeholder 5"/>
          <p:cNvSpPr>
            <a:spLocks noGrp="1"/>
          </p:cNvSpPr>
          <p:nvPr>
            <p:ph sz="quarter" idx="4"/>
          </p:nvPr>
        </p:nvSpPr>
        <p:spPr>
          <a:xfrm>
            <a:off x="3496771" y="400050"/>
            <a:ext cx="2961179" cy="2819400"/>
          </a:xfrm>
        </p:spPr>
        <p:txBody>
          <a:bodyPr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4/25/2025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196600361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00051" y="3371850"/>
            <a:ext cx="4916150" cy="1143000"/>
          </a:xfrm>
        </p:spPr>
        <p:txBody>
          <a:bodyPr>
            <a:normAutofit/>
          </a:bodyPr>
          <a:lstStyle>
            <a:lvl1pPr>
              <a:defRPr sz="24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571501" y="400050"/>
            <a:ext cx="2787650" cy="457200"/>
          </a:xfrm>
        </p:spPr>
        <p:txBody>
          <a:bodyPr anchor="b">
            <a:noAutofit/>
          </a:bodyPr>
          <a:lstStyle>
            <a:lvl1pPr marL="0" indent="0">
              <a:buNone/>
              <a:defRPr sz="1800" b="0" cap="all">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4" name="Content Placeholder 3"/>
          <p:cNvSpPr>
            <a:spLocks noGrp="1"/>
          </p:cNvSpPr>
          <p:nvPr>
            <p:ph sz="half" idx="2"/>
          </p:nvPr>
        </p:nvSpPr>
        <p:spPr>
          <a:xfrm>
            <a:off x="400050" y="857251"/>
            <a:ext cx="2959100" cy="2368550"/>
          </a:xfrm>
        </p:spPr>
        <p:txBody>
          <a:bodyPr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3641263" y="425053"/>
            <a:ext cx="2823038" cy="432197"/>
          </a:xfrm>
        </p:spPr>
        <p:txBody>
          <a:bodyPr anchor="b">
            <a:noAutofit/>
          </a:bodyPr>
          <a:lstStyle>
            <a:lvl1pPr marL="0" indent="0">
              <a:buNone/>
              <a:defRPr sz="1800" b="0" cap="all">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6" name="Content Placeholder 5"/>
          <p:cNvSpPr>
            <a:spLocks noGrp="1"/>
          </p:cNvSpPr>
          <p:nvPr>
            <p:ph sz="quarter" idx="4"/>
          </p:nvPr>
        </p:nvSpPr>
        <p:spPr>
          <a:xfrm>
            <a:off x="3496772" y="857250"/>
            <a:ext cx="2967529" cy="2362200"/>
          </a:xfrm>
        </p:spPr>
        <p:txBody>
          <a:bodyPr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4/25/2025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355436640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400051" y="3371850"/>
            <a:ext cx="4916150" cy="1143000"/>
          </a:xfrm>
        </p:spPr>
        <p:txBody>
          <a:bodyPr>
            <a:normAutofit/>
          </a:bodyPr>
          <a:lstStyle>
            <a:lvl1pPr>
              <a:defRPr sz="2400"/>
            </a:lvl1p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4/25/2025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2527368598"/>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4/25/2025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904333366"/>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064000" y="400050"/>
            <a:ext cx="2400300" cy="1143000"/>
          </a:xfrm>
        </p:spPr>
        <p:txBody>
          <a:bodyPr anchor="b">
            <a:normAutofit/>
          </a:bodyPr>
          <a:lstStyle>
            <a:lvl1pPr algn="l">
              <a:defRPr sz="15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00050" y="400050"/>
            <a:ext cx="3329066" cy="4114800"/>
          </a:xfrm>
        </p:spPr>
        <p:txBody>
          <a:bodyPr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4064000" y="1657352"/>
            <a:ext cx="2400300" cy="1568450"/>
          </a:xfrm>
        </p:spPr>
        <p:txBody>
          <a:bodyPr anchor="t">
            <a:normAutofit/>
          </a:bodyPr>
          <a:lstStyle>
            <a:lvl1pPr marL="0" indent="0">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48A87A34-81AB-432B-8DAE-1953F412C126}" type="datetimeFigureOut">
              <a:rPr lang="en-US" smtClean="0"/>
              <a:t>4/25/2025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624136027"/>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371850" y="1085850"/>
            <a:ext cx="2672444" cy="857250"/>
          </a:xfrm>
        </p:spPr>
        <p:txBody>
          <a:bodyPr anchor="b">
            <a:normAutofit/>
          </a:bodyPr>
          <a:lstStyle>
            <a:lvl1pPr algn="l">
              <a:defRPr sz="1800" b="0"/>
            </a:lvl1pPr>
          </a:lstStyle>
          <a:p>
            <a:r>
              <a:rPr lang="es-ES"/>
              <a:t>Haga clic para modificar el estilo de título del patrón</a:t>
            </a:r>
            <a:endParaRPr lang="en-US" dirty="0"/>
          </a:p>
        </p:txBody>
      </p:sp>
      <p:sp>
        <p:nvSpPr>
          <p:cNvPr id="17" name="Picture Placeholder 2"/>
          <p:cNvSpPr>
            <a:spLocks noGrp="1" noChangeAspect="1"/>
          </p:cNvSpPr>
          <p:nvPr>
            <p:ph type="pic" idx="13"/>
          </p:nvPr>
        </p:nvSpPr>
        <p:spPr>
          <a:xfrm>
            <a:off x="571500" y="685800"/>
            <a:ext cx="2460731" cy="360045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3372021" y="2057400"/>
            <a:ext cx="2673167" cy="1562100"/>
          </a:xfrm>
        </p:spPr>
        <p:txBody>
          <a:bodyPr anchor="t">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48A87A34-81AB-432B-8DAE-1953F412C126}" type="datetimeFigureOut">
              <a:rPr lang="en-US" smtClean="0"/>
              <a:pPr/>
              <a:t>4/25/2025</a:t>
            </a:fld>
            <a:endParaRPr lang="en-US" dirty="0"/>
          </a:p>
        </p:txBody>
      </p:sp>
      <p:sp>
        <p:nvSpPr>
          <p:cNvPr id="6" name="Footer Placeholder 5"/>
          <p:cNvSpPr>
            <a:spLocks noGrp="1"/>
          </p:cNvSpPr>
          <p:nvPr>
            <p:ph type="ftr" sz="quarter" idx="11"/>
          </p:nvPr>
        </p:nvSpPr>
        <p:spPr>
          <a:xfrm>
            <a:off x="400050" y="4629150"/>
            <a:ext cx="4358793" cy="273844"/>
          </a:xfrm>
        </p:spPr>
        <p:txBody>
          <a:bodyPr/>
          <a:lstStyle/>
          <a:p>
            <a:endParaRPr lang="en-US" dirty="0"/>
          </a:p>
        </p:txBody>
      </p:sp>
      <p:sp>
        <p:nvSpPr>
          <p:cNvPr id="7" name="Slide Number Placeholder 6"/>
          <p:cNvSpPr>
            <a:spLocks noGrp="1"/>
          </p:cNvSpPr>
          <p:nvPr>
            <p:ph type="sldNum" sz="quarter" idx="12"/>
          </p:nvPr>
        </p:nvSpPr>
        <p:spPr/>
        <p:txBody>
          <a:bodyPr/>
          <a:lstStyle/>
          <a:p>
            <a:fld id="{00000000-1234-1234-1234-123412341234}" type="slidenum">
              <a:rPr lang="es-419" smtClean="0"/>
              <a:pPr/>
              <a:t>‹Nº›</a:t>
            </a:fld>
            <a:endParaRPr lang="es-419"/>
          </a:p>
        </p:txBody>
      </p:sp>
    </p:spTree>
    <p:extLst>
      <p:ext uri="{BB962C8B-B14F-4D97-AF65-F5344CB8AC3E}">
        <p14:creationId xmlns:p14="http://schemas.microsoft.com/office/powerpoint/2010/main" val="54334252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5003006" y="2921001"/>
            <a:ext cx="1852842" cy="1993900"/>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400051" y="3371850"/>
            <a:ext cx="4916150" cy="1143000"/>
          </a:xfrm>
          <a:prstGeom prst="rect">
            <a:avLst/>
          </a:prstGeom>
          <a:effectLst/>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00051" y="400051"/>
            <a:ext cx="4916150" cy="2825753"/>
          </a:xfrm>
          <a:prstGeom prst="rect">
            <a:avLst/>
          </a:prstGeom>
        </p:spPr>
        <p:txBody>
          <a:bodyPr vert="horz" lIns="91440" tIns="45720" rIns="91440" bIns="45720" rtlCol="0"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572684" y="4629153"/>
            <a:ext cx="900347" cy="273844"/>
          </a:xfrm>
          <a:prstGeom prst="rect">
            <a:avLst/>
          </a:prstGeom>
        </p:spPr>
        <p:txBody>
          <a:bodyPr vert="horz" lIns="91440" tIns="45720" rIns="91440" bIns="45720" rtlCol="0" anchor="t"/>
          <a:lstStyle>
            <a:lvl1pPr algn="r">
              <a:defRPr sz="750" b="0" i="0">
                <a:solidFill>
                  <a:schemeClr val="bg2">
                    <a:lumMod val="50000"/>
                  </a:schemeClr>
                </a:solidFill>
                <a:effectLst/>
                <a:latin typeface="+mn-lt"/>
              </a:defRPr>
            </a:lvl1pPr>
          </a:lstStyle>
          <a:p>
            <a:fld id="{48A87A34-81AB-432B-8DAE-1953F412C126}" type="datetimeFigureOut">
              <a:rPr lang="en-US" smtClean="0"/>
              <a:pPr/>
              <a:t>4/25/2025</a:t>
            </a:fld>
            <a:endParaRPr lang="en-US" dirty="0"/>
          </a:p>
        </p:txBody>
      </p:sp>
      <p:sp>
        <p:nvSpPr>
          <p:cNvPr id="5" name="Footer Placeholder 4"/>
          <p:cNvSpPr>
            <a:spLocks noGrp="1"/>
          </p:cNvSpPr>
          <p:nvPr>
            <p:ph type="ftr" sz="quarter" idx="3"/>
          </p:nvPr>
        </p:nvSpPr>
        <p:spPr>
          <a:xfrm>
            <a:off x="400050" y="4629150"/>
            <a:ext cx="4358793" cy="273844"/>
          </a:xfrm>
          <a:prstGeom prst="rect">
            <a:avLst/>
          </a:prstGeom>
        </p:spPr>
        <p:txBody>
          <a:bodyPr vert="horz" lIns="91440" tIns="45720" rIns="91440" bIns="45720" rtlCol="0" anchor="t"/>
          <a:lstStyle>
            <a:lvl1pPr algn="l">
              <a:defRPr sz="75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5830820" y="4183859"/>
            <a:ext cx="642680" cy="502444"/>
          </a:xfrm>
          <a:prstGeom prst="rect">
            <a:avLst/>
          </a:prstGeom>
        </p:spPr>
        <p:txBody>
          <a:bodyPr vert="horz" lIns="91440" tIns="45720" rIns="91440" bIns="45720" rtlCol="0" anchor="b"/>
          <a:lstStyle>
            <a:lvl1pPr algn="r">
              <a:defRPr sz="2100" b="0" i="0">
                <a:solidFill>
                  <a:schemeClr val="bg2">
                    <a:lumMod val="50000"/>
                  </a:schemeClr>
                </a:solidFill>
                <a:effectLst/>
                <a:latin typeface="+mn-lt"/>
              </a:defRPr>
            </a:lvl1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3904034258"/>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 id="2147483739" r:id="rId19"/>
    <p:sldLayoutId id="2147483740" r:id="rId20"/>
    <p:sldLayoutId id="2147483741" r:id="rId21"/>
    <p:sldLayoutId id="2147483742" r:id="rId22"/>
    <p:sldLayoutId id="2147483743" r:id="rId23"/>
    <p:sldLayoutId id="2147483744" r:id="rId24"/>
    <p:sldLayoutId id="2147483745" r:id="rId25"/>
    <p:sldLayoutId id="2147483746" r:id="rId26"/>
    <p:sldLayoutId id="2147483747" r:id="rId27"/>
  </p:sldLayoutIdLst>
  <p:hf sldNum="0" hdr="0" ftr="0" dt="0"/>
  <p:txStyles>
    <p:titleStyle>
      <a:lvl1pPr algn="l" defTabSz="342900" rtl="0" eaLnBrk="1" latinLnBrk="0" hangingPunct="1">
        <a:spcBef>
          <a:spcPct val="0"/>
        </a:spcBef>
        <a:buNone/>
        <a:defRPr sz="24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43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500" kern="1200" cap="none">
          <a:solidFill>
            <a:schemeClr val="bg2">
              <a:lumMod val="75000"/>
            </a:schemeClr>
          </a:solidFill>
          <a:effectLst/>
          <a:latin typeface="+mn-lt"/>
          <a:ea typeface="+mn-ea"/>
          <a:cs typeface="+mn-cs"/>
        </a:defRPr>
      </a:lvl1pPr>
      <a:lvl2pPr marL="5572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bg2">
              <a:lumMod val="75000"/>
            </a:schemeClr>
          </a:solidFill>
          <a:effectLst/>
          <a:latin typeface="+mn-lt"/>
          <a:ea typeface="+mn-ea"/>
          <a:cs typeface="+mn-cs"/>
        </a:defRPr>
      </a:lvl2pPr>
      <a:lvl3pPr marL="9001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200" kern="1200" cap="none">
          <a:solidFill>
            <a:schemeClr val="bg2">
              <a:lumMod val="75000"/>
            </a:schemeClr>
          </a:solidFill>
          <a:effectLst/>
          <a:latin typeface="+mn-lt"/>
          <a:ea typeface="+mn-ea"/>
          <a:cs typeface="+mn-cs"/>
        </a:defRPr>
      </a:lvl3pPr>
      <a:lvl4pPr marL="1157288" indent="-128588"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4pPr>
      <a:lvl5pPr marL="1500188" indent="-128588"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5pPr>
      <a:lvl6pPr marL="18859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6pPr>
      <a:lvl7pPr marL="22288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7pPr>
      <a:lvl8pPr marL="25717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8pPr>
      <a:lvl9pPr marL="29146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2.xml"/><Relationship Id="rId5" Type="http://schemas.openxmlformats.org/officeDocument/2006/relationships/image" Target="../media/image4.png"/><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6.jpg"/></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5.xml"/><Relationship Id="rId1" Type="http://schemas.openxmlformats.org/officeDocument/2006/relationships/slideLayout" Target="../slideLayouts/slideLayout19.xml"/><Relationship Id="rId5" Type="http://schemas.openxmlformats.org/officeDocument/2006/relationships/image" Target="../media/image14.jpg"/><Relationship Id="rId4" Type="http://schemas.openxmlformats.org/officeDocument/2006/relationships/image" Target="../media/image13.jpg"/></Relationships>
</file>

<file path=ppt/slides/_rels/slide3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6.xml"/><Relationship Id="rId1" Type="http://schemas.openxmlformats.org/officeDocument/2006/relationships/slideLayout" Target="../slideLayouts/slideLayout22.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27"/>
        <p:cNvGrpSpPr/>
        <p:nvPr/>
      </p:nvGrpSpPr>
      <p:grpSpPr>
        <a:xfrm>
          <a:off x="0" y="0"/>
          <a:ext cx="0" cy="0"/>
          <a:chOff x="0" y="0"/>
          <a:chExt cx="0" cy="0"/>
        </a:xfrm>
      </p:grpSpPr>
      <p:sp>
        <p:nvSpPr>
          <p:cNvPr id="228" name="Google Shape;228;p17"/>
          <p:cNvSpPr txBox="1">
            <a:spLocks noGrp="1"/>
          </p:cNvSpPr>
          <p:nvPr>
            <p:ph type="ctrTitle"/>
          </p:nvPr>
        </p:nvSpPr>
        <p:spPr>
          <a:xfrm>
            <a:off x="1319194" y="903994"/>
            <a:ext cx="3763125" cy="1184175"/>
          </a:xfrm>
          <a:prstGeom prst="rect">
            <a:avLst/>
          </a:prstGeom>
        </p:spPr>
        <p:txBody>
          <a:bodyPr spcFirstLastPara="1" vert="horz" wrap="square" lIns="68569" tIns="68569" rIns="68569" bIns="68569" rtlCol="0" anchor="t" anchorCtr="0">
            <a:noAutofit/>
          </a:bodyPr>
          <a:lstStyle/>
          <a:p>
            <a:pPr algn="ctr">
              <a:spcBef>
                <a:spcPts val="0"/>
              </a:spcBef>
            </a:pPr>
            <a:r>
              <a:rPr lang="es-419" sz="2550"/>
              <a:t>Primer Encuentro </a:t>
            </a:r>
            <a:endParaRPr sz="2550"/>
          </a:p>
          <a:p>
            <a:pPr algn="ctr">
              <a:spcBef>
                <a:spcPts val="0"/>
              </a:spcBef>
            </a:pPr>
            <a:r>
              <a:rPr lang="es-419" sz="2550"/>
              <a:t>Discapacidad y Derechos </a:t>
            </a:r>
            <a:endParaRPr sz="2550"/>
          </a:p>
          <a:p>
            <a:pPr algn="ctr">
              <a:spcBef>
                <a:spcPts val="0"/>
              </a:spcBef>
            </a:pPr>
            <a:r>
              <a:rPr lang="es-419"/>
              <a:t>1/9 </a:t>
            </a:r>
            <a:r>
              <a:rPr lang="es-419" sz="3450" b="1"/>
              <a:t>AUTISMO</a:t>
            </a:r>
            <a:endParaRPr sz="3450" b="1"/>
          </a:p>
          <a:p>
            <a:pPr algn="ctr">
              <a:spcBef>
                <a:spcPts val="0"/>
              </a:spcBef>
            </a:pPr>
            <a:r>
              <a:rPr lang="es-419" sz="1800" b="1"/>
              <a:t>LEGISLACIÓN APLICABLE</a:t>
            </a:r>
            <a:r>
              <a:rPr lang="es-419" sz="3450" b="1"/>
              <a:t> </a:t>
            </a:r>
            <a:endParaRPr sz="3450" b="1"/>
          </a:p>
          <a:p>
            <a:pPr algn="ctr">
              <a:spcBef>
                <a:spcPts val="0"/>
              </a:spcBef>
            </a:pPr>
            <a:endParaRPr sz="3450" b="1"/>
          </a:p>
          <a:p>
            <a:pPr algn="ctr">
              <a:spcBef>
                <a:spcPts val="0"/>
              </a:spcBef>
            </a:pPr>
            <a:r>
              <a:rPr lang="es-419"/>
              <a:t>C.A.M.G.R.</a:t>
            </a:r>
            <a:endParaRPr/>
          </a:p>
          <a:p>
            <a:pPr algn="ctr">
              <a:spcBef>
                <a:spcPts val="0"/>
              </a:spcBef>
            </a:pPr>
            <a:endParaRPr/>
          </a:p>
        </p:txBody>
      </p:sp>
      <p:sp>
        <p:nvSpPr>
          <p:cNvPr id="229" name="Google Shape;229;p17"/>
          <p:cNvSpPr txBox="1">
            <a:spLocks noGrp="1"/>
          </p:cNvSpPr>
          <p:nvPr>
            <p:ph type="subTitle" idx="1"/>
          </p:nvPr>
        </p:nvSpPr>
        <p:spPr>
          <a:xfrm>
            <a:off x="4289625" y="3433866"/>
            <a:ext cx="2568375" cy="690075"/>
          </a:xfrm>
          <a:prstGeom prst="rect">
            <a:avLst/>
          </a:prstGeom>
        </p:spPr>
        <p:txBody>
          <a:bodyPr spcFirstLastPara="1" vert="horz" wrap="square" lIns="68569" tIns="68569" rIns="68569" bIns="68569" rtlCol="0" anchor="t" anchorCtr="0">
            <a:noAutofit/>
          </a:bodyPr>
          <a:lstStyle/>
          <a:p>
            <a:pPr>
              <a:lnSpc>
                <a:spcPct val="115000"/>
              </a:lnSpc>
              <a:spcBef>
                <a:spcPts val="0"/>
              </a:spcBef>
              <a:spcAft>
                <a:spcPts val="1200"/>
              </a:spcAft>
            </a:pPr>
            <a:r>
              <a:rPr lang="es-419" dirty="0">
                <a:solidFill>
                  <a:schemeClr val="accent2"/>
                </a:solidFill>
              </a:rPr>
              <a:t>INSTITUTO DE DERECHOS DE PERSONAS CON DISCAPACIDAD Y CAPACIDAD RESTRINGIDA C.A.M.G.R </a:t>
            </a:r>
            <a:endParaRPr dirty="0">
              <a:solidFill>
                <a:schemeClr val="accent2"/>
              </a:solidFill>
            </a:endParaRPr>
          </a:p>
        </p:txBody>
      </p:sp>
      <p:pic>
        <p:nvPicPr>
          <p:cNvPr id="230" name="Google Shape;230;p17" title="LOGO CAMGR.jpg"/>
          <p:cNvPicPr preferRelativeResize="0"/>
          <p:nvPr/>
        </p:nvPicPr>
        <p:blipFill>
          <a:blip r:embed="rId3">
            <a:alphaModFix/>
          </a:blip>
          <a:stretch>
            <a:fillRect/>
          </a:stretch>
        </p:blipFill>
        <p:spPr>
          <a:xfrm>
            <a:off x="51919" y="3006844"/>
            <a:ext cx="1449281" cy="144928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99"/>
        <p:cNvGrpSpPr/>
        <p:nvPr/>
      </p:nvGrpSpPr>
      <p:grpSpPr>
        <a:xfrm>
          <a:off x="0" y="0"/>
          <a:ext cx="0" cy="0"/>
          <a:chOff x="0" y="0"/>
          <a:chExt cx="0" cy="0"/>
        </a:xfrm>
      </p:grpSpPr>
      <p:sp>
        <p:nvSpPr>
          <p:cNvPr id="300" name="Google Shape;300;p24"/>
          <p:cNvSpPr txBox="1">
            <a:spLocks noGrp="1"/>
          </p:cNvSpPr>
          <p:nvPr>
            <p:ph type="title"/>
          </p:nvPr>
        </p:nvSpPr>
        <p:spPr>
          <a:xfrm>
            <a:off x="142664" y="747029"/>
            <a:ext cx="2849175" cy="512775"/>
          </a:xfrm>
          <a:prstGeom prst="rect">
            <a:avLst/>
          </a:prstGeom>
        </p:spPr>
        <p:txBody>
          <a:bodyPr spcFirstLastPara="1" vert="horz" wrap="square" lIns="68569" tIns="68569" rIns="68569" bIns="68569" rtlCol="0" anchor="t" anchorCtr="0">
            <a:noAutofit/>
          </a:bodyPr>
          <a:lstStyle/>
          <a:p>
            <a:r>
              <a:rPr lang="es-419" dirty="0"/>
              <a:t>DISCAPACIDAD</a:t>
            </a:r>
            <a:endParaRPr dirty="0"/>
          </a:p>
        </p:txBody>
      </p:sp>
      <p:pic>
        <p:nvPicPr>
          <p:cNvPr id="301" name="Google Shape;301;p24" descr="offset_comp_267026.jpg"/>
          <p:cNvPicPr preferRelativeResize="0"/>
          <p:nvPr/>
        </p:nvPicPr>
        <p:blipFill rotWithShape="1">
          <a:blip r:embed="rId3">
            <a:alphaModFix/>
          </a:blip>
          <a:srcRect l="39740" t="41470" r="17180" b="-6208"/>
          <a:stretch/>
        </p:blipFill>
        <p:spPr>
          <a:xfrm rot="-5400000">
            <a:off x="4282610" y="2671673"/>
            <a:ext cx="1823625" cy="1827000"/>
          </a:xfrm>
          <a:prstGeom prst="diagStripe">
            <a:avLst>
              <a:gd name="adj" fmla="val 50445"/>
            </a:avLst>
          </a:prstGeom>
          <a:noFill/>
          <a:ln>
            <a:noFill/>
          </a:ln>
        </p:spPr>
      </p:pic>
      <p:pic>
        <p:nvPicPr>
          <p:cNvPr id="302" name="Google Shape;302;p24" title="disca motriz en niño.jpeg"/>
          <p:cNvPicPr preferRelativeResize="0"/>
          <p:nvPr/>
        </p:nvPicPr>
        <p:blipFill rotWithShape="1">
          <a:blip r:embed="rId4">
            <a:alphaModFix/>
          </a:blip>
          <a:srcRect l="16790" r="16790"/>
          <a:stretch/>
        </p:blipFill>
        <p:spPr>
          <a:xfrm rot="-5400000">
            <a:off x="4255160" y="1573805"/>
            <a:ext cx="1878525" cy="1882125"/>
          </a:xfrm>
          <a:prstGeom prst="diagStripe">
            <a:avLst>
              <a:gd name="adj" fmla="val 50445"/>
            </a:avLst>
          </a:prstGeom>
          <a:noFill/>
          <a:ln>
            <a:noFill/>
          </a:ln>
        </p:spPr>
      </p:pic>
      <p:pic>
        <p:nvPicPr>
          <p:cNvPr id="303" name="Google Shape;303;p24" descr="offset_comp_442889_edtied2.jpg"/>
          <p:cNvPicPr preferRelativeResize="0"/>
          <p:nvPr/>
        </p:nvPicPr>
        <p:blipFill rotWithShape="1">
          <a:blip r:embed="rId5">
            <a:alphaModFix/>
          </a:blip>
          <a:srcRect l="23925" t="16463" r="30743" b="15476"/>
          <a:stretch/>
        </p:blipFill>
        <p:spPr>
          <a:xfrm rot="5400000">
            <a:off x="4978040" y="2245845"/>
            <a:ext cx="1878525" cy="1882125"/>
          </a:xfrm>
          <a:prstGeom prst="diagStripe">
            <a:avLst>
              <a:gd name="adj" fmla="val 50445"/>
            </a:avLst>
          </a:prstGeom>
          <a:noFill/>
          <a:ln>
            <a:noFill/>
          </a:ln>
        </p:spPr>
      </p:pic>
      <p:sp>
        <p:nvSpPr>
          <p:cNvPr id="304" name="Google Shape;304;p24"/>
          <p:cNvSpPr/>
          <p:nvPr/>
        </p:nvSpPr>
        <p:spPr>
          <a:xfrm>
            <a:off x="5280450" y="3585619"/>
            <a:ext cx="1579763" cy="916838"/>
          </a:xfrm>
          <a:custGeom>
            <a:avLst/>
            <a:gdLst/>
            <a:ahLst/>
            <a:cxnLst/>
            <a:rect l="l" t="t" r="r" b="b"/>
            <a:pathLst>
              <a:path w="84254" h="48898" extrusionOk="0">
                <a:moveTo>
                  <a:pt x="0" y="0"/>
                </a:moveTo>
                <a:lnTo>
                  <a:pt x="50319" y="0"/>
                </a:lnTo>
                <a:lnTo>
                  <a:pt x="84254" y="33935"/>
                </a:lnTo>
                <a:lnTo>
                  <a:pt x="84254" y="48898"/>
                </a:lnTo>
                <a:lnTo>
                  <a:pt x="48798" y="48898"/>
                </a:lnTo>
                <a:close/>
              </a:path>
            </a:pathLst>
          </a:custGeom>
          <a:solidFill>
            <a:schemeClr val="accent3"/>
          </a:solidFill>
          <a:ln>
            <a:noFill/>
          </a:ln>
        </p:spPr>
      </p:sp>
      <p:sp>
        <p:nvSpPr>
          <p:cNvPr id="305" name="Google Shape;305;p24"/>
          <p:cNvSpPr/>
          <p:nvPr/>
        </p:nvSpPr>
        <p:spPr>
          <a:xfrm>
            <a:off x="-46062" y="1487982"/>
            <a:ext cx="2433671" cy="2370755"/>
          </a:xfrm>
          <a:prstGeom prst="ellipse">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68569" tIns="68569" rIns="68569" bIns="68569" anchor="ctr" anchorCtr="0">
            <a:noAutofit/>
          </a:bodyPr>
          <a:lstStyle/>
          <a:p>
            <a:pPr algn="ctr"/>
            <a:r>
              <a:rPr lang="es-419" sz="1350" u="sng" dirty="0">
                <a:latin typeface="Lato"/>
                <a:ea typeface="Lato"/>
                <a:cs typeface="Lato"/>
                <a:sym typeface="Lato"/>
              </a:rPr>
              <a:t>LEY 22.431</a:t>
            </a:r>
            <a:endParaRPr sz="1350" u="sng" dirty="0">
              <a:latin typeface="Lato"/>
              <a:ea typeface="Lato"/>
              <a:cs typeface="Lato"/>
              <a:sym typeface="Lato"/>
            </a:endParaRPr>
          </a:p>
          <a:p>
            <a:pPr algn="ctr"/>
            <a:r>
              <a:rPr lang="es-419" sz="1350" dirty="0">
                <a:latin typeface="Lato"/>
                <a:ea typeface="Lato"/>
                <a:cs typeface="Lato"/>
                <a:sym typeface="Lato"/>
              </a:rPr>
              <a:t>art 1:atencion medica, educación y S. social</a:t>
            </a:r>
            <a:endParaRPr sz="1350" dirty="0">
              <a:latin typeface="Lato"/>
              <a:ea typeface="Lato"/>
              <a:cs typeface="Lato"/>
              <a:sym typeface="Lato"/>
            </a:endParaRPr>
          </a:p>
          <a:p>
            <a:pPr algn="ctr"/>
            <a:r>
              <a:rPr lang="es-419" sz="1350" dirty="0">
                <a:latin typeface="Lato"/>
                <a:ea typeface="Lato"/>
                <a:cs typeface="Lato"/>
                <a:sym typeface="Lato"/>
              </a:rPr>
              <a:t>art 2: </a:t>
            </a:r>
            <a:r>
              <a:rPr lang="es-419" sz="1350" dirty="0" err="1">
                <a:latin typeface="Lato"/>
                <a:ea typeface="Lato"/>
                <a:cs typeface="Lato"/>
                <a:sym typeface="Lato"/>
              </a:rPr>
              <a:t>defic</a:t>
            </a:r>
            <a:r>
              <a:rPr lang="es-419" sz="1350" dirty="0">
                <a:latin typeface="Lato"/>
                <a:ea typeface="Lato"/>
                <a:cs typeface="Lato"/>
                <a:sym typeface="Lato"/>
              </a:rPr>
              <a:t>. acotada</a:t>
            </a:r>
            <a:endParaRPr sz="1350" dirty="0">
              <a:latin typeface="Lato"/>
              <a:ea typeface="Lato"/>
              <a:cs typeface="Lato"/>
              <a:sym typeface="Lato"/>
            </a:endParaRPr>
          </a:p>
          <a:p>
            <a:pPr algn="ctr"/>
            <a:r>
              <a:rPr lang="es-419" sz="1350" dirty="0">
                <a:latin typeface="Lato"/>
                <a:ea typeface="Lato"/>
                <a:cs typeface="Lato"/>
                <a:sym typeface="Lato"/>
              </a:rPr>
              <a:t>art 3: Andis </a:t>
            </a:r>
            <a:r>
              <a:rPr lang="es-419" sz="1350" dirty="0" err="1">
                <a:latin typeface="Lato"/>
                <a:ea typeface="Lato"/>
                <a:cs typeface="Lato"/>
                <a:sym typeface="Lato"/>
              </a:rPr>
              <a:t>cert</a:t>
            </a:r>
            <a:r>
              <a:rPr lang="es-419" sz="1350" dirty="0">
                <a:latin typeface="Lato"/>
                <a:ea typeface="Lato"/>
                <a:cs typeface="Lato"/>
                <a:sym typeface="Lato"/>
              </a:rPr>
              <a:t>. CUD</a:t>
            </a:r>
            <a:endParaRPr sz="1350" dirty="0">
              <a:latin typeface="Lato"/>
              <a:ea typeface="Lato"/>
              <a:cs typeface="Lato"/>
              <a:sym typeface="Lato"/>
            </a:endParaRPr>
          </a:p>
          <a:p>
            <a:pPr algn="ctr"/>
            <a:r>
              <a:rPr lang="es-419" sz="1350" dirty="0">
                <a:latin typeface="Lato"/>
                <a:ea typeface="Lato"/>
                <a:cs typeface="Lato"/>
                <a:sym typeface="Lato"/>
              </a:rPr>
              <a:t>art 4: El E. garante</a:t>
            </a:r>
            <a:endParaRPr sz="1350" dirty="0">
              <a:latin typeface="Lato"/>
              <a:ea typeface="Lato"/>
              <a:cs typeface="Lato"/>
              <a:sym typeface="Lato"/>
            </a:endParaRPr>
          </a:p>
          <a:p>
            <a:pPr algn="ctr"/>
            <a:r>
              <a:rPr lang="es-419" sz="1350" dirty="0">
                <a:latin typeface="Lato"/>
                <a:ea typeface="Lato"/>
                <a:cs typeface="Lato"/>
                <a:sym typeface="Lato"/>
              </a:rPr>
              <a:t>art 8: el E </a:t>
            </a:r>
            <a:r>
              <a:rPr lang="es-419" sz="1350" dirty="0" err="1">
                <a:latin typeface="Lato"/>
                <a:ea typeface="Lato"/>
                <a:cs typeface="Lato"/>
                <a:sym typeface="Lato"/>
              </a:rPr>
              <a:t>ocup</a:t>
            </a:r>
            <a:r>
              <a:rPr lang="es-419" sz="1350" dirty="0">
                <a:latin typeface="Lato"/>
                <a:ea typeface="Lato"/>
                <a:cs typeface="Lato"/>
                <a:sym typeface="Lato"/>
              </a:rPr>
              <a:t>. 4% cupo</a:t>
            </a:r>
            <a:endParaRPr sz="1350" dirty="0">
              <a:latin typeface="Lato"/>
              <a:ea typeface="Lato"/>
              <a:cs typeface="Lato"/>
              <a:sym typeface="Lato"/>
            </a:endParaRPr>
          </a:p>
          <a:p>
            <a:pPr algn="ctr"/>
            <a:endParaRPr sz="1350" dirty="0">
              <a:latin typeface="Lato"/>
              <a:ea typeface="Lato"/>
              <a:cs typeface="Lato"/>
              <a:sym typeface="Lato"/>
            </a:endParaRPr>
          </a:p>
        </p:txBody>
      </p:sp>
      <p:sp>
        <p:nvSpPr>
          <p:cNvPr id="306" name="Google Shape;306;p24"/>
          <p:cNvSpPr/>
          <p:nvPr/>
        </p:nvSpPr>
        <p:spPr>
          <a:xfrm>
            <a:off x="2023194" y="1565705"/>
            <a:ext cx="2598553" cy="2389585"/>
          </a:xfrm>
          <a:prstGeom prst="ellipse">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68569" tIns="68569" rIns="68569" bIns="68569" anchor="ctr" anchorCtr="0">
            <a:noAutofit/>
          </a:bodyPr>
          <a:lstStyle/>
          <a:p>
            <a:pPr algn="ctr"/>
            <a:r>
              <a:rPr lang="es-419" sz="1200" u="sng" dirty="0">
                <a:latin typeface="Lato"/>
                <a:ea typeface="Lato"/>
                <a:cs typeface="Lato"/>
                <a:sym typeface="Lato"/>
              </a:rPr>
              <a:t>LEY 24.901</a:t>
            </a:r>
            <a:endParaRPr sz="1200" u="sng" dirty="0">
              <a:latin typeface="Lato"/>
              <a:ea typeface="Lato"/>
              <a:cs typeface="Lato"/>
              <a:sym typeface="Lato"/>
            </a:endParaRPr>
          </a:p>
          <a:p>
            <a:pPr algn="ctr"/>
            <a:r>
              <a:rPr lang="es-419" sz="1200" dirty="0">
                <a:latin typeface="Lato"/>
                <a:ea typeface="Lato"/>
                <a:cs typeface="Lato"/>
                <a:sym typeface="Lato"/>
              </a:rPr>
              <a:t>art 1: prest.  básicas de </a:t>
            </a:r>
            <a:r>
              <a:rPr lang="es-419" sz="1200" dirty="0" err="1">
                <a:latin typeface="Lato"/>
                <a:ea typeface="Lato"/>
                <a:cs typeface="Lato"/>
                <a:sym typeface="Lato"/>
              </a:rPr>
              <a:t>atenc</a:t>
            </a:r>
            <a:r>
              <a:rPr lang="es-419" sz="1200" dirty="0">
                <a:latin typeface="Lato"/>
                <a:ea typeface="Lato"/>
                <a:cs typeface="Lato"/>
                <a:sym typeface="Lato"/>
              </a:rPr>
              <a:t>. integral </a:t>
            </a:r>
            <a:r>
              <a:rPr lang="es-419" sz="1200" dirty="0" err="1">
                <a:latin typeface="Lato"/>
                <a:ea typeface="Lato"/>
                <a:cs typeface="Lato"/>
                <a:sym typeface="Lato"/>
              </a:rPr>
              <a:t>PcD</a:t>
            </a:r>
            <a:endParaRPr sz="1200" dirty="0">
              <a:latin typeface="Lato"/>
              <a:ea typeface="Lato"/>
              <a:cs typeface="Lato"/>
              <a:sym typeface="Lato"/>
            </a:endParaRPr>
          </a:p>
          <a:p>
            <a:pPr algn="ctr"/>
            <a:r>
              <a:rPr lang="es-419" sz="1200" dirty="0">
                <a:latin typeface="Lato"/>
                <a:ea typeface="Lato"/>
                <a:cs typeface="Lato"/>
                <a:sym typeface="Lato"/>
              </a:rPr>
              <a:t>art 2: O.S obligatorio</a:t>
            </a:r>
            <a:endParaRPr sz="1200" dirty="0">
              <a:latin typeface="Lato"/>
              <a:ea typeface="Lato"/>
              <a:cs typeface="Lato"/>
              <a:sym typeface="Lato"/>
            </a:endParaRPr>
          </a:p>
          <a:p>
            <a:pPr algn="ctr"/>
            <a:r>
              <a:rPr lang="es-419" sz="1200" dirty="0">
                <a:latin typeface="Lato"/>
                <a:ea typeface="Lato"/>
                <a:cs typeface="Lato"/>
                <a:sym typeface="Lato"/>
              </a:rPr>
              <a:t>art 4: Las </a:t>
            </a:r>
            <a:r>
              <a:rPr lang="es-419" sz="1200" dirty="0" err="1">
                <a:latin typeface="Lato"/>
                <a:ea typeface="Lato"/>
                <a:cs typeface="Lato"/>
                <a:sym typeface="Lato"/>
              </a:rPr>
              <a:t>PcD</a:t>
            </a:r>
            <a:r>
              <a:rPr lang="es-419" sz="1200" dirty="0">
                <a:latin typeface="Lato"/>
                <a:ea typeface="Lato"/>
                <a:cs typeface="Lato"/>
                <a:sym typeface="Lato"/>
              </a:rPr>
              <a:t> sin O.S accede a través del E.</a:t>
            </a:r>
            <a:endParaRPr sz="1200" dirty="0">
              <a:latin typeface="Lato"/>
              <a:ea typeface="Lato"/>
              <a:cs typeface="Lato"/>
              <a:sym typeface="Lato"/>
            </a:endParaRPr>
          </a:p>
          <a:p>
            <a:pPr algn="ctr"/>
            <a:r>
              <a:rPr lang="es-419" sz="1200" dirty="0">
                <a:latin typeface="Lato"/>
                <a:ea typeface="Lato"/>
                <a:cs typeface="Lato"/>
                <a:sym typeface="Lato"/>
              </a:rPr>
              <a:t>art. 9 remite definición al art 2 de la  22.431 </a:t>
            </a:r>
            <a:endParaRPr sz="1200" dirty="0">
              <a:latin typeface="Lato"/>
              <a:ea typeface="Lato"/>
              <a:cs typeface="Lato"/>
              <a:sym typeface="Lato"/>
            </a:endParaRPr>
          </a:p>
          <a:p>
            <a:pPr algn="ctr"/>
            <a:r>
              <a:rPr lang="es-419" sz="1200" dirty="0">
                <a:latin typeface="Lato"/>
                <a:ea typeface="Lato"/>
                <a:cs typeface="Lato"/>
                <a:sym typeface="Lato"/>
              </a:rPr>
              <a:t>art 10 </a:t>
            </a:r>
            <a:r>
              <a:rPr lang="es-419" sz="1200" dirty="0" err="1">
                <a:latin typeface="Lato"/>
                <a:ea typeface="Lato"/>
                <a:cs typeface="Lato"/>
                <a:sym typeface="Lato"/>
              </a:rPr>
              <a:t>acredit</a:t>
            </a:r>
            <a:r>
              <a:rPr lang="es-419" sz="1200" dirty="0">
                <a:latin typeface="Lato"/>
                <a:ea typeface="Lato"/>
                <a:cs typeface="Lato"/>
                <a:sym typeface="Lato"/>
              </a:rPr>
              <a:t> de acuerdo al art 3 de la 22.431</a:t>
            </a:r>
            <a:endParaRPr sz="1200" dirty="0">
              <a:latin typeface="Lato"/>
              <a:ea typeface="Lato"/>
              <a:cs typeface="Lato"/>
              <a:sym typeface="Lato"/>
            </a:endParaRPr>
          </a:p>
          <a:p>
            <a:pPr algn="ctr"/>
            <a:endParaRPr sz="1350" dirty="0">
              <a:latin typeface="Lato"/>
              <a:ea typeface="Lato"/>
              <a:cs typeface="Lato"/>
              <a:sym typeface="Lato"/>
            </a:endParaRPr>
          </a:p>
          <a:p>
            <a:pPr algn="ctr"/>
            <a:endParaRPr sz="1350" dirty="0">
              <a:latin typeface="Lato"/>
              <a:ea typeface="Lato"/>
              <a:cs typeface="Lato"/>
              <a:sym typeface="Lato"/>
            </a:endParaRPr>
          </a:p>
        </p:txBody>
      </p:sp>
      <p:sp>
        <p:nvSpPr>
          <p:cNvPr id="2" name="Elipse 1">
            <a:extLst>
              <a:ext uri="{FF2B5EF4-FFF2-40B4-BE49-F238E27FC236}">
                <a16:creationId xmlns:a16="http://schemas.microsoft.com/office/drawing/2014/main" id="{1C70ED9E-21C8-46FE-B000-DB4AF7DB57DE}"/>
              </a:ext>
            </a:extLst>
          </p:cNvPr>
          <p:cNvSpPr/>
          <p:nvPr/>
        </p:nvSpPr>
        <p:spPr>
          <a:xfrm>
            <a:off x="4280922" y="146849"/>
            <a:ext cx="2285437" cy="2248684"/>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AR" sz="1400" dirty="0">
                <a:ln w="0"/>
                <a:solidFill>
                  <a:schemeClr val="accent1"/>
                </a:solidFill>
                <a:effectLst>
                  <a:outerShdw blurRad="38100" dist="25400" dir="5400000" algn="ctr" rotWithShape="0">
                    <a:srgbClr val="6E747A">
                      <a:alpha val="43000"/>
                    </a:srgbClr>
                  </a:outerShdw>
                </a:effectLst>
              </a:rPr>
              <a:t>LEY</a:t>
            </a:r>
            <a:r>
              <a:rPr lang="es-AR" sz="1400" dirty="0">
                <a:ln w="0"/>
                <a:solidFill>
                  <a:schemeClr val="tx1"/>
                </a:solidFill>
                <a:effectLst>
                  <a:outerShdw blurRad="38100" dist="19050" dir="2700000" algn="tl" rotWithShape="0">
                    <a:schemeClr val="dk1">
                      <a:alpha val="40000"/>
                    </a:schemeClr>
                  </a:outerShdw>
                </a:effectLst>
              </a:rPr>
              <a:t> </a:t>
            </a:r>
            <a:r>
              <a:rPr lang="es-AR" sz="1400" dirty="0">
                <a:ln w="0"/>
                <a:solidFill>
                  <a:schemeClr val="accent1"/>
                </a:solidFill>
                <a:effectLst>
                  <a:outerShdw blurRad="38100" dist="25400" dir="5400000" algn="ctr" rotWithShape="0">
                    <a:srgbClr val="6E747A">
                      <a:alpha val="43000"/>
                    </a:srgbClr>
                  </a:outerShdw>
                </a:effectLst>
              </a:rPr>
              <a:t>27.043</a:t>
            </a:r>
          </a:p>
          <a:p>
            <a:pPr algn="ctr"/>
            <a:r>
              <a:rPr lang="es-MX" sz="1400" dirty="0">
                <a:ln w="0"/>
                <a:solidFill>
                  <a:schemeClr val="accent2"/>
                </a:solidFill>
                <a:effectLst>
                  <a:outerShdw blurRad="38100" dist="19050" dir="2700000" algn="tl" rotWithShape="0">
                    <a:schemeClr val="dk1">
                      <a:alpha val="40000"/>
                    </a:schemeClr>
                  </a:outerShdw>
                </a:effectLst>
              </a:rPr>
              <a:t>Abordaje integral e interdisciplinario de las personas </a:t>
            </a:r>
            <a:r>
              <a:rPr lang="es-MX" sz="1400" dirty="0" err="1">
                <a:ln w="0"/>
                <a:solidFill>
                  <a:schemeClr val="accent2"/>
                </a:solidFill>
                <a:effectLst>
                  <a:outerShdw blurRad="38100" dist="19050" dir="2700000" algn="tl" rotWithShape="0">
                    <a:schemeClr val="dk1">
                      <a:alpha val="40000"/>
                    </a:schemeClr>
                  </a:outerShdw>
                </a:effectLst>
              </a:rPr>
              <a:t>quepresentan</a:t>
            </a:r>
            <a:r>
              <a:rPr lang="es-MX" sz="1400" dirty="0">
                <a:ln w="0"/>
                <a:solidFill>
                  <a:schemeClr val="accent2"/>
                </a:solidFill>
                <a:effectLst>
                  <a:outerShdw blurRad="38100" dist="19050" dir="2700000" algn="tl" rotWithShape="0">
                    <a:schemeClr val="dk1">
                      <a:alpha val="40000"/>
                    </a:schemeClr>
                  </a:outerShdw>
                </a:effectLst>
              </a:rPr>
              <a:t> (TEA). </a:t>
            </a:r>
          </a:p>
          <a:p>
            <a:pPr algn="ctr"/>
            <a:r>
              <a:rPr lang="es-MX" sz="1400" dirty="0">
                <a:ln w="0"/>
                <a:solidFill>
                  <a:schemeClr val="accent2"/>
                </a:solidFill>
                <a:effectLst>
                  <a:outerShdw blurRad="38100" dist="19050" dir="2700000" algn="tl" rotWithShape="0">
                    <a:schemeClr val="dk1">
                      <a:alpha val="40000"/>
                    </a:schemeClr>
                  </a:outerShdw>
                </a:effectLst>
              </a:rPr>
              <a:t>Incorpora al PMO</a:t>
            </a:r>
            <a:endParaRPr lang="es-AR" sz="1400" dirty="0">
              <a:ln w="0"/>
              <a:solidFill>
                <a:schemeClr val="accent2"/>
              </a:solidFill>
              <a:effectLst>
                <a:outerShdw blurRad="38100" dist="19050" dir="2700000" algn="tl" rotWithShape="0">
                  <a:schemeClr val="dk1">
                    <a:alpha val="40000"/>
                  </a:schemeClr>
                </a:outerShdw>
              </a:effectLs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310"/>
        <p:cNvGrpSpPr/>
        <p:nvPr/>
      </p:nvGrpSpPr>
      <p:grpSpPr>
        <a:xfrm>
          <a:off x="0" y="0"/>
          <a:ext cx="0" cy="0"/>
          <a:chOff x="0" y="0"/>
          <a:chExt cx="0" cy="0"/>
        </a:xfrm>
      </p:grpSpPr>
      <p:sp>
        <p:nvSpPr>
          <p:cNvPr id="311" name="Google Shape;311;p25"/>
          <p:cNvSpPr txBox="1">
            <a:spLocks noGrp="1"/>
          </p:cNvSpPr>
          <p:nvPr>
            <p:ph type="title"/>
          </p:nvPr>
        </p:nvSpPr>
        <p:spPr>
          <a:xfrm>
            <a:off x="191625" y="870619"/>
            <a:ext cx="4698450" cy="448875"/>
          </a:xfrm>
          <a:prstGeom prst="rect">
            <a:avLst/>
          </a:prstGeom>
        </p:spPr>
        <p:txBody>
          <a:bodyPr spcFirstLastPara="1" vert="horz" wrap="square" lIns="68569" tIns="68569" rIns="68569" bIns="68569" rtlCol="0" anchor="t" anchorCtr="0">
            <a:noAutofit/>
          </a:bodyPr>
          <a:lstStyle/>
          <a:p>
            <a:pPr>
              <a:lnSpc>
                <a:spcPct val="115000"/>
              </a:lnSpc>
              <a:spcAft>
                <a:spcPts val="1200"/>
              </a:spcAft>
            </a:pPr>
            <a:r>
              <a:rPr lang="es-419" dirty="0"/>
              <a:t>CERTIFICADO ÚNICO DISCAPACIDAD</a:t>
            </a:r>
            <a:endParaRPr dirty="0"/>
          </a:p>
        </p:txBody>
      </p:sp>
      <p:sp>
        <p:nvSpPr>
          <p:cNvPr id="312" name="Google Shape;312;p25"/>
          <p:cNvSpPr txBox="1">
            <a:spLocks noGrp="1"/>
          </p:cNvSpPr>
          <p:nvPr>
            <p:ph type="body" idx="1"/>
          </p:nvPr>
        </p:nvSpPr>
        <p:spPr>
          <a:xfrm>
            <a:off x="435263" y="1319494"/>
            <a:ext cx="4792050" cy="938025"/>
          </a:xfrm>
          <a:prstGeom prst="rect">
            <a:avLst/>
          </a:prstGeom>
        </p:spPr>
        <p:txBody>
          <a:bodyPr spcFirstLastPara="1" vert="horz" wrap="square" lIns="68569" tIns="68569" rIns="68569" bIns="68569" rtlCol="0" anchor="t" anchorCtr="0">
            <a:noAutofit/>
          </a:bodyPr>
          <a:lstStyle/>
          <a:p>
            <a:pPr marL="0" indent="0">
              <a:buNone/>
            </a:pPr>
            <a:r>
              <a:rPr lang="es-419">
                <a:solidFill>
                  <a:srgbClr val="FFFFFF"/>
                </a:solidFill>
              </a:rPr>
              <a:t>Es autónomo, no obligatorio, no implica restricción de ningún tipo.  </a:t>
            </a:r>
            <a:endParaRPr>
              <a:solidFill>
                <a:srgbClr val="FFFFFF"/>
              </a:solidFill>
            </a:endParaRPr>
          </a:p>
          <a:p>
            <a:pPr marL="0" indent="0">
              <a:spcBef>
                <a:spcPts val="1200"/>
              </a:spcBef>
              <a:buNone/>
            </a:pPr>
            <a:r>
              <a:rPr lang="es-419">
                <a:solidFill>
                  <a:srgbClr val="FFFFFF"/>
                </a:solidFill>
              </a:rPr>
              <a:t>No tiene nada que ver con la determinación de capacidad jurídica. </a:t>
            </a:r>
            <a:endParaRPr>
              <a:solidFill>
                <a:srgbClr val="FFFFFF"/>
              </a:solidFill>
            </a:endParaRPr>
          </a:p>
          <a:p>
            <a:pPr marL="0" indent="0">
              <a:spcBef>
                <a:spcPts val="1200"/>
              </a:spcBef>
              <a:spcAft>
                <a:spcPts val="1200"/>
              </a:spcAft>
              <a:buNone/>
            </a:pPr>
            <a:r>
              <a:rPr lang="es-419">
                <a:solidFill>
                  <a:srgbClr val="FFFFFF"/>
                </a:solidFill>
              </a:rPr>
              <a:t>B.O 31/06/2016 . Deber de informar a la PcD / cartilla junto al CUD</a:t>
            </a:r>
            <a:endParaRPr/>
          </a:p>
        </p:txBody>
      </p:sp>
      <p:pic>
        <p:nvPicPr>
          <p:cNvPr id="313" name="Google Shape;313;p25" title="estudio.jpg"/>
          <p:cNvPicPr preferRelativeResize="0"/>
          <p:nvPr/>
        </p:nvPicPr>
        <p:blipFill rotWithShape="1">
          <a:blip r:embed="rId3">
            <a:alphaModFix/>
          </a:blip>
          <a:srcRect l="6933" r="6933"/>
          <a:stretch/>
        </p:blipFill>
        <p:spPr>
          <a:xfrm rot="10800000">
            <a:off x="4183631" y="647006"/>
            <a:ext cx="2670075" cy="2479725"/>
          </a:xfrm>
          <a:prstGeom prst="rtTriangle">
            <a:avLst/>
          </a:prstGeom>
          <a:noFill/>
          <a:ln>
            <a:noFill/>
          </a:ln>
        </p:spPr>
      </p:pic>
      <p:sp>
        <p:nvSpPr>
          <p:cNvPr id="314" name="Google Shape;314;p25"/>
          <p:cNvSpPr/>
          <p:nvPr/>
        </p:nvSpPr>
        <p:spPr>
          <a:xfrm>
            <a:off x="191625" y="3603431"/>
            <a:ext cx="1019025" cy="530325"/>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r>
              <a:rPr lang="es-419" sz="1050" dirty="0">
                <a:latin typeface="Lato"/>
                <a:ea typeface="Lato"/>
                <a:cs typeface="Lato"/>
                <a:sym typeface="Lato"/>
              </a:rPr>
              <a:t>DOCUMENTO PÚBLICO</a:t>
            </a:r>
            <a:endParaRPr sz="1050" dirty="0">
              <a:latin typeface="Lato"/>
              <a:ea typeface="Lato"/>
              <a:cs typeface="Lato"/>
              <a:sym typeface="Lato"/>
            </a:endParaRPr>
          </a:p>
        </p:txBody>
      </p:sp>
      <p:sp>
        <p:nvSpPr>
          <p:cNvPr id="315" name="Google Shape;315;p25"/>
          <p:cNvSpPr/>
          <p:nvPr/>
        </p:nvSpPr>
        <p:spPr>
          <a:xfrm>
            <a:off x="1423594" y="3525487"/>
            <a:ext cx="1341225" cy="530325"/>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r>
              <a:rPr lang="es-419" sz="1200" dirty="0">
                <a:latin typeface="Lato"/>
                <a:ea typeface="Lato"/>
                <a:cs typeface="Lato"/>
                <a:sym typeface="Lato"/>
              </a:rPr>
              <a:t>NO AFECTA LA VIDA CIVIL</a:t>
            </a:r>
            <a:endParaRPr sz="1200" dirty="0">
              <a:latin typeface="Lato"/>
              <a:ea typeface="Lato"/>
              <a:cs typeface="Lato"/>
              <a:sym typeface="Lato"/>
            </a:endParaRPr>
          </a:p>
        </p:txBody>
      </p:sp>
      <p:sp>
        <p:nvSpPr>
          <p:cNvPr id="316" name="Google Shape;316;p25"/>
          <p:cNvSpPr/>
          <p:nvPr/>
        </p:nvSpPr>
        <p:spPr>
          <a:xfrm>
            <a:off x="2961966" y="3446363"/>
            <a:ext cx="1195875" cy="530325"/>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r>
              <a:rPr lang="es-419" sz="1200" dirty="0">
                <a:latin typeface="Lato"/>
                <a:ea typeface="Lato"/>
                <a:cs typeface="Lato"/>
                <a:sym typeface="Lato"/>
              </a:rPr>
              <a:t>NO AFECTA LA CAPACIDAD </a:t>
            </a:r>
            <a:endParaRPr sz="1200" dirty="0">
              <a:latin typeface="Lato"/>
              <a:ea typeface="Lato"/>
              <a:cs typeface="Lato"/>
              <a:sym typeface="Lato"/>
            </a:endParaRPr>
          </a:p>
        </p:txBody>
      </p:sp>
      <p:sp>
        <p:nvSpPr>
          <p:cNvPr id="317" name="Google Shape;317;p25"/>
          <p:cNvSpPr/>
          <p:nvPr/>
        </p:nvSpPr>
        <p:spPr>
          <a:xfrm>
            <a:off x="4353076" y="3113437"/>
            <a:ext cx="1455750" cy="634275"/>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r>
              <a:rPr lang="es-419" sz="1050" dirty="0">
                <a:latin typeface="Lato"/>
                <a:ea typeface="Lato"/>
                <a:cs typeface="Lato"/>
                <a:sym typeface="Lato"/>
              </a:rPr>
              <a:t>NO SE RELACIONA CON EL % DE DISCAPACIDAD </a:t>
            </a:r>
            <a:endParaRPr sz="1050" dirty="0">
              <a:latin typeface="Lato"/>
              <a:ea typeface="Lato"/>
              <a:cs typeface="Lato"/>
              <a:sym typeface="Lato"/>
            </a:endParaRPr>
          </a:p>
        </p:txBody>
      </p:sp>
      <p:sp>
        <p:nvSpPr>
          <p:cNvPr id="318" name="Google Shape;318;p25"/>
          <p:cNvSpPr/>
          <p:nvPr/>
        </p:nvSpPr>
        <p:spPr>
          <a:xfrm>
            <a:off x="5459268" y="3828205"/>
            <a:ext cx="1102275" cy="124785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r>
              <a:rPr lang="es-419" sz="1350" dirty="0">
                <a:latin typeface="Lato"/>
                <a:ea typeface="Lato"/>
                <a:cs typeface="Lato"/>
                <a:sym typeface="Lato"/>
              </a:rPr>
              <a:t>…</a:t>
            </a:r>
            <a:r>
              <a:rPr lang="es-419" sz="1050" dirty="0">
                <a:latin typeface="Lato"/>
                <a:ea typeface="Lato"/>
                <a:cs typeface="Lato"/>
                <a:sym typeface="Lato"/>
              </a:rPr>
              <a:t>NI CON LA DETERMINACIÓN JURÍDICA DE LA CAPACIDAD </a:t>
            </a:r>
            <a:endParaRPr sz="1350" dirty="0">
              <a:latin typeface="Lato"/>
              <a:ea typeface="Lato"/>
              <a:cs typeface="Lato"/>
              <a:sym typeface="Lato"/>
            </a:endParaRPr>
          </a:p>
        </p:txBody>
      </p:sp>
      <p:sp>
        <p:nvSpPr>
          <p:cNvPr id="319" name="Google Shape;319;p25"/>
          <p:cNvSpPr/>
          <p:nvPr/>
        </p:nvSpPr>
        <p:spPr>
          <a:xfrm>
            <a:off x="2540850" y="4133756"/>
            <a:ext cx="1455750" cy="727875"/>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r>
              <a:rPr lang="es-419" sz="1050" dirty="0">
                <a:latin typeface="Lato"/>
                <a:ea typeface="Lato"/>
                <a:cs typeface="Lato"/>
                <a:sym typeface="Lato"/>
              </a:rPr>
              <a:t>LLAVE DE ACCESO AL SISTEMA DE SALUD Y OTROS DERECHOS</a:t>
            </a:r>
            <a:endParaRPr sz="1050" dirty="0">
              <a:latin typeface="Lato"/>
              <a:ea typeface="Lato"/>
              <a:cs typeface="Lato"/>
              <a:sym typeface="La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323"/>
        <p:cNvGrpSpPr/>
        <p:nvPr/>
      </p:nvGrpSpPr>
      <p:grpSpPr>
        <a:xfrm>
          <a:off x="0" y="0"/>
          <a:ext cx="0" cy="0"/>
          <a:chOff x="0" y="0"/>
          <a:chExt cx="0" cy="0"/>
        </a:xfrm>
      </p:grpSpPr>
      <p:pic>
        <p:nvPicPr>
          <p:cNvPr id="345" name="Google Shape;345;p26" title="encastre.jpg"/>
          <p:cNvPicPr preferRelativeResize="0"/>
          <p:nvPr/>
        </p:nvPicPr>
        <p:blipFill>
          <a:blip r:embed="rId3">
            <a:alphaModFix/>
          </a:blip>
          <a:stretch>
            <a:fillRect/>
          </a:stretch>
        </p:blipFill>
        <p:spPr>
          <a:xfrm>
            <a:off x="128624" y="500263"/>
            <a:ext cx="4203357" cy="31482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46" name="Google Shape;346;p26"/>
          <p:cNvSpPr txBox="1">
            <a:spLocks noGrp="1"/>
          </p:cNvSpPr>
          <p:nvPr>
            <p:ph type="body" idx="1"/>
          </p:nvPr>
        </p:nvSpPr>
        <p:spPr>
          <a:xfrm>
            <a:off x="3621451" y="1389463"/>
            <a:ext cx="2436525" cy="793350"/>
          </a:xfrm>
          <a:prstGeom prst="rect">
            <a:avLst/>
          </a:prstGeom>
          <a:solidFill>
            <a:schemeClr val="dk1"/>
          </a:solidFill>
        </p:spPr>
        <p:txBody>
          <a:bodyPr spcFirstLastPara="1" vert="horz" wrap="square" lIns="68569" tIns="68569" rIns="68569" bIns="68569" rtlCol="0" anchor="t" anchorCtr="0">
            <a:noAutofit/>
          </a:bodyPr>
          <a:lstStyle/>
          <a:p>
            <a:pPr marL="0" indent="0">
              <a:buNone/>
            </a:pPr>
            <a:r>
              <a:rPr lang="es-419" sz="3600" b="1" dirty="0"/>
              <a:t> AUTISMO</a:t>
            </a:r>
            <a:endParaRPr sz="3600" b="1" dirty="0"/>
          </a:p>
          <a:p>
            <a:pPr marL="0" indent="0">
              <a:spcBef>
                <a:spcPts val="1200"/>
              </a:spcBef>
              <a:spcAft>
                <a:spcPts val="1200"/>
              </a:spcAft>
              <a:buNone/>
            </a:pPr>
            <a:endParaRPr dirty="0">
              <a:solidFill>
                <a:srgbClr val="FFFFFF"/>
              </a:solidFill>
            </a:endParaRPr>
          </a:p>
        </p:txBody>
      </p:sp>
      <p:sp>
        <p:nvSpPr>
          <p:cNvPr id="324" name="Google Shape;324;p26"/>
          <p:cNvSpPr txBox="1">
            <a:spLocks noGrp="1"/>
          </p:cNvSpPr>
          <p:nvPr>
            <p:ph type="subTitle" idx="4294967295"/>
          </p:nvPr>
        </p:nvSpPr>
        <p:spPr>
          <a:xfrm>
            <a:off x="0" y="998538"/>
            <a:ext cx="2633663" cy="239712"/>
          </a:xfrm>
          <a:prstGeom prst="rect">
            <a:avLst/>
          </a:prstGeom>
        </p:spPr>
        <p:txBody>
          <a:bodyPr spcFirstLastPara="1" vert="horz" wrap="square" lIns="68569" tIns="68569" rIns="68569" bIns="68569" rtlCol="0" anchor="t" anchorCtr="0">
            <a:noAutofit/>
          </a:bodyPr>
          <a:lstStyle/>
          <a:p>
            <a:pPr marL="0" indent="0">
              <a:spcBef>
                <a:spcPts val="0"/>
              </a:spcBef>
              <a:spcAft>
                <a:spcPts val="0"/>
              </a:spcAft>
              <a:buNone/>
            </a:pPr>
            <a:r>
              <a:rPr lang="es-419" sz="750"/>
              <a:t>Persona 2</a:t>
            </a:r>
            <a:endParaRPr sz="75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350"/>
        <p:cNvGrpSpPr/>
        <p:nvPr/>
      </p:nvGrpSpPr>
      <p:grpSpPr>
        <a:xfrm>
          <a:off x="0" y="0"/>
          <a:ext cx="0" cy="0"/>
          <a:chOff x="0" y="0"/>
          <a:chExt cx="0" cy="0"/>
        </a:xfrm>
      </p:grpSpPr>
      <p:sp>
        <p:nvSpPr>
          <p:cNvPr id="351" name="Google Shape;351;p27"/>
          <p:cNvSpPr txBox="1">
            <a:spLocks noGrp="1"/>
          </p:cNvSpPr>
          <p:nvPr>
            <p:ph type="title"/>
          </p:nvPr>
        </p:nvSpPr>
        <p:spPr>
          <a:xfrm>
            <a:off x="62297" y="723938"/>
            <a:ext cx="5279175" cy="501075"/>
          </a:xfrm>
          <a:prstGeom prst="rect">
            <a:avLst/>
          </a:prstGeom>
        </p:spPr>
        <p:txBody>
          <a:bodyPr spcFirstLastPara="1" vert="horz" wrap="square" lIns="68569" tIns="68569" rIns="68569" bIns="68569" rtlCol="0" anchor="t" anchorCtr="0">
            <a:noAutofit/>
          </a:bodyPr>
          <a:lstStyle/>
          <a:p>
            <a:r>
              <a:rPr lang="es-419" dirty="0"/>
              <a:t>DEFINICIÓN SEGÚN DSM 5 y CIE 11</a:t>
            </a:r>
            <a:endParaRPr dirty="0"/>
          </a:p>
        </p:txBody>
      </p:sp>
      <p:sp>
        <p:nvSpPr>
          <p:cNvPr id="352" name="Google Shape;352;p27"/>
          <p:cNvSpPr txBox="1">
            <a:spLocks noGrp="1"/>
          </p:cNvSpPr>
          <p:nvPr>
            <p:ph type="body" idx="1"/>
          </p:nvPr>
        </p:nvSpPr>
        <p:spPr>
          <a:xfrm>
            <a:off x="62297" y="1096635"/>
            <a:ext cx="6667116" cy="3322927"/>
          </a:xfrm>
          <a:prstGeom prst="rect">
            <a:avLst/>
          </a:prstGeom>
        </p:spPr>
        <p:txBody>
          <a:bodyPr spcFirstLastPara="1" vert="horz" wrap="square" lIns="68569" tIns="68569" rIns="68569" bIns="68569" rtlCol="0" anchor="t" anchorCtr="0">
            <a:noAutofit/>
          </a:bodyPr>
          <a:lstStyle/>
          <a:p>
            <a:pPr marL="0" indent="0">
              <a:buNone/>
            </a:pPr>
            <a:r>
              <a:rPr lang="es-419" sz="1050" dirty="0">
                <a:solidFill>
                  <a:schemeClr val="bg1"/>
                </a:solidFill>
              </a:rPr>
              <a:t>La definición actual de autismo está enmarcada dentro del concepto de Trastorno del Espectro Autista (TEA), y se basa en criterios científicos internacionales, como los del DSM-5 (Manual Diagnóstico y Estadístico de los Trastornos Mentales, 5ª edición, de la Asociación Americana de Psiquiatría) y la CIE-11 (Clasificación Internacional de Enfermedades, 11ª edición, de la OMS).</a:t>
            </a:r>
            <a:endParaRPr sz="1050" dirty="0">
              <a:solidFill>
                <a:schemeClr val="bg1"/>
              </a:solidFill>
            </a:endParaRPr>
          </a:p>
          <a:p>
            <a:pPr marL="0" indent="0">
              <a:spcBef>
                <a:spcPts val="1200"/>
              </a:spcBef>
              <a:buNone/>
            </a:pPr>
            <a:r>
              <a:rPr lang="es-419" sz="1050" dirty="0">
                <a:solidFill>
                  <a:schemeClr val="bg1"/>
                </a:solidFill>
              </a:rPr>
              <a:t>El TEA es una condición del neurodesarrollo que acompaña a la persona a lo largo de toda su vida. Se caracteriza por: 1). </a:t>
            </a:r>
            <a:r>
              <a:rPr lang="es-419" sz="1050" b="1" u="sng" dirty="0">
                <a:solidFill>
                  <a:schemeClr val="bg1"/>
                </a:solidFill>
              </a:rPr>
              <a:t>Dificultades persistentes en la comunicación e interacción social .</a:t>
            </a:r>
            <a:r>
              <a:rPr lang="es-419" sz="1050" dirty="0">
                <a:solidFill>
                  <a:schemeClr val="bg1"/>
                </a:solidFill>
              </a:rPr>
              <a:t> Puede incluir: Falta o escaso uso del lenguaje verbal o no verbal. Dificultad para entender las normas sociales (como turnarse en una conversación) Desafíos para establecer y mantener relaciones sociales 2). </a:t>
            </a:r>
            <a:r>
              <a:rPr lang="es-419" sz="1050" b="1" u="sng" dirty="0">
                <a:solidFill>
                  <a:schemeClr val="bg1"/>
                </a:solidFill>
              </a:rPr>
              <a:t>Patrones restrictivos y repetitivos de comportamiento, intereses o actividades.</a:t>
            </a:r>
            <a:r>
              <a:rPr lang="es-419" sz="1050" dirty="0">
                <a:solidFill>
                  <a:schemeClr val="bg1"/>
                </a:solidFill>
              </a:rPr>
              <a:t> Ejemplos: Repetición de movimientos o palabras (ecolalia, aleteos, balanceos) Apego inflexible a rutinas o rituales. Intereses intensos y específicos (trenes, mapas, números, etc.) Hiper o </a:t>
            </a:r>
            <a:r>
              <a:rPr lang="es-419" sz="1050" dirty="0" err="1">
                <a:solidFill>
                  <a:schemeClr val="bg1"/>
                </a:solidFill>
              </a:rPr>
              <a:t>hiposensibilidad</a:t>
            </a:r>
            <a:r>
              <a:rPr lang="es-419" sz="1050" dirty="0">
                <a:solidFill>
                  <a:schemeClr val="bg1"/>
                </a:solidFill>
              </a:rPr>
              <a:t> a estímulos sensoriales (ruidos, texturas, luces) 3). </a:t>
            </a:r>
            <a:r>
              <a:rPr lang="es-419" sz="1050" b="1" u="sng" dirty="0">
                <a:solidFill>
                  <a:schemeClr val="bg1"/>
                </a:solidFill>
              </a:rPr>
              <a:t>Inicio temprano. </a:t>
            </a:r>
            <a:r>
              <a:rPr lang="es-419" sz="1050" dirty="0">
                <a:solidFill>
                  <a:schemeClr val="bg1"/>
                </a:solidFill>
              </a:rPr>
              <a:t>Los síntomas suelen aparecer antes de los 3 años, aunque pueden detectarse de manera más clara con el tiempo.4). </a:t>
            </a:r>
            <a:r>
              <a:rPr lang="es-419" sz="1050" b="1" u="sng" dirty="0">
                <a:solidFill>
                  <a:schemeClr val="bg1"/>
                </a:solidFill>
              </a:rPr>
              <a:t>Nivel de severidad variable </a:t>
            </a:r>
            <a:r>
              <a:rPr lang="es-419" sz="1050" dirty="0">
                <a:solidFill>
                  <a:schemeClr val="bg1"/>
                </a:solidFill>
              </a:rPr>
              <a:t>El espectro abarca desde personas con importantes desafíos de comunicación y autonomía, hasta otras con funcionamiento alto o necesidades mínimas de apoyo.</a:t>
            </a:r>
            <a:endParaRPr sz="1050" dirty="0">
              <a:solidFill>
                <a:schemeClr val="bg1"/>
              </a:solidFill>
            </a:endParaRPr>
          </a:p>
          <a:p>
            <a:pPr marL="0" indent="0">
              <a:spcBef>
                <a:spcPts val="1200"/>
              </a:spcBef>
              <a:buNone/>
            </a:pPr>
            <a:endParaRPr dirty="0">
              <a:solidFill>
                <a:schemeClr val="bg1"/>
              </a:solidFill>
            </a:endParaRPr>
          </a:p>
          <a:p>
            <a:pPr marL="0" indent="0">
              <a:spcBef>
                <a:spcPts val="1200"/>
              </a:spcBef>
              <a:buNone/>
            </a:pPr>
            <a:endParaRPr dirty="0">
              <a:solidFill>
                <a:schemeClr val="bg1"/>
              </a:solidFill>
            </a:endParaRPr>
          </a:p>
          <a:p>
            <a:pPr marL="0" indent="0">
              <a:spcBef>
                <a:spcPts val="1200"/>
              </a:spcBef>
              <a:spcAft>
                <a:spcPts val="1200"/>
              </a:spcAft>
              <a:buNone/>
            </a:pPr>
            <a:endParaRPr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356"/>
        <p:cNvGrpSpPr/>
        <p:nvPr/>
      </p:nvGrpSpPr>
      <p:grpSpPr>
        <a:xfrm>
          <a:off x="0" y="0"/>
          <a:ext cx="0" cy="0"/>
          <a:chOff x="0" y="0"/>
          <a:chExt cx="0" cy="0"/>
        </a:xfrm>
      </p:grpSpPr>
      <p:sp>
        <p:nvSpPr>
          <p:cNvPr id="357" name="Google Shape;357;p28"/>
          <p:cNvSpPr txBox="1">
            <a:spLocks noGrp="1"/>
          </p:cNvSpPr>
          <p:nvPr>
            <p:ph type="body" idx="2"/>
          </p:nvPr>
        </p:nvSpPr>
        <p:spPr>
          <a:xfrm>
            <a:off x="96670" y="1028700"/>
            <a:ext cx="6539874" cy="3829050"/>
          </a:xfrm>
          <a:prstGeom prst="rect">
            <a:avLst/>
          </a:prstGeom>
        </p:spPr>
        <p:txBody>
          <a:bodyPr spcFirstLastPara="1" vert="horz" wrap="square" lIns="68569" tIns="68569" rIns="68569" bIns="68569" rtlCol="0" anchor="t" anchorCtr="0">
            <a:noAutofit/>
          </a:bodyPr>
          <a:lstStyle/>
          <a:p>
            <a:pPr marL="0" indent="0" algn="ctr">
              <a:buNone/>
            </a:pPr>
            <a:r>
              <a:rPr lang="es-419" sz="1400" dirty="0"/>
              <a:t>La Clasificación Internacional de Enfermedades (CIE-11), publicada por la Organización Mundial de la Salud (OMS), define al Trastorno del Espectro Autista (TEA) bajo un código. </a:t>
            </a:r>
          </a:p>
          <a:p>
            <a:pPr marL="0" indent="0" algn="ctr">
              <a:buNone/>
            </a:pPr>
            <a:r>
              <a:rPr lang="es-419" sz="1400" dirty="0"/>
              <a:t>El Trastorno del Espectro Autista se caracteriza por:</a:t>
            </a:r>
            <a:endParaRPr sz="1400" dirty="0"/>
          </a:p>
          <a:p>
            <a:pPr algn="ctr">
              <a:spcBef>
                <a:spcPts val="1200"/>
              </a:spcBef>
              <a:buAutoNum type="arabicPeriod"/>
            </a:pPr>
            <a:r>
              <a:rPr lang="es-419" sz="1400" dirty="0"/>
              <a:t>Déficits persistentes en la capacidad para iniciar y mantener una comunicación social recíproca y la interacción social, que están presentes en múltiples contextos.</a:t>
            </a:r>
            <a:endParaRPr sz="1400" dirty="0"/>
          </a:p>
          <a:p>
            <a:pPr algn="ctr">
              <a:buAutoNum type="arabicPeriod"/>
            </a:pPr>
            <a:r>
              <a:rPr lang="es-419" sz="1400" dirty="0"/>
              <a:t>Patrones de comportamiento, intereses o actividades restringidos, repetitivos e inflexibles, claramente inusuales o excesivos para la edad y la etapa del desarrollo del individuo.</a:t>
            </a:r>
            <a:endParaRPr sz="1400" dirty="0"/>
          </a:p>
          <a:p>
            <a:pPr marL="0" indent="0" algn="ctr">
              <a:spcBef>
                <a:spcPts val="1200"/>
              </a:spcBef>
              <a:buNone/>
            </a:pPr>
            <a:r>
              <a:rPr lang="es-419" sz="1400" dirty="0"/>
              <a:t>Los síntomas suelen estar presentes desde la primera infancia, aunque pueden no manifestarse plenamente hasta que las demandas sociales exceden las capacidades del individuo. </a:t>
            </a:r>
            <a:endParaRPr sz="1400" dirty="0"/>
          </a:p>
          <a:p>
            <a:pPr marL="0" indent="0">
              <a:spcBef>
                <a:spcPts val="1200"/>
              </a:spcBef>
              <a:buNone/>
            </a:pPr>
            <a:endParaRPr dirty="0"/>
          </a:p>
          <a:p>
            <a:pPr marL="0" indent="0">
              <a:spcBef>
                <a:spcPts val="1200"/>
              </a:spcBef>
              <a:spcAft>
                <a:spcPts val="1200"/>
              </a:spcAft>
              <a:buNone/>
            </a:pPr>
            <a:endParaRPr dirty="0"/>
          </a:p>
        </p:txBody>
      </p:sp>
      <p:sp>
        <p:nvSpPr>
          <p:cNvPr id="365" name="Google Shape;365;p28"/>
          <p:cNvSpPr txBox="1"/>
          <p:nvPr/>
        </p:nvSpPr>
        <p:spPr>
          <a:xfrm>
            <a:off x="859088" y="438619"/>
            <a:ext cx="4069800" cy="334685"/>
          </a:xfrm>
          <a:prstGeom prst="rect">
            <a:avLst/>
          </a:prstGeom>
          <a:solidFill>
            <a:schemeClr val="lt1"/>
          </a:solidFill>
          <a:ln>
            <a:noFill/>
          </a:ln>
        </p:spPr>
        <p:txBody>
          <a:bodyPr spcFirstLastPara="1" wrap="square" lIns="68569" tIns="68569" rIns="68569" bIns="68569" anchor="t" anchorCtr="0">
            <a:spAutoFit/>
          </a:bodyPr>
          <a:lstStyle/>
          <a:p>
            <a:r>
              <a:rPr lang="es-419" sz="1275">
                <a:solidFill>
                  <a:schemeClr val="bg1"/>
                </a:solidFill>
              </a:rPr>
              <a:t>🧠 </a:t>
            </a:r>
            <a:r>
              <a:rPr lang="es-419" sz="1275" b="1">
                <a:solidFill>
                  <a:schemeClr val="bg1"/>
                </a:solidFill>
              </a:rPr>
              <a:t>Definición oficial del TEA según CIE-11</a:t>
            </a:r>
            <a:r>
              <a:rPr lang="es-419" sz="1275">
                <a:solidFill>
                  <a:schemeClr val="bg1"/>
                </a:solidFill>
              </a:rPr>
              <a:t> (OMS):</a:t>
            </a:r>
            <a:endParaRPr sz="135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9BC5E9"/>
        </a:solidFill>
        <a:effectLst/>
      </p:bgPr>
    </p:bg>
    <p:spTree>
      <p:nvGrpSpPr>
        <p:cNvPr id="1" name="Shape 369"/>
        <p:cNvGrpSpPr/>
        <p:nvPr/>
      </p:nvGrpSpPr>
      <p:grpSpPr>
        <a:xfrm>
          <a:off x="0" y="0"/>
          <a:ext cx="0" cy="0"/>
          <a:chOff x="0" y="0"/>
          <a:chExt cx="0" cy="0"/>
        </a:xfrm>
      </p:grpSpPr>
      <p:sp>
        <p:nvSpPr>
          <p:cNvPr id="370" name="Google Shape;370;p29"/>
          <p:cNvSpPr txBox="1">
            <a:spLocks noGrp="1"/>
          </p:cNvSpPr>
          <p:nvPr>
            <p:ph type="title"/>
          </p:nvPr>
        </p:nvSpPr>
        <p:spPr>
          <a:xfrm>
            <a:off x="133945" y="766167"/>
            <a:ext cx="6562355" cy="3686175"/>
          </a:xfrm>
          <a:prstGeom prst="rect">
            <a:avLst/>
          </a:prstGeom>
        </p:spPr>
        <p:txBody>
          <a:bodyPr spcFirstLastPara="1" vert="horz" wrap="square" lIns="68569" tIns="68569" rIns="68569" bIns="68569" rtlCol="0" anchor="t" anchorCtr="0">
            <a:noAutofit/>
          </a:bodyPr>
          <a:lstStyle/>
          <a:p>
            <a:r>
              <a:rPr lang="es-419" dirty="0">
                <a:solidFill>
                  <a:schemeClr val="bg1"/>
                </a:solidFill>
              </a:rPr>
              <a:t>🧠</a:t>
            </a:r>
            <a:r>
              <a:rPr lang="es-419" b="1" dirty="0">
                <a:solidFill>
                  <a:schemeClr val="bg1"/>
                </a:solidFill>
              </a:rPr>
              <a:t> ¿Qué áreas del desarrollo afecta?</a:t>
            </a:r>
            <a:br>
              <a:rPr lang="es-419" b="1" dirty="0">
                <a:solidFill>
                  <a:schemeClr val="bg1"/>
                </a:solidFill>
              </a:rPr>
            </a:br>
            <a:endParaRPr b="1" dirty="0">
              <a:solidFill>
                <a:schemeClr val="bg1"/>
              </a:solidFill>
            </a:endParaRPr>
          </a:p>
          <a:p>
            <a:r>
              <a:rPr lang="es-419" sz="1275" dirty="0">
                <a:solidFill>
                  <a:schemeClr val="bg1"/>
                </a:solidFill>
              </a:rPr>
              <a:t>El autismo puede influir en:</a:t>
            </a:r>
            <a:endParaRPr sz="1275" dirty="0">
              <a:solidFill>
                <a:schemeClr val="bg1"/>
              </a:solidFill>
            </a:endParaRPr>
          </a:p>
          <a:p>
            <a:r>
              <a:rPr lang="es-419" sz="1275" u="sng" dirty="0">
                <a:solidFill>
                  <a:schemeClr val="bg1"/>
                </a:solidFill>
              </a:rPr>
              <a:t>Área del desarrollo:</a:t>
            </a:r>
            <a:r>
              <a:rPr lang="es-419" sz="1275" dirty="0">
                <a:solidFill>
                  <a:schemeClr val="bg1"/>
                </a:solidFill>
              </a:rPr>
              <a:t> Posibles manifestaciones en TEA</a:t>
            </a:r>
            <a:endParaRPr sz="1275" dirty="0">
              <a:solidFill>
                <a:schemeClr val="bg1"/>
              </a:solidFill>
            </a:endParaRPr>
          </a:p>
          <a:p>
            <a:r>
              <a:rPr lang="es-419" sz="1275" u="sng" dirty="0">
                <a:solidFill>
                  <a:schemeClr val="bg1"/>
                </a:solidFill>
              </a:rPr>
              <a:t>Comunicación: </a:t>
            </a:r>
            <a:r>
              <a:rPr lang="es-419" sz="1275" dirty="0">
                <a:solidFill>
                  <a:schemeClr val="bg1"/>
                </a:solidFill>
              </a:rPr>
              <a:t>Retraso en el lenguaje, literalidad, falta de gestos o expresividad verbal</a:t>
            </a:r>
            <a:endParaRPr sz="1275" dirty="0">
              <a:solidFill>
                <a:schemeClr val="bg1"/>
              </a:solidFill>
            </a:endParaRPr>
          </a:p>
          <a:p>
            <a:r>
              <a:rPr lang="es-419" sz="1275" u="sng" dirty="0">
                <a:solidFill>
                  <a:schemeClr val="bg1"/>
                </a:solidFill>
              </a:rPr>
              <a:t>Interacción social:	</a:t>
            </a:r>
            <a:r>
              <a:rPr lang="es-419" sz="1275" dirty="0">
                <a:solidFill>
                  <a:schemeClr val="bg1"/>
                </a:solidFill>
              </a:rPr>
              <a:t>Dificultades para iniciar o mantener vínculos, empatía diferente</a:t>
            </a:r>
            <a:endParaRPr sz="1275" dirty="0">
              <a:solidFill>
                <a:schemeClr val="bg1"/>
              </a:solidFill>
            </a:endParaRPr>
          </a:p>
          <a:p>
            <a:r>
              <a:rPr lang="es-419" sz="1275" u="sng" dirty="0">
                <a:solidFill>
                  <a:schemeClr val="bg1"/>
                </a:solidFill>
              </a:rPr>
              <a:t>Conducta: </a:t>
            </a:r>
            <a:r>
              <a:rPr lang="es-419" sz="1275" dirty="0">
                <a:solidFill>
                  <a:schemeClr val="bg1"/>
                </a:solidFill>
              </a:rPr>
              <a:t>Repetición, necesidad de rutina, reacciones intensas ante cambios</a:t>
            </a:r>
            <a:endParaRPr sz="1275" dirty="0">
              <a:solidFill>
                <a:schemeClr val="bg1"/>
              </a:solidFill>
            </a:endParaRPr>
          </a:p>
          <a:p>
            <a:r>
              <a:rPr lang="es-419" sz="1275" u="sng" dirty="0">
                <a:solidFill>
                  <a:schemeClr val="bg1"/>
                </a:solidFill>
              </a:rPr>
              <a:t>Sensorial</a:t>
            </a:r>
            <a:r>
              <a:rPr lang="es-419" sz="1275" dirty="0">
                <a:solidFill>
                  <a:schemeClr val="bg1"/>
                </a:solidFill>
              </a:rPr>
              <a:t>: Hipo o hipersensibilidad a sonidos, luces, olores, contacto físico</a:t>
            </a:r>
            <a:endParaRPr sz="1275" dirty="0">
              <a:solidFill>
                <a:schemeClr val="bg1"/>
              </a:solidFill>
            </a:endParaRPr>
          </a:p>
          <a:p>
            <a:r>
              <a:rPr lang="es-419" sz="1275" u="sng" dirty="0">
                <a:solidFill>
                  <a:schemeClr val="bg1"/>
                </a:solidFill>
              </a:rPr>
              <a:t>Aprendizaje</a:t>
            </a:r>
            <a:r>
              <a:rPr lang="es-419" sz="1275" dirty="0">
                <a:solidFill>
                  <a:schemeClr val="bg1"/>
                </a:solidFill>
              </a:rPr>
              <a:t>: Estilos de aprendizaje distintos, intereses profundos</a:t>
            </a:r>
            <a:endParaRPr sz="1275" dirty="0">
              <a:solidFill>
                <a:schemeClr val="bg1"/>
              </a:solidFill>
            </a:endParaRPr>
          </a:p>
          <a:p>
            <a:r>
              <a:rPr lang="es-419" sz="1275" u="sng" dirty="0">
                <a:solidFill>
                  <a:schemeClr val="bg1"/>
                </a:solidFill>
              </a:rPr>
              <a:t>Motricidad</a:t>
            </a:r>
            <a:r>
              <a:rPr lang="es-419" sz="1275" dirty="0">
                <a:solidFill>
                  <a:schemeClr val="bg1"/>
                </a:solidFill>
              </a:rPr>
              <a:t>: A veces torpeza motriz o movimientos atípicos</a:t>
            </a:r>
            <a:endParaRPr sz="1275" dirty="0">
              <a:solidFill>
                <a:schemeClr val="bg1"/>
              </a:solidFill>
            </a:endParaRPr>
          </a:p>
          <a:p>
            <a:r>
              <a:rPr lang="es-419" sz="1275" u="sng" dirty="0">
                <a:solidFill>
                  <a:schemeClr val="bg1"/>
                </a:solidFill>
              </a:rPr>
              <a:t>Autonomía:</a:t>
            </a:r>
            <a:r>
              <a:rPr lang="es-419" sz="1275" dirty="0">
                <a:solidFill>
                  <a:schemeClr val="bg1"/>
                </a:solidFill>
              </a:rPr>
              <a:t> Necesidad de apoyos en organización, autocuidado, toma de decisiones</a:t>
            </a:r>
            <a:endParaRPr sz="1275" dirty="0">
              <a:solidFill>
                <a:schemeClr val="bg1"/>
              </a:solidFill>
            </a:endParaRPr>
          </a:p>
        </p:txBody>
      </p:sp>
      <p:cxnSp>
        <p:nvCxnSpPr>
          <p:cNvPr id="371" name="Google Shape;371;p29"/>
          <p:cNvCxnSpPr/>
          <p:nvPr/>
        </p:nvCxnSpPr>
        <p:spPr>
          <a:xfrm flipH="1">
            <a:off x="479715" y="862875"/>
            <a:ext cx="5697225" cy="7875"/>
          </a:xfrm>
          <a:prstGeom prst="straightConnector1">
            <a:avLst/>
          </a:prstGeom>
          <a:noFill/>
          <a:ln w="9525" cap="flat" cmpd="sng">
            <a:solidFill>
              <a:srgbClr val="B7B7B7"/>
            </a:solidFill>
            <a:prstDash val="solid"/>
            <a:round/>
            <a:headEnd type="none" w="med" len="med"/>
            <a:tailEnd type="none" w="med" len="med"/>
          </a:ln>
        </p:spPr>
      </p:cxnSp>
      <p:cxnSp>
        <p:nvCxnSpPr>
          <p:cNvPr id="372" name="Google Shape;372;p29"/>
          <p:cNvCxnSpPr/>
          <p:nvPr/>
        </p:nvCxnSpPr>
        <p:spPr>
          <a:xfrm flipH="1">
            <a:off x="586196" y="4219556"/>
            <a:ext cx="5697225" cy="7875"/>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376"/>
        <p:cNvGrpSpPr/>
        <p:nvPr/>
      </p:nvGrpSpPr>
      <p:grpSpPr>
        <a:xfrm>
          <a:off x="0" y="0"/>
          <a:ext cx="0" cy="0"/>
          <a:chOff x="0" y="0"/>
          <a:chExt cx="0" cy="0"/>
        </a:xfrm>
      </p:grpSpPr>
      <p:sp>
        <p:nvSpPr>
          <p:cNvPr id="377" name="Google Shape;377;p30"/>
          <p:cNvSpPr txBox="1">
            <a:spLocks noGrp="1"/>
          </p:cNvSpPr>
          <p:nvPr>
            <p:ph type="body" idx="1"/>
          </p:nvPr>
        </p:nvSpPr>
        <p:spPr>
          <a:xfrm>
            <a:off x="274744" y="780769"/>
            <a:ext cx="6468525" cy="3610575"/>
          </a:xfrm>
          <a:prstGeom prst="rect">
            <a:avLst/>
          </a:prstGeom>
        </p:spPr>
        <p:txBody>
          <a:bodyPr spcFirstLastPara="1" vert="horz" wrap="square" lIns="68569" tIns="68569" rIns="68569" bIns="68569" rtlCol="0" anchor="t" anchorCtr="0">
            <a:noAutofit/>
          </a:bodyPr>
          <a:lstStyle/>
          <a:p>
            <a:pPr marL="0" indent="0">
              <a:buNone/>
            </a:pPr>
            <a:r>
              <a:rPr lang="es-419" sz="1050" b="1" u="sng" dirty="0"/>
              <a:t>🔎 Puntos clave de la definición CIE-11:</a:t>
            </a:r>
            <a:endParaRPr sz="1050" b="1" u="sng" dirty="0"/>
          </a:p>
          <a:p>
            <a:pPr marL="0" indent="0">
              <a:spcBef>
                <a:spcPts val="1200"/>
              </a:spcBef>
              <a:buNone/>
            </a:pPr>
            <a:r>
              <a:rPr lang="es-419" dirty="0">
                <a:solidFill>
                  <a:schemeClr val="tx1"/>
                </a:solidFill>
                <a:highlight>
                  <a:schemeClr val="dk1"/>
                </a:highlight>
              </a:rPr>
              <a:t>Inicio temprano/ Dificultades sociales y de comunicación/ Conductas repetitivas o restrictivas:</a:t>
            </a:r>
            <a:endParaRPr dirty="0">
              <a:solidFill>
                <a:schemeClr val="tx1"/>
              </a:solidFill>
              <a:highlight>
                <a:schemeClr val="dk1"/>
              </a:highlight>
            </a:endParaRPr>
          </a:p>
          <a:p>
            <a:pPr marL="0" indent="0">
              <a:spcBef>
                <a:spcPts val="1200"/>
              </a:spcBef>
              <a:buNone/>
            </a:pPr>
            <a:r>
              <a:rPr lang="es-419" b="1" u="sng" dirty="0"/>
              <a:t>Espectro amplio: </a:t>
            </a:r>
            <a:r>
              <a:rPr lang="es-419" dirty="0"/>
              <a:t>La CIE-11 elimina las subcategorías anteriores (como autismo clásico, Asperger, etc.) y las unifica dentro del mismo espectro, diferenciando por grado de apoyo requerido y presencia o ausencia de discapacidad intelectual o del lenguaje funcional.</a:t>
            </a:r>
            <a:endParaRPr dirty="0"/>
          </a:p>
          <a:p>
            <a:pPr marL="0" indent="0">
              <a:spcBef>
                <a:spcPts val="1200"/>
              </a:spcBef>
              <a:buNone/>
            </a:pPr>
            <a:r>
              <a:rPr lang="es-419" b="1" dirty="0">
                <a:solidFill>
                  <a:srgbClr val="000000"/>
                </a:solidFill>
                <a:latin typeface="Arial"/>
                <a:ea typeface="Arial"/>
                <a:cs typeface="Arial"/>
                <a:sym typeface="Arial"/>
              </a:rPr>
              <a:t>📘 Clasificaciones específicas dentro de la CIE‑11 (código 6A02):</a:t>
            </a:r>
            <a:endParaRPr b="1" dirty="0">
              <a:solidFill>
                <a:srgbClr val="000000"/>
              </a:solidFill>
              <a:latin typeface="Arial"/>
              <a:ea typeface="Arial"/>
              <a:cs typeface="Arial"/>
              <a:sym typeface="Arial"/>
            </a:endParaRPr>
          </a:p>
          <a:p>
            <a:pPr indent="-223838">
              <a:spcBef>
                <a:spcPts val="900"/>
              </a:spcBef>
              <a:buClr>
                <a:srgbClr val="000000"/>
              </a:buClr>
              <a:buSzPts val="1100"/>
              <a:buFont typeface="Arial"/>
              <a:buChar char="●"/>
            </a:pPr>
            <a:r>
              <a:rPr lang="es-419" sz="825" b="1" dirty="0">
                <a:solidFill>
                  <a:srgbClr val="000000"/>
                </a:solidFill>
                <a:latin typeface="Arial"/>
                <a:ea typeface="Arial"/>
                <a:cs typeface="Arial"/>
                <a:sym typeface="Arial"/>
              </a:rPr>
              <a:t>6A02.0</a:t>
            </a:r>
            <a:r>
              <a:rPr lang="es-419" sz="825" dirty="0">
                <a:solidFill>
                  <a:srgbClr val="000000"/>
                </a:solidFill>
                <a:latin typeface="Arial"/>
                <a:ea typeface="Arial"/>
                <a:cs typeface="Arial"/>
                <a:sym typeface="Arial"/>
              </a:rPr>
              <a:t> – Trastorno del espectro autista sin discapacidad intelectual y con lenguaje funcional.</a:t>
            </a:r>
            <a:br>
              <a:rPr lang="es-419" sz="825" dirty="0">
                <a:solidFill>
                  <a:srgbClr val="000000"/>
                </a:solidFill>
                <a:latin typeface="Arial"/>
                <a:ea typeface="Arial"/>
                <a:cs typeface="Arial"/>
                <a:sym typeface="Arial"/>
              </a:rPr>
            </a:br>
            <a:endParaRPr sz="825" dirty="0">
              <a:solidFill>
                <a:srgbClr val="000000"/>
              </a:solidFill>
              <a:latin typeface="Arial"/>
              <a:ea typeface="Arial"/>
              <a:cs typeface="Arial"/>
              <a:sym typeface="Arial"/>
            </a:endParaRPr>
          </a:p>
          <a:p>
            <a:pPr indent="-223838">
              <a:buClr>
                <a:srgbClr val="000000"/>
              </a:buClr>
              <a:buSzPts val="1100"/>
              <a:buFont typeface="Arial"/>
              <a:buChar char="●"/>
            </a:pPr>
            <a:r>
              <a:rPr lang="es-419" sz="825" b="1" dirty="0">
                <a:solidFill>
                  <a:srgbClr val="000000"/>
                </a:solidFill>
                <a:latin typeface="Arial"/>
                <a:ea typeface="Arial"/>
                <a:cs typeface="Arial"/>
                <a:sym typeface="Arial"/>
              </a:rPr>
              <a:t>6A02.1</a:t>
            </a:r>
            <a:r>
              <a:rPr lang="es-419" sz="825" dirty="0">
                <a:solidFill>
                  <a:srgbClr val="000000"/>
                </a:solidFill>
                <a:latin typeface="Arial"/>
                <a:ea typeface="Arial"/>
                <a:cs typeface="Arial"/>
                <a:sym typeface="Arial"/>
              </a:rPr>
              <a:t> – TEA con discapacidad intelectual leve o moderada y con lenguaje funcional.</a:t>
            </a:r>
            <a:br>
              <a:rPr lang="es-419" sz="825" dirty="0">
                <a:solidFill>
                  <a:srgbClr val="000000"/>
                </a:solidFill>
                <a:latin typeface="Arial"/>
                <a:ea typeface="Arial"/>
                <a:cs typeface="Arial"/>
                <a:sym typeface="Arial"/>
              </a:rPr>
            </a:br>
            <a:endParaRPr sz="825" dirty="0">
              <a:solidFill>
                <a:srgbClr val="000000"/>
              </a:solidFill>
              <a:latin typeface="Arial"/>
              <a:ea typeface="Arial"/>
              <a:cs typeface="Arial"/>
              <a:sym typeface="Arial"/>
            </a:endParaRPr>
          </a:p>
          <a:p>
            <a:pPr indent="-223838">
              <a:buClr>
                <a:srgbClr val="000000"/>
              </a:buClr>
              <a:buSzPts val="1100"/>
              <a:buFont typeface="Arial"/>
              <a:buChar char="●"/>
            </a:pPr>
            <a:r>
              <a:rPr lang="es-419" sz="825" b="1" dirty="0">
                <a:solidFill>
                  <a:srgbClr val="000000"/>
                </a:solidFill>
                <a:latin typeface="Arial"/>
                <a:ea typeface="Arial"/>
                <a:cs typeface="Arial"/>
                <a:sym typeface="Arial"/>
              </a:rPr>
              <a:t>6A02.2</a:t>
            </a:r>
            <a:r>
              <a:rPr lang="es-419" sz="825" dirty="0">
                <a:solidFill>
                  <a:srgbClr val="000000"/>
                </a:solidFill>
                <a:latin typeface="Arial"/>
                <a:ea typeface="Arial"/>
                <a:cs typeface="Arial"/>
                <a:sym typeface="Arial"/>
              </a:rPr>
              <a:t> – TEA con discapacidad intelectual leve o moderada sin lenguaje funcional.</a:t>
            </a:r>
            <a:br>
              <a:rPr lang="es-419" sz="825" dirty="0">
                <a:solidFill>
                  <a:srgbClr val="000000"/>
                </a:solidFill>
                <a:latin typeface="Arial"/>
                <a:ea typeface="Arial"/>
                <a:cs typeface="Arial"/>
                <a:sym typeface="Arial"/>
              </a:rPr>
            </a:br>
            <a:endParaRPr sz="825" dirty="0">
              <a:solidFill>
                <a:srgbClr val="000000"/>
              </a:solidFill>
              <a:latin typeface="Arial"/>
              <a:ea typeface="Arial"/>
              <a:cs typeface="Arial"/>
              <a:sym typeface="Arial"/>
            </a:endParaRPr>
          </a:p>
          <a:p>
            <a:pPr indent="-223838">
              <a:buClr>
                <a:srgbClr val="000000"/>
              </a:buClr>
              <a:buSzPts val="1100"/>
              <a:buFont typeface="Arial"/>
              <a:buChar char="●"/>
            </a:pPr>
            <a:r>
              <a:rPr lang="es-419" sz="825" b="1" dirty="0">
                <a:solidFill>
                  <a:srgbClr val="000000"/>
                </a:solidFill>
                <a:latin typeface="Arial"/>
                <a:ea typeface="Arial"/>
                <a:cs typeface="Arial"/>
                <a:sym typeface="Arial"/>
              </a:rPr>
              <a:t>6A02.3</a:t>
            </a:r>
            <a:r>
              <a:rPr lang="es-419" sz="825" dirty="0">
                <a:solidFill>
                  <a:srgbClr val="000000"/>
                </a:solidFill>
                <a:latin typeface="Arial"/>
                <a:ea typeface="Arial"/>
                <a:cs typeface="Arial"/>
                <a:sym typeface="Arial"/>
              </a:rPr>
              <a:t> – TEA con discapacidad intelectual grave o profunda con o sin lenguaje funcional.</a:t>
            </a:r>
            <a:br>
              <a:rPr lang="es-419" sz="825" dirty="0">
                <a:solidFill>
                  <a:srgbClr val="000000"/>
                </a:solidFill>
                <a:latin typeface="Arial"/>
                <a:ea typeface="Arial"/>
                <a:cs typeface="Arial"/>
                <a:sym typeface="Arial"/>
              </a:rPr>
            </a:br>
            <a:endParaRPr sz="825" dirty="0">
              <a:solidFill>
                <a:srgbClr val="000000"/>
              </a:solidFill>
              <a:latin typeface="Arial"/>
              <a:ea typeface="Arial"/>
              <a:cs typeface="Arial"/>
              <a:sym typeface="Arial"/>
            </a:endParaRPr>
          </a:p>
          <a:p>
            <a:pPr indent="-223838">
              <a:buClr>
                <a:srgbClr val="000000"/>
              </a:buClr>
              <a:buSzPts val="1100"/>
              <a:buFont typeface="Arial"/>
              <a:buChar char="●"/>
            </a:pPr>
            <a:r>
              <a:rPr lang="es-419" sz="825" b="1" dirty="0">
                <a:solidFill>
                  <a:srgbClr val="000000"/>
                </a:solidFill>
                <a:latin typeface="Arial"/>
                <a:ea typeface="Arial"/>
                <a:cs typeface="Arial"/>
                <a:sym typeface="Arial"/>
              </a:rPr>
              <a:t>6A02.5</a:t>
            </a:r>
            <a:r>
              <a:rPr lang="es-419" sz="825" dirty="0">
                <a:solidFill>
                  <a:srgbClr val="000000"/>
                </a:solidFill>
                <a:latin typeface="Arial"/>
                <a:ea typeface="Arial"/>
                <a:cs typeface="Arial"/>
                <a:sym typeface="Arial"/>
              </a:rPr>
              <a:t> – Otro trastorno del espectro autista especificado.</a:t>
            </a:r>
            <a:br>
              <a:rPr lang="es-419" sz="825" dirty="0">
                <a:solidFill>
                  <a:srgbClr val="000000"/>
                </a:solidFill>
                <a:latin typeface="Arial"/>
                <a:ea typeface="Arial"/>
                <a:cs typeface="Arial"/>
                <a:sym typeface="Arial"/>
              </a:rPr>
            </a:br>
            <a:endParaRPr sz="825" dirty="0">
              <a:solidFill>
                <a:srgbClr val="000000"/>
              </a:solidFill>
              <a:latin typeface="Arial"/>
              <a:ea typeface="Arial"/>
              <a:cs typeface="Arial"/>
              <a:sym typeface="Arial"/>
            </a:endParaRPr>
          </a:p>
          <a:p>
            <a:pPr indent="-223838">
              <a:buClr>
                <a:srgbClr val="000000"/>
              </a:buClr>
              <a:buSzPts val="1100"/>
              <a:buFont typeface="Arial"/>
              <a:buChar char="●"/>
            </a:pPr>
            <a:r>
              <a:rPr lang="es-419" sz="825" b="1" dirty="0">
                <a:solidFill>
                  <a:srgbClr val="000000"/>
                </a:solidFill>
                <a:latin typeface="Arial"/>
                <a:ea typeface="Arial"/>
                <a:cs typeface="Arial"/>
                <a:sym typeface="Arial"/>
              </a:rPr>
              <a:t>6A02.6</a:t>
            </a:r>
            <a:r>
              <a:rPr lang="es-419" sz="825" dirty="0">
                <a:solidFill>
                  <a:srgbClr val="000000"/>
                </a:solidFill>
                <a:latin typeface="Arial"/>
                <a:ea typeface="Arial"/>
                <a:cs typeface="Arial"/>
                <a:sym typeface="Arial"/>
              </a:rPr>
              <a:t> – Trastorno del espectro autista no especificado.</a:t>
            </a:r>
            <a:endParaRPr sz="825" dirty="0">
              <a:solidFill>
                <a:srgbClr val="000000"/>
              </a:solidFill>
              <a:latin typeface="Arial"/>
              <a:ea typeface="Arial"/>
              <a:cs typeface="Arial"/>
              <a:sym typeface="Arial"/>
            </a:endParaRPr>
          </a:p>
          <a:p>
            <a:pPr marL="0" indent="0">
              <a:spcBef>
                <a:spcPts val="900"/>
              </a:spcBef>
              <a:buNone/>
            </a:pPr>
            <a:endParaRPr dirty="0"/>
          </a:p>
          <a:p>
            <a:pPr marL="0" indent="0">
              <a:spcBef>
                <a:spcPts val="1200"/>
              </a:spcBef>
              <a:buNone/>
            </a:pPr>
            <a:endParaRPr dirty="0"/>
          </a:p>
          <a:p>
            <a:pPr marL="0" indent="0">
              <a:spcBef>
                <a:spcPts val="1200"/>
              </a:spcBef>
              <a:spcAft>
                <a:spcPts val="1200"/>
              </a:spcAft>
              <a:buNone/>
            </a:pP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381"/>
        <p:cNvGrpSpPr/>
        <p:nvPr/>
      </p:nvGrpSpPr>
      <p:grpSpPr>
        <a:xfrm>
          <a:off x="0" y="0"/>
          <a:ext cx="0" cy="0"/>
          <a:chOff x="0" y="0"/>
          <a:chExt cx="0" cy="0"/>
        </a:xfrm>
      </p:grpSpPr>
      <p:sp>
        <p:nvSpPr>
          <p:cNvPr id="383" name="Google Shape;383;p31"/>
          <p:cNvSpPr txBox="1">
            <a:spLocks noGrp="1"/>
          </p:cNvSpPr>
          <p:nvPr>
            <p:ph type="title"/>
          </p:nvPr>
        </p:nvSpPr>
        <p:spPr>
          <a:xfrm>
            <a:off x="69652" y="1207294"/>
            <a:ext cx="4216598" cy="3179025"/>
          </a:xfrm>
          <a:prstGeom prst="rect">
            <a:avLst/>
          </a:prstGeom>
          <a:solidFill>
            <a:schemeClr val="lt1"/>
          </a:solidFill>
        </p:spPr>
        <p:txBody>
          <a:bodyPr spcFirstLastPara="1" vert="horz" wrap="square" lIns="68569" tIns="68569" rIns="68569" bIns="68569" rtlCol="0" anchor="t" anchorCtr="0">
            <a:noAutofit/>
          </a:bodyPr>
          <a:lstStyle/>
          <a:p>
            <a:pPr>
              <a:lnSpc>
                <a:spcPct val="115000"/>
              </a:lnSpc>
              <a:spcBef>
                <a:spcPts val="900"/>
              </a:spcBef>
            </a:pPr>
            <a:r>
              <a:rPr lang="es-419" sz="825" dirty="0">
                <a:solidFill>
                  <a:srgbClr val="000000"/>
                </a:solidFill>
                <a:latin typeface="Arial"/>
                <a:ea typeface="Arial"/>
                <a:cs typeface="Arial"/>
                <a:sym typeface="Arial"/>
              </a:rPr>
              <a:t>puede hablarse de </a:t>
            </a:r>
            <a:r>
              <a:rPr lang="es-419" sz="825" b="1" dirty="0">
                <a:solidFill>
                  <a:srgbClr val="000000"/>
                </a:solidFill>
                <a:latin typeface="Arial"/>
                <a:ea typeface="Arial"/>
                <a:cs typeface="Arial"/>
                <a:sym typeface="Arial"/>
              </a:rPr>
              <a:t>grados o niveles de apoyo</a:t>
            </a:r>
            <a:r>
              <a:rPr lang="es-419" sz="825" dirty="0">
                <a:solidFill>
                  <a:srgbClr val="000000"/>
                </a:solidFill>
                <a:latin typeface="Arial"/>
                <a:ea typeface="Arial"/>
                <a:cs typeface="Arial"/>
                <a:sym typeface="Arial"/>
              </a:rPr>
              <a:t> en el Trastorno del Espectro Autista (TEA), pero con una aclaración importante:</a:t>
            </a:r>
            <a:br>
              <a:rPr lang="es-419" sz="825" dirty="0">
                <a:solidFill>
                  <a:srgbClr val="000000"/>
                </a:solidFill>
                <a:latin typeface="Arial"/>
                <a:ea typeface="Arial"/>
                <a:cs typeface="Arial"/>
                <a:sym typeface="Arial"/>
              </a:rPr>
            </a:br>
            <a:r>
              <a:rPr lang="es-419" sz="825" dirty="0">
                <a:solidFill>
                  <a:srgbClr val="000000"/>
                </a:solidFill>
                <a:latin typeface="Arial"/>
                <a:ea typeface="Arial"/>
                <a:cs typeface="Arial"/>
                <a:sym typeface="Arial"/>
              </a:rPr>
              <a:t> 🔹 </a:t>
            </a:r>
            <a:r>
              <a:rPr lang="es-419" sz="825" b="1" dirty="0">
                <a:solidFill>
                  <a:srgbClr val="000000"/>
                </a:solidFill>
                <a:latin typeface="Arial"/>
                <a:ea typeface="Arial"/>
                <a:cs typeface="Arial"/>
                <a:sym typeface="Arial"/>
              </a:rPr>
              <a:t>No se habla de “gravedad” del autismo en sí</a:t>
            </a:r>
            <a:r>
              <a:rPr lang="es-419" sz="825" dirty="0">
                <a:solidFill>
                  <a:srgbClr val="000000"/>
                </a:solidFill>
                <a:latin typeface="Arial"/>
                <a:ea typeface="Arial"/>
                <a:cs typeface="Arial"/>
                <a:sym typeface="Arial"/>
              </a:rPr>
              <a:t>, sino de </a:t>
            </a:r>
            <a:r>
              <a:rPr lang="es-419" sz="825" b="1" dirty="0">
                <a:solidFill>
                  <a:srgbClr val="000000"/>
                </a:solidFill>
                <a:latin typeface="Arial"/>
                <a:ea typeface="Arial"/>
                <a:cs typeface="Arial"/>
                <a:sym typeface="Arial"/>
              </a:rPr>
              <a:t>cuánto apoyo necesita la persona para desenvolverse en la vida diaria</a:t>
            </a:r>
            <a:r>
              <a:rPr lang="es-419" sz="825" dirty="0">
                <a:solidFill>
                  <a:srgbClr val="000000"/>
                </a:solidFill>
                <a:latin typeface="Arial"/>
                <a:ea typeface="Arial"/>
                <a:cs typeface="Arial"/>
                <a:sym typeface="Arial"/>
              </a:rPr>
              <a:t>.</a:t>
            </a:r>
            <a:endParaRPr sz="825" dirty="0">
              <a:solidFill>
                <a:srgbClr val="000000"/>
              </a:solidFill>
              <a:latin typeface="Arial"/>
              <a:ea typeface="Arial"/>
              <a:cs typeface="Arial"/>
              <a:sym typeface="Arial"/>
            </a:endParaRPr>
          </a:p>
          <a:p>
            <a:pPr>
              <a:lnSpc>
                <a:spcPct val="115000"/>
              </a:lnSpc>
              <a:spcBef>
                <a:spcPts val="1050"/>
              </a:spcBef>
            </a:pPr>
            <a:r>
              <a:rPr lang="es-419" sz="975" b="1" dirty="0">
                <a:solidFill>
                  <a:srgbClr val="000000"/>
                </a:solidFill>
                <a:latin typeface="Arial"/>
                <a:ea typeface="Arial"/>
                <a:cs typeface="Arial"/>
                <a:sym typeface="Arial"/>
              </a:rPr>
              <a:t>⚙️ ¿Por qué se habla de “niveles de apoyo”?</a:t>
            </a:r>
            <a:endParaRPr sz="975" b="1" dirty="0">
              <a:solidFill>
                <a:srgbClr val="000000"/>
              </a:solidFill>
              <a:latin typeface="Arial"/>
              <a:ea typeface="Arial"/>
              <a:cs typeface="Arial"/>
              <a:sym typeface="Arial"/>
            </a:endParaRPr>
          </a:p>
          <a:p>
            <a:pPr>
              <a:lnSpc>
                <a:spcPct val="115000"/>
              </a:lnSpc>
              <a:spcBef>
                <a:spcPts val="900"/>
              </a:spcBef>
            </a:pPr>
            <a:r>
              <a:rPr lang="es-419" sz="825" dirty="0">
                <a:solidFill>
                  <a:srgbClr val="000000"/>
                </a:solidFill>
                <a:latin typeface="Arial"/>
                <a:ea typeface="Arial"/>
                <a:cs typeface="Arial"/>
                <a:sym typeface="Arial"/>
              </a:rPr>
              <a:t>Tanto en el </a:t>
            </a:r>
            <a:r>
              <a:rPr lang="es-419" sz="825" b="1" dirty="0">
                <a:solidFill>
                  <a:srgbClr val="000000"/>
                </a:solidFill>
                <a:latin typeface="Arial"/>
                <a:ea typeface="Arial"/>
                <a:cs typeface="Arial"/>
                <a:sym typeface="Arial"/>
              </a:rPr>
              <a:t>DSM-5</a:t>
            </a:r>
            <a:r>
              <a:rPr lang="es-419" sz="825" dirty="0">
                <a:solidFill>
                  <a:srgbClr val="000000"/>
                </a:solidFill>
                <a:latin typeface="Arial"/>
                <a:ea typeface="Arial"/>
                <a:cs typeface="Arial"/>
                <a:sym typeface="Arial"/>
              </a:rPr>
              <a:t> como en la </a:t>
            </a:r>
            <a:r>
              <a:rPr lang="es-419" sz="825" b="1" dirty="0">
                <a:solidFill>
                  <a:srgbClr val="000000"/>
                </a:solidFill>
                <a:latin typeface="Arial"/>
                <a:ea typeface="Arial"/>
                <a:cs typeface="Arial"/>
                <a:sym typeface="Arial"/>
              </a:rPr>
              <a:t>CIE‑11</a:t>
            </a:r>
            <a:r>
              <a:rPr lang="es-419" sz="825" dirty="0">
                <a:solidFill>
                  <a:srgbClr val="000000"/>
                </a:solidFill>
                <a:latin typeface="Arial"/>
                <a:ea typeface="Arial"/>
                <a:cs typeface="Arial"/>
                <a:sym typeface="Arial"/>
              </a:rPr>
              <a:t>, se reconoce que el TEA es un espectro </a:t>
            </a:r>
            <a:r>
              <a:rPr lang="es-419" sz="825" b="1" dirty="0">
                <a:solidFill>
                  <a:srgbClr val="000000"/>
                </a:solidFill>
                <a:latin typeface="Arial"/>
                <a:ea typeface="Arial"/>
                <a:cs typeface="Arial"/>
                <a:sym typeface="Arial"/>
              </a:rPr>
              <a:t>muy amplio y diverso</a:t>
            </a:r>
            <a:r>
              <a:rPr lang="es-419" sz="825" dirty="0">
                <a:solidFill>
                  <a:srgbClr val="000000"/>
                </a:solidFill>
                <a:latin typeface="Arial"/>
                <a:ea typeface="Arial"/>
                <a:cs typeface="Arial"/>
                <a:sym typeface="Arial"/>
              </a:rPr>
              <a:t>. Por eso, se clasifica en función de </a:t>
            </a:r>
            <a:r>
              <a:rPr lang="es-419" sz="825" b="1" dirty="0">
                <a:solidFill>
                  <a:srgbClr val="000000"/>
                </a:solidFill>
                <a:latin typeface="Arial"/>
                <a:ea typeface="Arial"/>
                <a:cs typeface="Arial"/>
                <a:sym typeface="Arial"/>
              </a:rPr>
              <a:t>las necesidades de apoyo</a:t>
            </a:r>
            <a:r>
              <a:rPr lang="es-419" sz="825" dirty="0">
                <a:solidFill>
                  <a:srgbClr val="000000"/>
                </a:solidFill>
                <a:latin typeface="Arial"/>
                <a:ea typeface="Arial"/>
                <a:cs typeface="Arial"/>
                <a:sym typeface="Arial"/>
              </a:rPr>
              <a:t> en dos áreas principales:</a:t>
            </a:r>
            <a:endParaRPr sz="825" dirty="0">
              <a:solidFill>
                <a:srgbClr val="000000"/>
              </a:solidFill>
              <a:latin typeface="Arial"/>
              <a:ea typeface="Arial"/>
              <a:cs typeface="Arial"/>
              <a:sym typeface="Arial"/>
            </a:endParaRPr>
          </a:p>
          <a:p>
            <a:pPr marL="342900" indent="-223838">
              <a:lnSpc>
                <a:spcPct val="115000"/>
              </a:lnSpc>
              <a:spcBef>
                <a:spcPts val="900"/>
              </a:spcBef>
              <a:buClr>
                <a:srgbClr val="000000"/>
              </a:buClr>
              <a:buSzPts val="1100"/>
              <a:buFont typeface="Arial"/>
              <a:buAutoNum type="arabicPeriod"/>
            </a:pPr>
            <a:r>
              <a:rPr lang="es-419" sz="825" b="1" dirty="0">
                <a:solidFill>
                  <a:srgbClr val="000000"/>
                </a:solidFill>
                <a:latin typeface="Arial"/>
                <a:ea typeface="Arial"/>
                <a:cs typeface="Arial"/>
                <a:sym typeface="Arial"/>
              </a:rPr>
              <a:t>Comunicación e interacción social</a:t>
            </a:r>
            <a:br>
              <a:rPr lang="es-419" sz="825" b="1" dirty="0">
                <a:solidFill>
                  <a:srgbClr val="000000"/>
                </a:solidFill>
                <a:latin typeface="Arial"/>
                <a:ea typeface="Arial"/>
                <a:cs typeface="Arial"/>
                <a:sym typeface="Arial"/>
              </a:rPr>
            </a:br>
            <a:endParaRPr sz="825" b="1" dirty="0">
              <a:solidFill>
                <a:srgbClr val="000000"/>
              </a:solidFill>
              <a:latin typeface="Arial"/>
              <a:ea typeface="Arial"/>
              <a:cs typeface="Arial"/>
              <a:sym typeface="Arial"/>
            </a:endParaRPr>
          </a:p>
          <a:p>
            <a:pPr marL="342900" indent="-223838">
              <a:lnSpc>
                <a:spcPct val="115000"/>
              </a:lnSpc>
              <a:buClr>
                <a:srgbClr val="000000"/>
              </a:buClr>
              <a:buSzPts val="1100"/>
              <a:buFont typeface="Arial"/>
              <a:buAutoNum type="arabicPeriod"/>
            </a:pPr>
            <a:r>
              <a:rPr lang="es-419" sz="825" b="1" dirty="0">
                <a:solidFill>
                  <a:srgbClr val="000000"/>
                </a:solidFill>
                <a:latin typeface="Arial"/>
                <a:ea typeface="Arial"/>
                <a:cs typeface="Arial"/>
                <a:sym typeface="Arial"/>
              </a:rPr>
              <a:t>Comportamientos restrictivos y repetitivos</a:t>
            </a:r>
            <a:endParaRPr sz="825" b="1" dirty="0">
              <a:solidFill>
                <a:srgbClr val="000000"/>
              </a:solidFill>
              <a:latin typeface="Arial"/>
              <a:ea typeface="Arial"/>
              <a:cs typeface="Arial"/>
              <a:sym typeface="Arial"/>
            </a:endParaRPr>
          </a:p>
          <a:p>
            <a:pPr>
              <a:lnSpc>
                <a:spcPct val="115000"/>
              </a:lnSpc>
              <a:spcBef>
                <a:spcPts val="900"/>
              </a:spcBef>
            </a:pPr>
            <a:endParaRPr sz="825" dirty="0">
              <a:solidFill>
                <a:srgbClr val="000000"/>
              </a:solidFill>
              <a:latin typeface="Arial"/>
              <a:ea typeface="Arial"/>
              <a:cs typeface="Arial"/>
              <a:sym typeface="Arial"/>
            </a:endParaRPr>
          </a:p>
          <a:p>
            <a:pPr>
              <a:lnSpc>
                <a:spcPct val="115000"/>
              </a:lnSpc>
              <a:spcBef>
                <a:spcPts val="900"/>
              </a:spcBef>
            </a:pPr>
            <a:endParaRPr sz="825" dirty="0">
              <a:solidFill>
                <a:srgbClr val="000000"/>
              </a:solidFill>
              <a:latin typeface="Arial"/>
              <a:ea typeface="Arial"/>
              <a:cs typeface="Arial"/>
              <a:sym typeface="Arial"/>
            </a:endParaRPr>
          </a:p>
          <a:p>
            <a:pPr>
              <a:lnSpc>
                <a:spcPct val="115000"/>
              </a:lnSpc>
              <a:spcBef>
                <a:spcPts val="900"/>
              </a:spcBef>
              <a:spcAft>
                <a:spcPts val="1200"/>
              </a:spcAft>
            </a:pPr>
            <a:endParaRPr dirty="0"/>
          </a:p>
        </p:txBody>
      </p:sp>
      <p:sp>
        <p:nvSpPr>
          <p:cNvPr id="382" name="Google Shape;382;p31"/>
          <p:cNvSpPr txBox="1">
            <a:spLocks noGrp="1"/>
          </p:cNvSpPr>
          <p:nvPr>
            <p:ph type="title" idx="2"/>
          </p:nvPr>
        </p:nvSpPr>
        <p:spPr>
          <a:xfrm>
            <a:off x="126591" y="698241"/>
            <a:ext cx="3200611" cy="383175"/>
          </a:xfrm>
          <a:prstGeom prst="rect">
            <a:avLst/>
          </a:prstGeom>
        </p:spPr>
        <p:txBody>
          <a:bodyPr spcFirstLastPara="1" vert="horz" wrap="square" lIns="68569" tIns="68569" rIns="68569" bIns="68569" rtlCol="0" anchor="t" anchorCtr="0">
            <a:noAutofit/>
          </a:bodyPr>
          <a:lstStyle/>
          <a:p>
            <a:r>
              <a:rPr lang="es-419" sz="975" dirty="0">
                <a:solidFill>
                  <a:schemeClr val="bg1"/>
                </a:solidFill>
              </a:rPr>
              <a:t>¿Puede hablarse de grados en TEA?</a:t>
            </a:r>
            <a:endParaRPr sz="975" dirty="0">
              <a:solidFill>
                <a:schemeClr val="bg1"/>
              </a:solidFill>
            </a:endParaRPr>
          </a:p>
        </p:txBody>
      </p:sp>
      <p:pic>
        <p:nvPicPr>
          <p:cNvPr id="384" name="Google Shape;384;p31" title="disca motriz jpg.jpeg"/>
          <p:cNvPicPr preferRelativeResize="0"/>
          <p:nvPr/>
        </p:nvPicPr>
        <p:blipFill>
          <a:blip r:embed="rId3">
            <a:alphaModFix/>
          </a:blip>
          <a:stretch>
            <a:fillRect/>
          </a:stretch>
        </p:blipFill>
        <p:spPr>
          <a:xfrm>
            <a:off x="4568903" y="938049"/>
            <a:ext cx="1885950" cy="1364456"/>
          </a:xfrm>
          <a:prstGeom prst="rect">
            <a:avLst/>
          </a:prstGeom>
          <a:solidFill>
            <a:srgbClr val="000000">
              <a:alpha val="4620"/>
            </a:srgbClr>
          </a:solidFill>
          <a:ln>
            <a:noFill/>
          </a:ln>
        </p:spPr>
      </p:pic>
      <p:pic>
        <p:nvPicPr>
          <p:cNvPr id="385" name="Google Shape;385;p31" title="encastre.jpg"/>
          <p:cNvPicPr preferRelativeResize="0"/>
          <p:nvPr/>
        </p:nvPicPr>
        <p:blipFill>
          <a:blip r:embed="rId4">
            <a:alphaModFix/>
          </a:blip>
          <a:stretch>
            <a:fillRect/>
          </a:stretch>
        </p:blipFill>
        <p:spPr>
          <a:xfrm>
            <a:off x="4568903" y="2678920"/>
            <a:ext cx="1885950" cy="147702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389"/>
        <p:cNvGrpSpPr/>
        <p:nvPr/>
      </p:nvGrpSpPr>
      <p:grpSpPr>
        <a:xfrm>
          <a:off x="0" y="0"/>
          <a:ext cx="0" cy="0"/>
          <a:chOff x="0" y="0"/>
          <a:chExt cx="0" cy="0"/>
        </a:xfrm>
      </p:grpSpPr>
      <p:pic>
        <p:nvPicPr>
          <p:cNvPr id="390" name="Google Shape;390;p32" descr="offset_comp_342327_edited.jpg"/>
          <p:cNvPicPr preferRelativeResize="0"/>
          <p:nvPr/>
        </p:nvPicPr>
        <p:blipFill rotWithShape="1">
          <a:blip r:embed="rId3">
            <a:alphaModFix/>
          </a:blip>
          <a:srcRect l="37035" t="24455" r="37029" b="24455"/>
          <a:stretch/>
        </p:blipFill>
        <p:spPr>
          <a:xfrm>
            <a:off x="6086812" y="717155"/>
            <a:ext cx="658220" cy="749953"/>
          </a:xfrm>
          <a:prstGeom prst="round2SameRect">
            <a:avLst>
              <a:gd name="adj1" fmla="val 4129"/>
              <a:gd name="adj2" fmla="val 0"/>
            </a:avLst>
          </a:prstGeom>
          <a:noFill/>
          <a:ln>
            <a:noFill/>
          </a:ln>
        </p:spPr>
      </p:pic>
      <p:sp>
        <p:nvSpPr>
          <p:cNvPr id="391" name="Google Shape;391;p32"/>
          <p:cNvSpPr/>
          <p:nvPr/>
        </p:nvSpPr>
        <p:spPr>
          <a:xfrm flipH="1">
            <a:off x="5373332" y="938248"/>
            <a:ext cx="1244475" cy="2074275"/>
          </a:xfrm>
          <a:prstGeom prst="rtTriangle">
            <a:avLst/>
          </a:prstGeom>
          <a:solidFill>
            <a:srgbClr val="000000">
              <a:alpha val="4620"/>
            </a:srgbClr>
          </a:solidFill>
          <a:ln>
            <a:noFill/>
          </a:ln>
        </p:spPr>
        <p:txBody>
          <a:bodyPr spcFirstLastPara="1" wrap="square" lIns="68569" tIns="68569" rIns="68569" bIns="68569" anchor="ctr" anchorCtr="0">
            <a:noAutofit/>
          </a:bodyPr>
          <a:lstStyle/>
          <a:p>
            <a:endParaRPr sz="1350"/>
          </a:p>
        </p:txBody>
      </p:sp>
      <p:graphicFrame>
        <p:nvGraphicFramePr>
          <p:cNvPr id="392" name="Google Shape;392;p32"/>
          <p:cNvGraphicFramePr/>
          <p:nvPr>
            <p:extLst>
              <p:ext uri="{D42A27DB-BD31-4B8C-83A1-F6EECF244321}">
                <p14:modId xmlns:p14="http://schemas.microsoft.com/office/powerpoint/2010/main" val="1625584070"/>
              </p:ext>
            </p:extLst>
          </p:nvPr>
        </p:nvGraphicFramePr>
        <p:xfrm>
          <a:off x="198844" y="1092132"/>
          <a:ext cx="6503780" cy="2888654"/>
        </p:xfrm>
        <a:graphic>
          <a:graphicData uri="http://schemas.openxmlformats.org/drawingml/2006/table">
            <a:tbl>
              <a:tblPr>
                <a:noFill/>
                <a:tableStyleId>{D6E02404-3B53-4387-A4F9-DB073FE03C88}</a:tableStyleId>
              </a:tblPr>
              <a:tblGrid>
                <a:gridCol w="660470">
                  <a:extLst>
                    <a:ext uri="{9D8B030D-6E8A-4147-A177-3AD203B41FA5}">
                      <a16:colId xmlns:a16="http://schemas.microsoft.com/office/drawing/2014/main" val="20000"/>
                    </a:ext>
                  </a:extLst>
                </a:gridCol>
                <a:gridCol w="1107064">
                  <a:extLst>
                    <a:ext uri="{9D8B030D-6E8A-4147-A177-3AD203B41FA5}">
                      <a16:colId xmlns:a16="http://schemas.microsoft.com/office/drawing/2014/main" val="20001"/>
                    </a:ext>
                  </a:extLst>
                </a:gridCol>
                <a:gridCol w="4736246">
                  <a:extLst>
                    <a:ext uri="{9D8B030D-6E8A-4147-A177-3AD203B41FA5}">
                      <a16:colId xmlns:a16="http://schemas.microsoft.com/office/drawing/2014/main" val="20002"/>
                    </a:ext>
                  </a:extLst>
                </a:gridCol>
              </a:tblGrid>
              <a:tr h="414029">
                <a:tc>
                  <a:txBody>
                    <a:bodyPr/>
                    <a:lstStyle/>
                    <a:p>
                      <a:pPr marL="0" lvl="0" indent="0" algn="ctr" rtl="0">
                        <a:lnSpc>
                          <a:spcPct val="115000"/>
                        </a:lnSpc>
                        <a:spcBef>
                          <a:spcPts val="0"/>
                        </a:spcBef>
                        <a:spcAft>
                          <a:spcPts val="0"/>
                        </a:spcAft>
                        <a:buNone/>
                      </a:pPr>
                      <a:r>
                        <a:rPr lang="es-419" sz="800" b="1"/>
                        <a:t>Nivel</a:t>
                      </a:r>
                      <a:endParaRPr sz="800" b="1"/>
                    </a:p>
                  </a:txBody>
                  <a:tcPr marL="68569" marR="68569" marT="68569" marB="68569"/>
                </a:tc>
                <a:tc>
                  <a:txBody>
                    <a:bodyPr/>
                    <a:lstStyle/>
                    <a:p>
                      <a:pPr marL="0" lvl="0" indent="0" algn="ctr" rtl="0">
                        <a:lnSpc>
                          <a:spcPct val="115000"/>
                        </a:lnSpc>
                        <a:spcBef>
                          <a:spcPts val="0"/>
                        </a:spcBef>
                        <a:spcAft>
                          <a:spcPts val="0"/>
                        </a:spcAft>
                        <a:buNone/>
                      </a:pPr>
                      <a:r>
                        <a:rPr lang="es-419" sz="800" b="1"/>
                        <a:t>Descripción general</a:t>
                      </a:r>
                      <a:endParaRPr sz="800" b="1"/>
                    </a:p>
                  </a:txBody>
                  <a:tcPr marL="68569" marR="68569" marT="68569" marB="68569"/>
                </a:tc>
                <a:tc>
                  <a:txBody>
                    <a:bodyPr/>
                    <a:lstStyle/>
                    <a:p>
                      <a:pPr marL="0" lvl="0" indent="0" algn="ctr" rtl="0">
                        <a:lnSpc>
                          <a:spcPct val="115000"/>
                        </a:lnSpc>
                        <a:spcBef>
                          <a:spcPts val="0"/>
                        </a:spcBef>
                        <a:spcAft>
                          <a:spcPts val="0"/>
                        </a:spcAft>
                        <a:buNone/>
                      </a:pPr>
                      <a:r>
                        <a:rPr lang="es-419" sz="800" b="1"/>
                        <a:t>Necesidades de apoyo</a:t>
                      </a:r>
                      <a:endParaRPr sz="800" b="1"/>
                    </a:p>
                  </a:txBody>
                  <a:tcPr marL="68569" marR="68569" marT="68569" marB="68569"/>
                </a:tc>
                <a:extLst>
                  <a:ext uri="{0D108BD9-81ED-4DB2-BD59-A6C34878D82A}">
                    <a16:rowId xmlns:a16="http://schemas.microsoft.com/office/drawing/2014/main" val="10000"/>
                  </a:ext>
                </a:extLst>
              </a:tr>
              <a:tr h="430331">
                <a:tc>
                  <a:txBody>
                    <a:bodyPr/>
                    <a:lstStyle/>
                    <a:p>
                      <a:pPr marL="0" lvl="0" indent="0" algn="l" rtl="0">
                        <a:spcBef>
                          <a:spcPts val="0"/>
                        </a:spcBef>
                        <a:spcAft>
                          <a:spcPts val="0"/>
                        </a:spcAft>
                        <a:buNone/>
                      </a:pPr>
                      <a:r>
                        <a:rPr lang="es-419" sz="800" b="1"/>
                        <a:t>Nivel 1</a:t>
                      </a:r>
                      <a:endParaRPr sz="800" b="1"/>
                    </a:p>
                  </a:txBody>
                  <a:tcPr marL="68569" marR="68569" marT="68569" marB="68569"/>
                </a:tc>
                <a:tc>
                  <a:txBody>
                    <a:bodyPr/>
                    <a:lstStyle/>
                    <a:p>
                      <a:pPr marL="0" lvl="0" indent="0" algn="l" rtl="0">
                        <a:spcBef>
                          <a:spcPts val="0"/>
                        </a:spcBef>
                        <a:spcAft>
                          <a:spcPts val="0"/>
                        </a:spcAft>
                        <a:buNone/>
                      </a:pPr>
                      <a:r>
                        <a:rPr lang="es-419" sz="800"/>
                        <a:t>“Requiere apoyo”</a:t>
                      </a:r>
                      <a:endParaRPr sz="800"/>
                    </a:p>
                  </a:txBody>
                  <a:tcPr marL="68569" marR="68569" marT="68569" marB="68569"/>
                </a:tc>
                <a:tc>
                  <a:txBody>
                    <a:bodyPr/>
                    <a:lstStyle/>
                    <a:p>
                      <a:pPr marL="0" lvl="0" indent="0" algn="l" rtl="0">
                        <a:spcBef>
                          <a:spcPts val="0"/>
                        </a:spcBef>
                        <a:spcAft>
                          <a:spcPts val="0"/>
                        </a:spcAft>
                        <a:buNone/>
                      </a:pPr>
                      <a:r>
                        <a:rPr lang="es-419" sz="800"/>
                        <a:t>Puede comunicarse pero tiene dificultades sociales claras. Puede parecer “introvertido” o rígido con rutinas.</a:t>
                      </a:r>
                      <a:endParaRPr sz="800"/>
                    </a:p>
                  </a:txBody>
                  <a:tcPr marL="68569" marR="68569" marT="68569" marB="68569"/>
                </a:tc>
                <a:extLst>
                  <a:ext uri="{0D108BD9-81ED-4DB2-BD59-A6C34878D82A}">
                    <a16:rowId xmlns:a16="http://schemas.microsoft.com/office/drawing/2014/main" val="10001"/>
                  </a:ext>
                </a:extLst>
              </a:tr>
              <a:tr h="430331">
                <a:tc>
                  <a:txBody>
                    <a:bodyPr/>
                    <a:lstStyle/>
                    <a:p>
                      <a:pPr marL="0" lvl="0" indent="0" algn="l" rtl="0">
                        <a:spcBef>
                          <a:spcPts val="0"/>
                        </a:spcBef>
                        <a:spcAft>
                          <a:spcPts val="0"/>
                        </a:spcAft>
                        <a:buNone/>
                      </a:pPr>
                      <a:r>
                        <a:rPr lang="es-419" sz="800" b="1"/>
                        <a:t>Nivel 2</a:t>
                      </a:r>
                      <a:endParaRPr sz="800" b="1"/>
                    </a:p>
                  </a:txBody>
                  <a:tcPr marL="68569" marR="68569" marT="68569" marB="68569"/>
                </a:tc>
                <a:tc>
                  <a:txBody>
                    <a:bodyPr/>
                    <a:lstStyle/>
                    <a:p>
                      <a:pPr marL="0" lvl="0" indent="0" algn="l" rtl="0">
                        <a:spcBef>
                          <a:spcPts val="0"/>
                        </a:spcBef>
                        <a:spcAft>
                          <a:spcPts val="0"/>
                        </a:spcAft>
                        <a:buNone/>
                      </a:pPr>
                      <a:r>
                        <a:rPr lang="es-419" sz="800"/>
                        <a:t>“Requiere apoyo sustancial”</a:t>
                      </a:r>
                      <a:endParaRPr sz="800"/>
                    </a:p>
                  </a:txBody>
                  <a:tcPr marL="68569" marR="68569" marT="68569" marB="68569"/>
                </a:tc>
                <a:tc>
                  <a:txBody>
                    <a:bodyPr/>
                    <a:lstStyle/>
                    <a:p>
                      <a:pPr marL="0" lvl="0" indent="0" algn="l" rtl="0">
                        <a:spcBef>
                          <a:spcPts val="0"/>
                        </a:spcBef>
                        <a:spcAft>
                          <a:spcPts val="0"/>
                        </a:spcAft>
                        <a:buNone/>
                      </a:pPr>
                      <a:r>
                        <a:rPr lang="es-419" sz="800"/>
                        <a:t>Tiene dificultades más marcadas en comunicación y flexibilidad. La interacción social requiere mediación.</a:t>
                      </a:r>
                      <a:endParaRPr sz="800"/>
                    </a:p>
                  </a:txBody>
                  <a:tcPr marL="68569" marR="68569" marT="68569" marB="68569"/>
                </a:tc>
                <a:extLst>
                  <a:ext uri="{0D108BD9-81ED-4DB2-BD59-A6C34878D82A}">
                    <a16:rowId xmlns:a16="http://schemas.microsoft.com/office/drawing/2014/main" val="10002"/>
                  </a:ext>
                </a:extLst>
              </a:tr>
              <a:tr h="1613963">
                <a:tc>
                  <a:txBody>
                    <a:bodyPr/>
                    <a:lstStyle/>
                    <a:p>
                      <a:pPr marL="0" lvl="0" indent="0" algn="l" rtl="0">
                        <a:spcBef>
                          <a:spcPts val="0"/>
                        </a:spcBef>
                        <a:spcAft>
                          <a:spcPts val="0"/>
                        </a:spcAft>
                        <a:buNone/>
                      </a:pPr>
                      <a:r>
                        <a:rPr lang="es-419" sz="800" b="1"/>
                        <a:t>Nivel 3</a:t>
                      </a:r>
                      <a:endParaRPr sz="800" b="1"/>
                    </a:p>
                  </a:txBody>
                  <a:tcPr marL="68569" marR="68569" marT="68569" marB="68569"/>
                </a:tc>
                <a:tc>
                  <a:txBody>
                    <a:bodyPr/>
                    <a:lstStyle/>
                    <a:p>
                      <a:pPr marL="0" lvl="0" indent="0" algn="l" rtl="0">
                        <a:spcBef>
                          <a:spcPts val="0"/>
                        </a:spcBef>
                        <a:spcAft>
                          <a:spcPts val="0"/>
                        </a:spcAft>
                        <a:buNone/>
                      </a:pPr>
                      <a:r>
                        <a:rPr lang="es-419" sz="800"/>
                        <a:t>“Requiere apoyo muy sustancial”</a:t>
                      </a:r>
                      <a:endParaRPr sz="800"/>
                    </a:p>
                  </a:txBody>
                  <a:tcPr marL="68569" marR="68569" marT="68569" marB="68569"/>
                </a:tc>
                <a:tc>
                  <a:txBody>
                    <a:bodyPr/>
                    <a:lstStyle/>
                    <a:p>
                      <a:pPr marL="0" lvl="0" indent="0" algn="l" rtl="0">
                        <a:spcBef>
                          <a:spcPts val="0"/>
                        </a:spcBef>
                        <a:spcAft>
                          <a:spcPts val="0"/>
                        </a:spcAft>
                        <a:buNone/>
                      </a:pPr>
                      <a:r>
                        <a:rPr lang="es-419" sz="800" dirty="0"/>
                        <a:t>Comunicación mínima o inexistente, comportamientos muy repetitivos, alta rigidez o gran sensibilidad sensorial.</a:t>
                      </a:r>
                      <a:endParaRPr sz="800" dirty="0"/>
                    </a:p>
                    <a:p>
                      <a:pPr marL="0" lvl="0" indent="0" algn="l" rtl="0">
                        <a:spcBef>
                          <a:spcPts val="0"/>
                        </a:spcBef>
                        <a:spcAft>
                          <a:spcPts val="0"/>
                        </a:spcAft>
                        <a:buNone/>
                      </a:pPr>
                      <a:endParaRPr sz="800" dirty="0"/>
                    </a:p>
                    <a:p>
                      <a:pPr marL="0" lvl="0" indent="0" algn="l" rtl="0">
                        <a:spcBef>
                          <a:spcPts val="0"/>
                        </a:spcBef>
                        <a:spcAft>
                          <a:spcPts val="0"/>
                        </a:spcAft>
                        <a:buNone/>
                      </a:pPr>
                      <a:endParaRPr sz="800" dirty="0"/>
                    </a:p>
                    <a:p>
                      <a:pPr marL="0" lvl="0" indent="0" algn="l" rtl="0">
                        <a:spcBef>
                          <a:spcPts val="0"/>
                        </a:spcBef>
                        <a:spcAft>
                          <a:spcPts val="0"/>
                        </a:spcAft>
                        <a:buNone/>
                      </a:pPr>
                      <a:r>
                        <a:rPr lang="es-419" sz="800" dirty="0"/>
                        <a:t>🔍 Importante: </a:t>
                      </a:r>
                      <a:r>
                        <a:rPr lang="es-419" sz="800" b="1" dirty="0"/>
                        <a:t>Esto no implica una jerarquía de valor ni inteligencia.</a:t>
                      </a:r>
                      <a:r>
                        <a:rPr lang="es-419" sz="800" dirty="0"/>
                        <a:t> Hay personas no hablantes con capacidades cognitivas altas, y otras que requieren apoyo sin tener discapacidad intelectual.</a:t>
                      </a:r>
                      <a:endParaRPr sz="800" dirty="0"/>
                    </a:p>
                    <a:p>
                      <a:pPr marL="0" lvl="0" indent="0" algn="l" rtl="0">
                        <a:spcBef>
                          <a:spcPts val="0"/>
                        </a:spcBef>
                        <a:spcAft>
                          <a:spcPts val="0"/>
                        </a:spcAft>
                        <a:buNone/>
                      </a:pPr>
                      <a:endParaRPr sz="800" dirty="0"/>
                    </a:p>
                    <a:p>
                      <a:pPr marL="0" lvl="0" indent="0" algn="l" rtl="0">
                        <a:spcBef>
                          <a:spcPts val="0"/>
                        </a:spcBef>
                        <a:spcAft>
                          <a:spcPts val="0"/>
                        </a:spcAft>
                        <a:buNone/>
                      </a:pPr>
                      <a:r>
                        <a:rPr lang="es-419" sz="800" dirty="0"/>
                        <a:t>🧠 </a:t>
                      </a:r>
                      <a:r>
                        <a:rPr lang="es-419" sz="800" b="1" dirty="0" err="1"/>
                        <a:t>Recordá</a:t>
                      </a:r>
                      <a:r>
                        <a:rPr lang="es-419" sz="800" dirty="0"/>
                        <a:t>: Cada persona con autismo es única. Este cuadro sirve como guía general, pero </a:t>
                      </a:r>
                      <a:r>
                        <a:rPr lang="es-419" sz="800" b="1" dirty="0"/>
                        <a:t>no sustituye un diagnóstico ni la mirada integral de su entorno y contexto</a:t>
                      </a:r>
                      <a:r>
                        <a:rPr lang="es-419" sz="800" dirty="0"/>
                        <a:t>.</a:t>
                      </a:r>
                      <a:endParaRPr sz="800" dirty="0"/>
                    </a:p>
                  </a:txBody>
                  <a:tcPr marL="68569" marR="68569" marT="68569" marB="68569"/>
                </a:tc>
                <a:extLst>
                  <a:ext uri="{0D108BD9-81ED-4DB2-BD59-A6C34878D82A}">
                    <a16:rowId xmlns:a16="http://schemas.microsoft.com/office/drawing/2014/main" val="10003"/>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7AF3"/>
        </a:solidFill>
        <a:effectLst/>
      </p:bgPr>
    </p:bg>
    <p:spTree>
      <p:nvGrpSpPr>
        <p:cNvPr id="1" name="Shape 396"/>
        <p:cNvGrpSpPr/>
        <p:nvPr/>
      </p:nvGrpSpPr>
      <p:grpSpPr>
        <a:xfrm>
          <a:off x="0" y="0"/>
          <a:ext cx="0" cy="0"/>
          <a:chOff x="0" y="0"/>
          <a:chExt cx="0" cy="0"/>
        </a:xfrm>
      </p:grpSpPr>
      <p:sp>
        <p:nvSpPr>
          <p:cNvPr id="397" name="Google Shape;397;p33"/>
          <p:cNvSpPr txBox="1">
            <a:spLocks noGrp="1"/>
          </p:cNvSpPr>
          <p:nvPr>
            <p:ph type="title"/>
          </p:nvPr>
        </p:nvSpPr>
        <p:spPr>
          <a:xfrm>
            <a:off x="95015" y="858122"/>
            <a:ext cx="6667970" cy="1975050"/>
          </a:xfrm>
          <a:prstGeom prst="rect">
            <a:avLst/>
          </a:prstGeom>
        </p:spPr>
        <p:txBody>
          <a:bodyPr spcFirstLastPara="1" vert="horz" wrap="square" lIns="68569" tIns="68569" rIns="68569" bIns="68569" rtlCol="0" anchor="t" anchorCtr="0">
            <a:noAutofit/>
          </a:bodyPr>
          <a:lstStyle/>
          <a:p>
            <a:pPr>
              <a:lnSpc>
                <a:spcPct val="115000"/>
              </a:lnSpc>
              <a:spcBef>
                <a:spcPts val="1050"/>
              </a:spcBef>
            </a:pPr>
            <a:r>
              <a:rPr lang="es-419" sz="975" b="1" dirty="0">
                <a:solidFill>
                  <a:srgbClr val="000000"/>
                </a:solidFill>
                <a:latin typeface="Arial"/>
                <a:ea typeface="Arial"/>
                <a:cs typeface="Arial"/>
                <a:sym typeface="Arial"/>
              </a:rPr>
              <a:t>🧠 En la CIE‑11, ¿cómo se refleja esto?</a:t>
            </a:r>
            <a:endParaRPr sz="975" b="1" dirty="0">
              <a:solidFill>
                <a:srgbClr val="000000"/>
              </a:solidFill>
              <a:latin typeface="Arial"/>
              <a:ea typeface="Arial"/>
              <a:cs typeface="Arial"/>
              <a:sym typeface="Arial"/>
            </a:endParaRPr>
          </a:p>
          <a:p>
            <a:pPr>
              <a:lnSpc>
                <a:spcPct val="115000"/>
              </a:lnSpc>
              <a:spcBef>
                <a:spcPts val="900"/>
              </a:spcBef>
            </a:pPr>
            <a:r>
              <a:rPr lang="es-419" sz="825" dirty="0">
                <a:solidFill>
                  <a:srgbClr val="000000"/>
                </a:solidFill>
                <a:latin typeface="Arial"/>
                <a:ea typeface="Arial"/>
                <a:cs typeface="Arial"/>
                <a:sym typeface="Arial"/>
              </a:rPr>
              <a:t>La CIE‑11 también reconoce esta variabilidad, y lo hace indicando en el diagnóstico si la persona:</a:t>
            </a:r>
            <a:endParaRPr sz="825" dirty="0">
              <a:solidFill>
                <a:srgbClr val="000000"/>
              </a:solidFill>
              <a:latin typeface="Arial"/>
              <a:ea typeface="Arial"/>
              <a:cs typeface="Arial"/>
              <a:sym typeface="Arial"/>
            </a:endParaRPr>
          </a:p>
          <a:p>
            <a:pPr marL="342900" indent="-223838">
              <a:lnSpc>
                <a:spcPct val="115000"/>
              </a:lnSpc>
              <a:spcBef>
                <a:spcPts val="900"/>
              </a:spcBef>
              <a:buClr>
                <a:srgbClr val="000000"/>
              </a:buClr>
              <a:buSzPts val="1100"/>
              <a:buFont typeface="Arial"/>
              <a:buChar char="●"/>
            </a:pPr>
            <a:r>
              <a:rPr lang="es-419" sz="825" dirty="0">
                <a:solidFill>
                  <a:srgbClr val="000000"/>
                </a:solidFill>
                <a:latin typeface="Arial"/>
                <a:ea typeface="Arial"/>
                <a:cs typeface="Arial"/>
                <a:sym typeface="Arial"/>
              </a:rPr>
              <a:t>Tiene o no </a:t>
            </a:r>
            <a:r>
              <a:rPr lang="es-419" sz="825" b="1" dirty="0">
                <a:solidFill>
                  <a:srgbClr val="000000"/>
                </a:solidFill>
                <a:latin typeface="Arial"/>
                <a:ea typeface="Arial"/>
                <a:cs typeface="Arial"/>
                <a:sym typeface="Arial"/>
              </a:rPr>
              <a:t>discapacidad intelectual</a:t>
            </a:r>
            <a:br>
              <a:rPr lang="es-419" sz="825" b="1" dirty="0">
                <a:solidFill>
                  <a:srgbClr val="000000"/>
                </a:solidFill>
                <a:latin typeface="Arial"/>
                <a:ea typeface="Arial"/>
                <a:cs typeface="Arial"/>
                <a:sym typeface="Arial"/>
              </a:rPr>
            </a:br>
            <a:endParaRPr sz="825" b="1" dirty="0">
              <a:solidFill>
                <a:srgbClr val="000000"/>
              </a:solidFill>
              <a:latin typeface="Arial"/>
              <a:ea typeface="Arial"/>
              <a:cs typeface="Arial"/>
              <a:sym typeface="Arial"/>
            </a:endParaRPr>
          </a:p>
          <a:p>
            <a:pPr marL="342900" indent="-223838">
              <a:lnSpc>
                <a:spcPct val="115000"/>
              </a:lnSpc>
              <a:buClr>
                <a:srgbClr val="000000"/>
              </a:buClr>
              <a:buSzPts val="1100"/>
              <a:buFont typeface="Arial"/>
              <a:buChar char="●"/>
            </a:pPr>
            <a:r>
              <a:rPr lang="es-419" sz="825" dirty="0">
                <a:solidFill>
                  <a:srgbClr val="000000"/>
                </a:solidFill>
                <a:latin typeface="Arial"/>
                <a:ea typeface="Arial"/>
                <a:cs typeface="Arial"/>
                <a:sym typeface="Arial"/>
              </a:rPr>
              <a:t>Tiene o no </a:t>
            </a:r>
            <a:r>
              <a:rPr lang="es-419" sz="825" b="1" dirty="0">
                <a:solidFill>
                  <a:srgbClr val="000000"/>
                </a:solidFill>
                <a:latin typeface="Arial"/>
                <a:ea typeface="Arial"/>
                <a:cs typeface="Arial"/>
                <a:sym typeface="Arial"/>
              </a:rPr>
              <a:t>lenguaje funcional</a:t>
            </a:r>
            <a:br>
              <a:rPr lang="es-419" sz="825" b="1" dirty="0">
                <a:solidFill>
                  <a:srgbClr val="000000"/>
                </a:solidFill>
                <a:latin typeface="Arial"/>
                <a:ea typeface="Arial"/>
                <a:cs typeface="Arial"/>
                <a:sym typeface="Arial"/>
              </a:rPr>
            </a:br>
            <a:endParaRPr sz="825" b="1" dirty="0">
              <a:solidFill>
                <a:srgbClr val="000000"/>
              </a:solidFill>
              <a:latin typeface="Arial"/>
              <a:ea typeface="Arial"/>
              <a:cs typeface="Arial"/>
              <a:sym typeface="Arial"/>
            </a:endParaRPr>
          </a:p>
          <a:p>
            <a:pPr>
              <a:lnSpc>
                <a:spcPct val="115000"/>
              </a:lnSpc>
              <a:spcBef>
                <a:spcPts val="900"/>
              </a:spcBef>
            </a:pPr>
            <a:r>
              <a:rPr lang="es-419" sz="825" dirty="0">
                <a:solidFill>
                  <a:srgbClr val="000000"/>
                </a:solidFill>
                <a:latin typeface="Arial"/>
                <a:ea typeface="Arial"/>
                <a:cs typeface="Arial"/>
                <a:sym typeface="Arial"/>
              </a:rPr>
              <a:t>Esto permite </a:t>
            </a:r>
            <a:r>
              <a:rPr lang="es-419" sz="825" b="1" dirty="0">
                <a:solidFill>
                  <a:srgbClr val="000000"/>
                </a:solidFill>
                <a:latin typeface="Arial"/>
                <a:ea typeface="Arial"/>
                <a:cs typeface="Arial"/>
                <a:sym typeface="Arial"/>
              </a:rPr>
              <a:t>personalizar los apoyos</a:t>
            </a:r>
            <a:r>
              <a:rPr lang="es-419" sz="825" dirty="0">
                <a:solidFill>
                  <a:srgbClr val="000000"/>
                </a:solidFill>
                <a:latin typeface="Arial"/>
                <a:ea typeface="Arial"/>
                <a:cs typeface="Arial"/>
                <a:sym typeface="Arial"/>
              </a:rPr>
              <a:t> sin reducir a la persona a una etiqueta fija o única.</a:t>
            </a:r>
            <a:endParaRPr sz="825" dirty="0">
              <a:solidFill>
                <a:srgbClr val="000000"/>
              </a:solidFill>
              <a:latin typeface="Arial"/>
              <a:ea typeface="Arial"/>
              <a:cs typeface="Arial"/>
              <a:sym typeface="Arial"/>
            </a:endParaRPr>
          </a:p>
          <a:p>
            <a:pPr>
              <a:lnSpc>
                <a:spcPct val="115000"/>
              </a:lnSpc>
              <a:spcBef>
                <a:spcPts val="900"/>
              </a:spcBef>
              <a:spcAft>
                <a:spcPts val="1200"/>
              </a:spcAft>
            </a:pPr>
            <a:endParaRPr dirty="0"/>
          </a:p>
        </p:txBody>
      </p:sp>
      <p:pic>
        <p:nvPicPr>
          <p:cNvPr id="398" name="Google Shape;398;p33" descr="offset_comp_342327_edited.jpg"/>
          <p:cNvPicPr preferRelativeResize="0"/>
          <p:nvPr/>
        </p:nvPicPr>
        <p:blipFill rotWithShape="1">
          <a:blip r:embed="rId3">
            <a:alphaModFix/>
          </a:blip>
          <a:srcRect l="37906" t="15185" r="30827" b="23234"/>
          <a:stretch/>
        </p:blipFill>
        <p:spPr>
          <a:xfrm rot="5400000">
            <a:off x="5486545" y="3019104"/>
            <a:ext cx="945536" cy="1503038"/>
          </a:xfrm>
          <a:prstGeom prst="round2SameRect">
            <a:avLst>
              <a:gd name="adj1" fmla="val 50000"/>
              <a:gd name="adj2" fmla="val 0"/>
            </a:avLst>
          </a:prstGeom>
          <a:noFill/>
          <a:ln>
            <a:noFill/>
          </a:ln>
        </p:spPr>
      </p:pic>
      <p:sp>
        <p:nvSpPr>
          <p:cNvPr id="399" name="Google Shape;399;p33"/>
          <p:cNvSpPr txBox="1"/>
          <p:nvPr/>
        </p:nvSpPr>
        <p:spPr>
          <a:xfrm>
            <a:off x="147169" y="2833172"/>
            <a:ext cx="4487339" cy="1174725"/>
          </a:xfrm>
          <a:prstGeom prst="rect">
            <a:avLst/>
          </a:prstGeom>
          <a:noFill/>
          <a:ln>
            <a:noFill/>
          </a:ln>
        </p:spPr>
        <p:txBody>
          <a:bodyPr spcFirstLastPara="1" wrap="square" lIns="68569" tIns="68569" rIns="68569" bIns="68569" anchor="t" anchorCtr="0">
            <a:noAutofit/>
          </a:bodyPr>
          <a:lstStyle/>
          <a:p>
            <a:pPr>
              <a:lnSpc>
                <a:spcPct val="115000"/>
              </a:lnSpc>
              <a:spcBef>
                <a:spcPts val="1050"/>
              </a:spcBef>
            </a:pPr>
            <a:r>
              <a:rPr lang="es-419" sz="1050" b="1" dirty="0">
                <a:latin typeface="Arial" panose="020B0604020202020204" pitchFamily="34" charset="0"/>
                <a:cs typeface="Arial" panose="020B0604020202020204" pitchFamily="34" charset="0"/>
              </a:rPr>
              <a:t>✅ Conclusión:</a:t>
            </a:r>
            <a:endParaRPr sz="1050" b="1" dirty="0">
              <a:latin typeface="Arial" panose="020B0604020202020204" pitchFamily="34" charset="0"/>
              <a:cs typeface="Arial" panose="020B0604020202020204" pitchFamily="34" charset="0"/>
            </a:endParaRPr>
          </a:p>
          <a:p>
            <a:pPr>
              <a:lnSpc>
                <a:spcPct val="115000"/>
              </a:lnSpc>
              <a:spcBef>
                <a:spcPts val="900"/>
              </a:spcBef>
            </a:pPr>
            <a:r>
              <a:rPr lang="es-419" sz="900" dirty="0">
                <a:latin typeface="Arial" panose="020B0604020202020204" pitchFamily="34" charset="0"/>
                <a:cs typeface="Arial" panose="020B0604020202020204" pitchFamily="34" charset="0"/>
              </a:rPr>
              <a:t>Sí, se puede hablar de </a:t>
            </a:r>
            <a:r>
              <a:rPr lang="es-419" sz="900" b="1" dirty="0">
                <a:latin typeface="Arial" panose="020B0604020202020204" pitchFamily="34" charset="0"/>
                <a:cs typeface="Arial" panose="020B0604020202020204" pitchFamily="34" charset="0"/>
              </a:rPr>
              <a:t>grados de apoyo</a:t>
            </a:r>
            <a:r>
              <a:rPr lang="es-419" sz="900" dirty="0">
                <a:latin typeface="Arial" panose="020B0604020202020204" pitchFamily="34" charset="0"/>
                <a:cs typeface="Arial" panose="020B0604020202020204" pitchFamily="34" charset="0"/>
              </a:rPr>
              <a:t> en el autismo, </a:t>
            </a:r>
            <a:r>
              <a:rPr lang="es-419" sz="900" b="1" dirty="0">
                <a:latin typeface="Arial" panose="020B0604020202020204" pitchFamily="34" charset="0"/>
                <a:cs typeface="Arial" panose="020B0604020202020204" pitchFamily="34" charset="0"/>
              </a:rPr>
              <a:t>pero no de niveles de autismo como si fueran escalones de “más o menos autista”</a:t>
            </a:r>
            <a:r>
              <a:rPr lang="es-419" sz="900" dirty="0">
                <a:latin typeface="Arial" panose="020B0604020202020204" pitchFamily="34" charset="0"/>
                <a:cs typeface="Arial" panose="020B0604020202020204" pitchFamily="34" charset="0"/>
              </a:rPr>
              <a:t>. El enfoque actual es respetuoso de la </a:t>
            </a:r>
            <a:r>
              <a:rPr lang="es-419" sz="900" b="1" dirty="0">
                <a:latin typeface="Arial" panose="020B0604020202020204" pitchFamily="34" charset="0"/>
                <a:cs typeface="Arial" panose="020B0604020202020204" pitchFamily="34" charset="0"/>
              </a:rPr>
              <a:t>diversidad neurobiológica</a:t>
            </a:r>
            <a:r>
              <a:rPr lang="es-419" sz="900" dirty="0">
                <a:latin typeface="Arial" panose="020B0604020202020204" pitchFamily="34" charset="0"/>
                <a:cs typeface="Arial" panose="020B0604020202020204" pitchFamily="34" charset="0"/>
              </a:rPr>
              <a:t> y promueve un entendimiento más humano y contextual.</a:t>
            </a:r>
            <a:endParaRPr sz="900" dirty="0">
              <a:latin typeface="Arial" panose="020B0604020202020204" pitchFamily="34" charset="0"/>
              <a:cs typeface="Arial" panose="020B0604020202020204" pitchFamily="34" charset="0"/>
            </a:endParaRPr>
          </a:p>
          <a:p>
            <a:pPr>
              <a:spcBef>
                <a:spcPts val="900"/>
              </a:spcBef>
            </a:pPr>
            <a:endParaRPr sz="975" dirty="0">
              <a:solidFill>
                <a:schemeClr val="lt1"/>
              </a:solidFill>
              <a:latin typeface="Lato"/>
              <a:ea typeface="Lato"/>
              <a:cs typeface="Lato"/>
              <a:sym typeface="Lat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7C735B-ED3F-493C-858D-227AC2BE5014}"/>
              </a:ext>
            </a:extLst>
          </p:cNvPr>
          <p:cNvSpPr>
            <a:spLocks noGrp="1"/>
          </p:cNvSpPr>
          <p:nvPr>
            <p:ph type="title"/>
          </p:nvPr>
        </p:nvSpPr>
        <p:spPr>
          <a:xfrm>
            <a:off x="266998" y="750688"/>
            <a:ext cx="6248102" cy="422673"/>
          </a:xfrm>
        </p:spPr>
        <p:txBody>
          <a:bodyPr>
            <a:normAutofit fontScale="90000"/>
          </a:bodyPr>
          <a:lstStyle/>
          <a:p>
            <a:r>
              <a:rPr lang="es-MX" sz="1350" dirty="0"/>
              <a:t>🧭 Evolución histórica del tratamiento de las personas con discapacidad</a:t>
            </a:r>
            <a:endParaRPr lang="es-AR" sz="1350" dirty="0"/>
          </a:p>
        </p:txBody>
      </p:sp>
      <p:sp>
        <p:nvSpPr>
          <p:cNvPr id="3" name="Marcador de contenido 2">
            <a:extLst>
              <a:ext uri="{FF2B5EF4-FFF2-40B4-BE49-F238E27FC236}">
                <a16:creationId xmlns:a16="http://schemas.microsoft.com/office/drawing/2014/main" id="{00820164-58EA-40D0-B36F-A22B7D74A513}"/>
              </a:ext>
            </a:extLst>
          </p:cNvPr>
          <p:cNvSpPr>
            <a:spLocks noGrp="1"/>
          </p:cNvSpPr>
          <p:nvPr>
            <p:ph idx="1"/>
          </p:nvPr>
        </p:nvSpPr>
        <p:spPr>
          <a:xfrm>
            <a:off x="80367" y="1173361"/>
            <a:ext cx="6595914" cy="3219452"/>
          </a:xfrm>
        </p:spPr>
        <p:txBody>
          <a:bodyPr>
            <a:normAutofit fontScale="92500" lnSpcReduction="10000"/>
          </a:bodyPr>
          <a:lstStyle/>
          <a:p>
            <a:r>
              <a:rPr lang="es-MX" sz="900" dirty="0">
                <a:solidFill>
                  <a:schemeClr val="bg1"/>
                </a:solidFill>
                <a:latin typeface="Abadi" panose="020B0604020104020204" pitchFamily="34" charset="0"/>
              </a:rPr>
              <a:t>⚱️ Antigüedad: Grecia, Roma, China, India, Israel. 	Predominaban el estigma, la exclusión y la compasión religiosa.	Muy limitados o inexistentes. No se los consideraba ciudadanos. Abandono </a:t>
            </a:r>
          </a:p>
          <a:p>
            <a:r>
              <a:rPr lang="es-MX" sz="900" dirty="0">
                <a:solidFill>
                  <a:schemeClr val="bg1"/>
                </a:solidFill>
                <a:latin typeface="Abadi" panose="020B0604020104020204" pitchFamily="34" charset="0"/>
              </a:rPr>
              <a:t>🏰 Edad Media (siglos V–XV): 	Europa influenciada por el cristianismo: Promovía la caridad, pero se los vinculaba con el pecado o la posesión.	No eran ciudadanos activos. Internados en monasterios u hospitales.</a:t>
            </a:r>
          </a:p>
          <a:p>
            <a:r>
              <a:rPr lang="es-MX" sz="900" dirty="0">
                <a:solidFill>
                  <a:schemeClr val="bg1"/>
                </a:solidFill>
                <a:latin typeface="Abadi" panose="020B0604020104020204" pitchFamily="34" charset="0"/>
              </a:rPr>
              <a:t>⚔️ Renacimiento y Siglo de las Luces (s. XVI–XVIII)	Europa occidental	Comienza el interés científico. Se crean asilos y hospicios, pero desde una visión médica y de aislamiento.	Comienzan debates sobre el rol social, pero sin derechos civiles reconocidos.</a:t>
            </a:r>
          </a:p>
          <a:p>
            <a:r>
              <a:rPr lang="es-MX" sz="900" dirty="0">
                <a:solidFill>
                  <a:schemeClr val="bg1"/>
                </a:solidFill>
                <a:latin typeface="Abadi" panose="020B0604020104020204" pitchFamily="34" charset="0"/>
              </a:rPr>
              <a:t>🏛️ Revoluciones Liberales (s. XVIII–XIX)	Francia, EE.UU., etc.	Se establece la idea de igualdad, pero no siempre se aplica a personas con discapacidad.	Algunos logran acceder a derechos civiles, pero aún bajo tutela.</a:t>
            </a:r>
          </a:p>
          <a:p>
            <a:r>
              <a:rPr lang="es-MX" sz="900" dirty="0">
                <a:solidFill>
                  <a:schemeClr val="bg1"/>
                </a:solidFill>
                <a:latin typeface="Abadi" panose="020B0604020104020204" pitchFamily="34" charset="0"/>
              </a:rPr>
              <a:t>🏥 Siglo XIX – Modelo médico	Europa y América	Se impone la idea de “curar” o “rehabilitar”. Surgen escuelas especiales, manicomios y tratamientos médicos invasivos.</a:t>
            </a:r>
          </a:p>
          <a:p>
            <a:r>
              <a:rPr lang="es-MX" sz="900" dirty="0">
                <a:solidFill>
                  <a:schemeClr val="bg1"/>
                </a:solidFill>
                <a:latin typeface="Abadi" panose="020B0604020104020204" pitchFamily="34" charset="0"/>
              </a:rPr>
              <a:t>⚖️ Comienzos del S. XX: Guerras mundiales, tratados de derechos humanos. </a:t>
            </a:r>
          </a:p>
          <a:p>
            <a:r>
              <a:rPr lang="es-MX" sz="900" dirty="0">
                <a:solidFill>
                  <a:schemeClr val="bg1"/>
                </a:solidFill>
                <a:latin typeface="Abadi" panose="020B0604020104020204" pitchFamily="34" charset="0"/>
              </a:rPr>
              <a:t>⚖️ Décadas de 1970–1990	Movimiento internacional por los derechos	Nace el modelo social: la discapacidad no es el problema, sino la sociedad que no se adapta.	Se reconocen derechos plenos. Comienzan a surgir leyes de inclusión y accesibilidad.</a:t>
            </a:r>
          </a:p>
          <a:p>
            <a:r>
              <a:rPr lang="es-MX" sz="900" dirty="0">
                <a:solidFill>
                  <a:schemeClr val="bg1"/>
                </a:solidFill>
                <a:latin typeface="Abadi" panose="020B0604020104020204" pitchFamily="34" charset="0"/>
              </a:rPr>
              <a:t>📜 2006 en adelante	Convención de la ONU sobre los Derechos de las Personas con Discapacidad	Reconoce a las personas con discapacidad como sujetos de pleno derecho. Se impulsa la accesibilidad universal, la autonomía y la no discriminación.	</a:t>
            </a:r>
          </a:p>
          <a:p>
            <a:r>
              <a:rPr lang="es-MX" sz="900" dirty="0">
                <a:solidFill>
                  <a:schemeClr val="bg1"/>
                </a:solidFill>
                <a:latin typeface="Abadi" panose="020B0604020104020204" pitchFamily="34" charset="0"/>
              </a:rPr>
              <a:t>✅ Ciudadanía plena, enfoque de derechos humanos.</a:t>
            </a:r>
          </a:p>
          <a:p>
            <a:r>
              <a:rPr lang="es-MX" sz="900" dirty="0">
                <a:solidFill>
                  <a:schemeClr val="bg1"/>
                </a:solidFill>
                <a:latin typeface="Abadi" panose="020B0604020104020204" pitchFamily="34" charset="0"/>
              </a:rPr>
              <a:t>🌍 Actualidad. En todo el mundo se impulsa la educación inclusiva, la accesibilidad digital, y la autonomía. </a:t>
            </a:r>
          </a:p>
          <a:p>
            <a:pPr marL="0" indent="0">
              <a:buNone/>
            </a:pPr>
            <a:r>
              <a:rPr lang="es-MX" sz="900" dirty="0">
                <a:solidFill>
                  <a:schemeClr val="bg1"/>
                </a:solidFill>
                <a:latin typeface="Abadi" panose="020B0604020104020204" pitchFamily="34" charset="0"/>
              </a:rPr>
              <a:t>         Persiste la lucha contra la                   discriminación y el </a:t>
            </a:r>
            <a:r>
              <a:rPr lang="es-MX" sz="900" dirty="0" err="1">
                <a:solidFill>
                  <a:schemeClr val="bg1"/>
                </a:solidFill>
                <a:latin typeface="Abadi" panose="020B0604020104020204" pitchFamily="34" charset="0"/>
              </a:rPr>
              <a:t>capacitismo</a:t>
            </a:r>
            <a:r>
              <a:rPr lang="es-MX" sz="900" dirty="0">
                <a:solidFill>
                  <a:schemeClr val="bg1"/>
                </a:solidFill>
                <a:latin typeface="Abadi" panose="020B0604020104020204" pitchFamily="34" charset="0"/>
              </a:rPr>
              <a:t> (es la discriminación y prejuicio social contra las personas con          	discapacidad, basándose en la idea de que las capacidades típicas son superiores).</a:t>
            </a:r>
          </a:p>
          <a:p>
            <a:pPr marL="0" indent="0">
              <a:buNone/>
            </a:pPr>
            <a:endParaRPr lang="es-AR" sz="788" dirty="0">
              <a:latin typeface="Abadi" panose="020B0604020104020204" pitchFamily="34" charset="0"/>
            </a:endParaRPr>
          </a:p>
        </p:txBody>
      </p:sp>
    </p:spTree>
    <p:extLst>
      <p:ext uri="{BB962C8B-B14F-4D97-AF65-F5344CB8AC3E}">
        <p14:creationId xmlns:p14="http://schemas.microsoft.com/office/powerpoint/2010/main" val="29049477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196F3"/>
        </a:solidFill>
        <a:effectLst/>
      </p:bgPr>
    </p:bg>
    <p:spTree>
      <p:nvGrpSpPr>
        <p:cNvPr id="1" name="Shape 403"/>
        <p:cNvGrpSpPr/>
        <p:nvPr/>
      </p:nvGrpSpPr>
      <p:grpSpPr>
        <a:xfrm>
          <a:off x="0" y="0"/>
          <a:ext cx="0" cy="0"/>
          <a:chOff x="0" y="0"/>
          <a:chExt cx="0" cy="0"/>
        </a:xfrm>
      </p:grpSpPr>
      <p:grpSp>
        <p:nvGrpSpPr>
          <p:cNvPr id="404" name="Google Shape;404;p34"/>
          <p:cNvGrpSpPr/>
          <p:nvPr/>
        </p:nvGrpSpPr>
        <p:grpSpPr>
          <a:xfrm>
            <a:off x="317996" y="3167136"/>
            <a:ext cx="2009658" cy="1112926"/>
            <a:chOff x="6390984" y="3857488"/>
            <a:chExt cx="1517038" cy="840118"/>
          </a:xfrm>
        </p:grpSpPr>
        <p:sp>
          <p:nvSpPr>
            <p:cNvPr id="405" name="Google Shape;405;p34"/>
            <p:cNvSpPr/>
            <p:nvPr/>
          </p:nvSpPr>
          <p:spPr>
            <a:xfrm>
              <a:off x="7129583" y="3857488"/>
              <a:ext cx="498900" cy="498900"/>
            </a:xfrm>
            <a:prstGeom prst="ellipse">
              <a:avLst/>
            </a:prstGeom>
            <a:solidFill>
              <a:srgbClr val="999999"/>
            </a:solidFill>
            <a:ln>
              <a:noFill/>
            </a:ln>
          </p:spPr>
          <p:txBody>
            <a:bodyPr spcFirstLastPara="1" wrap="square" lIns="68569" tIns="68569" rIns="68569" bIns="68569" anchor="ctr" anchorCtr="0">
              <a:noAutofit/>
            </a:bodyPr>
            <a:lstStyle/>
            <a:p>
              <a:endParaRPr sz="1350"/>
            </a:p>
          </p:txBody>
        </p:sp>
        <p:grpSp>
          <p:nvGrpSpPr>
            <p:cNvPr id="406" name="Google Shape;406;p34"/>
            <p:cNvGrpSpPr/>
            <p:nvPr/>
          </p:nvGrpSpPr>
          <p:grpSpPr>
            <a:xfrm>
              <a:off x="6390984" y="4081138"/>
              <a:ext cx="1517038" cy="616468"/>
              <a:chOff x="6390984" y="4081138"/>
              <a:chExt cx="1517038" cy="616468"/>
            </a:xfrm>
          </p:grpSpPr>
          <p:sp>
            <p:nvSpPr>
              <p:cNvPr id="407" name="Google Shape;407;p34"/>
              <p:cNvSpPr/>
              <p:nvPr/>
            </p:nvSpPr>
            <p:spPr>
              <a:xfrm>
                <a:off x="6390984" y="4198706"/>
                <a:ext cx="498900" cy="498900"/>
              </a:xfrm>
              <a:prstGeom prst="ellipse">
                <a:avLst/>
              </a:prstGeom>
              <a:solidFill>
                <a:srgbClr val="D9D9D9"/>
              </a:solidFill>
              <a:ln>
                <a:noFill/>
              </a:ln>
            </p:spPr>
            <p:txBody>
              <a:bodyPr spcFirstLastPara="1" wrap="square" lIns="68569" tIns="68569" rIns="68569" bIns="68569" anchor="ctr" anchorCtr="0">
                <a:noAutofit/>
              </a:bodyPr>
              <a:lstStyle/>
              <a:p>
                <a:endParaRPr sz="1350" dirty="0"/>
              </a:p>
            </p:txBody>
          </p:sp>
          <p:sp>
            <p:nvSpPr>
              <p:cNvPr id="408" name="Google Shape;408;p34"/>
              <p:cNvSpPr/>
              <p:nvPr/>
            </p:nvSpPr>
            <p:spPr>
              <a:xfrm>
                <a:off x="7856422" y="4081138"/>
                <a:ext cx="51600" cy="51600"/>
              </a:xfrm>
              <a:prstGeom prst="flowChartDelay">
                <a:avLst/>
              </a:prstGeom>
              <a:solidFill>
                <a:srgbClr val="D9D9D9"/>
              </a:solidFill>
              <a:ln>
                <a:noFill/>
              </a:ln>
            </p:spPr>
            <p:txBody>
              <a:bodyPr spcFirstLastPara="1" wrap="square" lIns="68569" tIns="68569" rIns="68569" bIns="68569" anchor="ctr" anchorCtr="0">
                <a:noAutofit/>
              </a:bodyPr>
              <a:lstStyle/>
              <a:p>
                <a:endParaRPr sz="1350"/>
              </a:p>
            </p:txBody>
          </p:sp>
        </p:grpSp>
      </p:grpSp>
      <p:pic>
        <p:nvPicPr>
          <p:cNvPr id="410" name="Google Shape;410;p34" title="portada victor ruggieri.jpg"/>
          <p:cNvPicPr preferRelativeResize="0"/>
          <p:nvPr/>
        </p:nvPicPr>
        <p:blipFill>
          <a:blip r:embed="rId3">
            <a:alphaModFix/>
          </a:blip>
          <a:stretch>
            <a:fillRect/>
          </a:stretch>
        </p:blipFill>
        <p:spPr>
          <a:xfrm>
            <a:off x="139760" y="863438"/>
            <a:ext cx="1744987" cy="2143125"/>
          </a:xfrm>
          <a:prstGeom prst="rect">
            <a:avLst/>
          </a:prstGeom>
          <a:noFill/>
          <a:ln>
            <a:noFill/>
          </a:ln>
        </p:spPr>
      </p:pic>
      <p:sp>
        <p:nvSpPr>
          <p:cNvPr id="411" name="Google Shape;411;p34"/>
          <p:cNvSpPr/>
          <p:nvPr/>
        </p:nvSpPr>
        <p:spPr>
          <a:xfrm>
            <a:off x="1957342" y="863438"/>
            <a:ext cx="4872824" cy="3637125"/>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r>
              <a:rPr lang="es-419" sz="750" dirty="0">
                <a:solidFill>
                  <a:schemeClr val="bg1"/>
                </a:solidFill>
              </a:rPr>
              <a:t>El Dr. </a:t>
            </a:r>
            <a:r>
              <a:rPr lang="es-419" sz="750" b="1" dirty="0">
                <a:solidFill>
                  <a:schemeClr val="bg1"/>
                </a:solidFill>
              </a:rPr>
              <a:t>Víctor </a:t>
            </a:r>
            <a:r>
              <a:rPr lang="es-419" sz="750" b="1" dirty="0" err="1">
                <a:solidFill>
                  <a:schemeClr val="bg1"/>
                </a:solidFill>
              </a:rPr>
              <a:t>Ruggieri</a:t>
            </a:r>
            <a:r>
              <a:rPr lang="es-419" sz="750" dirty="0">
                <a:solidFill>
                  <a:schemeClr val="bg1"/>
                </a:solidFill>
              </a:rPr>
              <a:t> es un reconocido </a:t>
            </a:r>
            <a:r>
              <a:rPr lang="es-419" sz="750" dirty="0" err="1">
                <a:solidFill>
                  <a:schemeClr val="bg1"/>
                </a:solidFill>
              </a:rPr>
              <a:t>neuropediatra</a:t>
            </a:r>
            <a:r>
              <a:rPr lang="es-419" sz="750" dirty="0">
                <a:solidFill>
                  <a:schemeClr val="bg1"/>
                </a:solidFill>
              </a:rPr>
              <a:t> argentino con una amplia trayectoria en neurodesarrollo infantil y trastornos del espectro autista (TEA). Aunque no siempre escribe desde un enfoque académico tradicional, sus ideas han sido muy influyentes, especialmente en Argentina y Latinoamérica.</a:t>
            </a:r>
            <a:endParaRPr sz="750" dirty="0">
              <a:solidFill>
                <a:schemeClr val="bg1"/>
              </a:solidFill>
            </a:endParaRPr>
          </a:p>
          <a:p>
            <a:pPr>
              <a:lnSpc>
                <a:spcPct val="115000"/>
              </a:lnSpc>
              <a:spcBef>
                <a:spcPts val="1050"/>
              </a:spcBef>
            </a:pPr>
            <a:r>
              <a:rPr lang="es-419" sz="975" b="1" dirty="0">
                <a:solidFill>
                  <a:schemeClr val="bg1"/>
                </a:solidFill>
              </a:rPr>
              <a:t>🧠 Ideas principales de Víctor </a:t>
            </a:r>
            <a:r>
              <a:rPr lang="es-419" sz="975" b="1" dirty="0" err="1">
                <a:solidFill>
                  <a:schemeClr val="bg1"/>
                </a:solidFill>
              </a:rPr>
              <a:t>Ruggieri</a:t>
            </a:r>
            <a:r>
              <a:rPr lang="es-419" sz="975" b="1" dirty="0">
                <a:solidFill>
                  <a:schemeClr val="bg1"/>
                </a:solidFill>
              </a:rPr>
              <a:t> sobre el autismo</a:t>
            </a:r>
            <a:endParaRPr sz="975" b="1" dirty="0">
              <a:solidFill>
                <a:schemeClr val="bg1"/>
              </a:solidFill>
            </a:endParaRPr>
          </a:p>
          <a:p>
            <a:pPr>
              <a:lnSpc>
                <a:spcPct val="115000"/>
              </a:lnSpc>
              <a:spcBef>
                <a:spcPts val="900"/>
              </a:spcBef>
            </a:pPr>
            <a:r>
              <a:rPr lang="es-419" sz="825" b="1" dirty="0">
                <a:solidFill>
                  <a:schemeClr val="bg1"/>
                </a:solidFill>
              </a:rPr>
              <a:t>1. El autismo no es una enfermedad sino una condición del desarrollo</a:t>
            </a:r>
            <a:endParaRPr sz="825" b="1" dirty="0">
              <a:solidFill>
                <a:schemeClr val="bg1"/>
              </a:solidFill>
            </a:endParaRPr>
          </a:p>
          <a:p>
            <a:pPr>
              <a:lnSpc>
                <a:spcPct val="115000"/>
              </a:lnSpc>
              <a:spcBef>
                <a:spcPts val="900"/>
              </a:spcBef>
            </a:pPr>
            <a:r>
              <a:rPr lang="es-419" sz="825" dirty="0" err="1">
                <a:solidFill>
                  <a:schemeClr val="bg1"/>
                </a:solidFill>
              </a:rPr>
              <a:t>Ruggieri</a:t>
            </a:r>
            <a:r>
              <a:rPr lang="es-419" sz="825" dirty="0">
                <a:solidFill>
                  <a:schemeClr val="bg1"/>
                </a:solidFill>
              </a:rPr>
              <a:t> insiste en que el autismo debe dejar de verse como una “patología” a erradicar y empezar a entenderse como una </a:t>
            </a:r>
            <a:r>
              <a:rPr lang="es-419" sz="825" b="1" dirty="0">
                <a:solidFill>
                  <a:schemeClr val="bg1"/>
                </a:solidFill>
              </a:rPr>
              <a:t>forma distinta de organización cerebral y relacional</a:t>
            </a:r>
            <a:r>
              <a:rPr lang="es-419" sz="825" dirty="0">
                <a:solidFill>
                  <a:schemeClr val="bg1"/>
                </a:solidFill>
              </a:rPr>
              <a:t>.</a:t>
            </a:r>
            <a:endParaRPr sz="825" dirty="0">
              <a:solidFill>
                <a:schemeClr val="bg1"/>
              </a:solidFill>
            </a:endParaRPr>
          </a:p>
          <a:p>
            <a:pPr marL="285750" marR="285750">
              <a:lnSpc>
                <a:spcPct val="115000"/>
              </a:lnSpc>
              <a:spcBef>
                <a:spcPts val="900"/>
              </a:spcBef>
            </a:pPr>
            <a:r>
              <a:rPr lang="es-419" sz="825" dirty="0">
                <a:solidFill>
                  <a:schemeClr val="bg1"/>
                </a:solidFill>
              </a:rPr>
              <a:t>🗨️ </a:t>
            </a:r>
            <a:r>
              <a:rPr lang="es-419" sz="825" i="1" dirty="0">
                <a:solidFill>
                  <a:schemeClr val="bg1"/>
                </a:solidFill>
              </a:rPr>
              <a:t>“El niño con autismo no está enfermo. Es una forma diferente de estar en el mundo.”</a:t>
            </a:r>
            <a:endParaRPr sz="825" i="1" dirty="0">
              <a:solidFill>
                <a:schemeClr val="bg1"/>
              </a:solidFill>
            </a:endParaRPr>
          </a:p>
          <a:p>
            <a:pPr>
              <a:lnSpc>
                <a:spcPct val="115000"/>
              </a:lnSpc>
              <a:spcBef>
                <a:spcPts val="900"/>
              </a:spcBef>
            </a:pPr>
            <a:r>
              <a:rPr lang="es-419" sz="825" b="1" dirty="0">
                <a:solidFill>
                  <a:schemeClr val="bg1"/>
                </a:solidFill>
              </a:rPr>
              <a:t>2. Importancia de la detección temprana y la </a:t>
            </a:r>
            <a:r>
              <a:rPr lang="es-419" sz="825" b="1" dirty="0" err="1">
                <a:solidFill>
                  <a:schemeClr val="bg1"/>
                </a:solidFill>
              </a:rPr>
              <a:t>neuroplasticidad</a:t>
            </a:r>
            <a:endParaRPr sz="825" b="1" dirty="0">
              <a:solidFill>
                <a:schemeClr val="bg1"/>
              </a:solidFill>
            </a:endParaRPr>
          </a:p>
          <a:p>
            <a:pPr>
              <a:lnSpc>
                <a:spcPct val="115000"/>
              </a:lnSpc>
              <a:spcBef>
                <a:spcPts val="900"/>
              </a:spcBef>
            </a:pPr>
            <a:r>
              <a:rPr lang="es-419" sz="825" dirty="0">
                <a:solidFill>
                  <a:schemeClr val="bg1"/>
                </a:solidFill>
              </a:rPr>
              <a:t>Él sostiene que la </a:t>
            </a:r>
            <a:r>
              <a:rPr lang="es-419" sz="825" b="1" dirty="0">
                <a:solidFill>
                  <a:schemeClr val="bg1"/>
                </a:solidFill>
              </a:rPr>
              <a:t>detección e intervención precoz</a:t>
            </a:r>
            <a:r>
              <a:rPr lang="es-419" sz="825" dirty="0">
                <a:solidFill>
                  <a:schemeClr val="bg1"/>
                </a:solidFill>
              </a:rPr>
              <a:t> pueden mejorar notablemente la calidad de vida, no para “curar”, sino para </a:t>
            </a:r>
            <a:r>
              <a:rPr lang="es-419" sz="825" b="1" dirty="0">
                <a:solidFill>
                  <a:schemeClr val="bg1"/>
                </a:solidFill>
              </a:rPr>
              <a:t>desarrollar habilidades funcionales</a:t>
            </a:r>
            <a:r>
              <a:rPr lang="es-419" sz="825" dirty="0">
                <a:solidFill>
                  <a:schemeClr val="bg1"/>
                </a:solidFill>
              </a:rPr>
              <a:t> que favorezcan la autonomía.</a:t>
            </a:r>
            <a:endParaRPr sz="825" dirty="0">
              <a:solidFill>
                <a:schemeClr val="bg1"/>
              </a:solidFill>
            </a:endParaRPr>
          </a:p>
          <a:p>
            <a:pPr marL="285750" marR="285750">
              <a:lnSpc>
                <a:spcPct val="115000"/>
              </a:lnSpc>
              <a:spcBef>
                <a:spcPts val="900"/>
              </a:spcBef>
            </a:pPr>
            <a:r>
              <a:rPr lang="es-419" sz="825" dirty="0">
                <a:solidFill>
                  <a:schemeClr val="bg1"/>
                </a:solidFill>
              </a:rPr>
              <a:t>🧠 “La plasticidad cerebral es una oportunidad, no una promesa de normalidad.”</a:t>
            </a:r>
            <a:endParaRPr sz="825" dirty="0">
              <a:solidFill>
                <a:schemeClr val="bg1"/>
              </a:solidFill>
            </a:endParaRPr>
          </a:p>
          <a:p>
            <a:pPr algn="ctr">
              <a:spcBef>
                <a:spcPts val="900"/>
              </a:spcBef>
            </a:pPr>
            <a:endParaRPr sz="750" dirty="0"/>
          </a:p>
        </p:txBody>
      </p:sp>
      <p:pic>
        <p:nvPicPr>
          <p:cNvPr id="409" name="Google Shape;409;p34" descr="offset_comp_342327_edited.jpg"/>
          <p:cNvPicPr preferRelativeResize="0"/>
          <p:nvPr/>
        </p:nvPicPr>
        <p:blipFill rotWithShape="1">
          <a:blip r:embed="rId4">
            <a:alphaModFix/>
          </a:blip>
          <a:srcRect l="46579" t="48531" r="31859" b="26640"/>
          <a:stretch/>
        </p:blipFill>
        <p:spPr>
          <a:xfrm>
            <a:off x="6249216" y="1531983"/>
            <a:ext cx="469025" cy="403017"/>
          </a:xfrm>
          <a:prstGeom prst="ellipse">
            <a:avLst/>
          </a:prstGeom>
          <a:noFill/>
          <a:ln w="28575" cap="flat" cmpd="sng">
            <a:solidFill>
              <a:srgbClr val="FFFFFF"/>
            </a:solidFill>
            <a:prstDash val="solid"/>
            <a:round/>
            <a:headEnd type="none" w="sm" len="sm"/>
            <a:tailEnd type="none" w="sm" len="sm"/>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01E679D-1A72-4457-8A1F-12FA7F77D050}"/>
              </a:ext>
            </a:extLst>
          </p:cNvPr>
          <p:cNvSpPr txBox="1"/>
          <p:nvPr/>
        </p:nvSpPr>
        <p:spPr>
          <a:xfrm>
            <a:off x="181415" y="665575"/>
            <a:ext cx="3675459" cy="300082"/>
          </a:xfrm>
          <a:prstGeom prst="rect">
            <a:avLst/>
          </a:prstGeom>
          <a:noFill/>
        </p:spPr>
        <p:txBody>
          <a:bodyPr wrap="square" rtlCol="0">
            <a:spAutoFit/>
          </a:bodyPr>
          <a:lstStyle/>
          <a:p>
            <a:r>
              <a:rPr lang="es-AR" sz="1350" dirty="0" err="1">
                <a:solidFill>
                  <a:schemeClr val="bg1"/>
                </a:solidFill>
              </a:rPr>
              <a:t>Ruggieri</a:t>
            </a:r>
            <a:r>
              <a:rPr lang="es-AR" sz="1350" dirty="0">
                <a:solidFill>
                  <a:schemeClr val="bg1"/>
                </a:solidFill>
              </a:rPr>
              <a:t> habla de la historia </a:t>
            </a:r>
          </a:p>
        </p:txBody>
      </p:sp>
      <p:sp>
        <p:nvSpPr>
          <p:cNvPr id="6" name="Rectángulo 5">
            <a:extLst>
              <a:ext uri="{FF2B5EF4-FFF2-40B4-BE49-F238E27FC236}">
                <a16:creationId xmlns:a16="http://schemas.microsoft.com/office/drawing/2014/main" id="{3ED18A69-6AC6-4B11-B397-C6787F0F22EA}"/>
              </a:ext>
            </a:extLst>
          </p:cNvPr>
          <p:cNvSpPr/>
          <p:nvPr/>
        </p:nvSpPr>
        <p:spPr>
          <a:xfrm>
            <a:off x="181416" y="1019592"/>
            <a:ext cx="6547997" cy="3162404"/>
          </a:xfrm>
          <a:prstGeom prst="rect">
            <a:avLst/>
          </a:prstGeom>
        </p:spPr>
        <p:txBody>
          <a:bodyPr wrap="square">
            <a:spAutoFit/>
          </a:bodyPr>
          <a:lstStyle/>
          <a:p>
            <a:r>
              <a:rPr lang="es-AR" sz="1050" dirty="0">
                <a:solidFill>
                  <a:schemeClr val="accent5">
                    <a:lumMod val="40000"/>
                    <a:lumOff val="60000"/>
                  </a:schemeClr>
                </a:solidFill>
              </a:rPr>
              <a:t>🧠 Menciona el recorrido desde mediados del siglo pasado, tiempo en el que Kanner y Asperger estudiaron a niños con problemas de integración social. Y fueron quienes introdujeron el concepto Autista. Cuya relacion se hacia sobre el apego o vinculo entre la persona y la madre. </a:t>
            </a:r>
          </a:p>
          <a:p>
            <a:r>
              <a:rPr lang="es-AR" sz="1050" dirty="0">
                <a:solidFill>
                  <a:schemeClr val="accent5">
                    <a:lumMod val="40000"/>
                    <a:lumOff val="60000"/>
                  </a:schemeClr>
                </a:solidFill>
              </a:rPr>
              <a:t>🧠 Recien en la década del 80 se comenzó a comprender el autismo como un trastorno del neurodesarrollo con base neurobiológica generado por mecanismos genéticos y ambientales, y a reforzarse la educación como el mejor instrumento de desarrollo. </a:t>
            </a:r>
          </a:p>
          <a:p>
            <a:r>
              <a:rPr lang="es-AR" sz="1050" dirty="0">
                <a:solidFill>
                  <a:schemeClr val="accent5">
                    <a:lumMod val="40000"/>
                    <a:lumOff val="60000"/>
                  </a:schemeClr>
                </a:solidFill>
              </a:rPr>
              <a:t>🧠 Previo a ello, la literatura confirma que los TEA ya existían pero no se identificaba adecuadamente, incluyéndolo en trastorno psiquiátrico. </a:t>
            </a:r>
          </a:p>
          <a:p>
            <a:r>
              <a:rPr lang="es-AR" sz="1050" dirty="0">
                <a:solidFill>
                  <a:schemeClr val="accent2">
                    <a:lumMod val="75000"/>
                  </a:schemeClr>
                </a:solidFill>
              </a:rPr>
              <a:t>🧠 La gran ignorada </a:t>
            </a:r>
            <a:r>
              <a:rPr lang="es-AR" sz="1050" dirty="0" err="1">
                <a:solidFill>
                  <a:schemeClr val="accent2">
                    <a:lumMod val="75000"/>
                  </a:schemeClr>
                </a:solidFill>
              </a:rPr>
              <a:t>Ewa</a:t>
            </a:r>
            <a:r>
              <a:rPr lang="es-AR" sz="1050" dirty="0">
                <a:solidFill>
                  <a:schemeClr val="accent2">
                    <a:lumMod val="75000"/>
                  </a:schemeClr>
                </a:solidFill>
              </a:rPr>
              <a:t> </a:t>
            </a:r>
            <a:r>
              <a:rPr lang="es-AR" sz="1050" dirty="0" err="1">
                <a:solidFill>
                  <a:schemeClr val="accent2">
                    <a:lumMod val="75000"/>
                  </a:schemeClr>
                </a:solidFill>
              </a:rPr>
              <a:t>Ssucharewa</a:t>
            </a:r>
            <a:r>
              <a:rPr lang="es-AR" sz="1050" dirty="0">
                <a:solidFill>
                  <a:schemeClr val="accent2">
                    <a:lumMod val="75000"/>
                  </a:schemeClr>
                </a:solidFill>
              </a:rPr>
              <a:t>, neuróloga rusa que en 1926, describió 8 varones con cuadros cognitivos conductuales totalmente compatibles con la clasificación del DSM IV de Síndrome de Asperger. Si bien no los denomino autistas, definió el cuadro como un trastorno de la personalidad. (No sabemos porque la ignoraron, pero pensemos en que en esa época, no era fácil ser mujer, judía y rusa) </a:t>
            </a:r>
          </a:p>
          <a:p>
            <a:endParaRPr lang="es-AR" sz="1050" dirty="0">
              <a:solidFill>
                <a:schemeClr val="accent2">
                  <a:lumMod val="75000"/>
                </a:schemeClr>
              </a:solidFill>
            </a:endParaRPr>
          </a:p>
          <a:p>
            <a:r>
              <a:rPr lang="es-AR" sz="1050" dirty="0">
                <a:solidFill>
                  <a:schemeClr val="bg1"/>
                </a:solidFill>
              </a:rPr>
              <a:t>🧠 Hoy se acepta el autismo es producto de disfunciones generadas por un </a:t>
            </a:r>
            <a:r>
              <a:rPr lang="es-AR" sz="1050" dirty="0" err="1">
                <a:solidFill>
                  <a:schemeClr val="bg1"/>
                </a:solidFill>
              </a:rPr>
              <a:t>defiiente</a:t>
            </a:r>
            <a:r>
              <a:rPr lang="es-AR" sz="1050" dirty="0">
                <a:solidFill>
                  <a:schemeClr val="bg1"/>
                </a:solidFill>
              </a:rPr>
              <a:t> desarrollo de redes neuronales (unión de redes neuronales) De la gran cantidad de genes y factores (pueden ser ambientales) epigenéticos (</a:t>
            </a:r>
            <a:r>
              <a:rPr lang="es-MX" sz="1050" dirty="0">
                <a:solidFill>
                  <a:schemeClr val="bg1"/>
                </a:solidFill>
              </a:rPr>
              <a:t>es la forma en que nuestro cuerpo puede activar o desactivar genes sin cambiar la secuencia del ADN) </a:t>
            </a:r>
            <a:r>
              <a:rPr lang="es-AR" sz="1050" dirty="0">
                <a:solidFill>
                  <a:schemeClr val="bg1"/>
                </a:solidFill>
              </a:rPr>
              <a:t>identificados hasta la actualidad, se hace muy difícil aceptar una causa que pueda generar TEA. </a:t>
            </a:r>
          </a:p>
        </p:txBody>
      </p:sp>
    </p:spTree>
    <p:extLst>
      <p:ext uri="{BB962C8B-B14F-4D97-AF65-F5344CB8AC3E}">
        <p14:creationId xmlns:p14="http://schemas.microsoft.com/office/powerpoint/2010/main" val="11342441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9DA5263C-4463-4F54-9580-936C1D09ED6C}"/>
              </a:ext>
            </a:extLst>
          </p:cNvPr>
          <p:cNvPicPr>
            <a:picLocks noChangeAspect="1"/>
          </p:cNvPicPr>
          <p:nvPr/>
        </p:nvPicPr>
        <p:blipFill>
          <a:blip r:embed="rId2"/>
          <a:stretch>
            <a:fillRect/>
          </a:stretch>
        </p:blipFill>
        <p:spPr>
          <a:xfrm>
            <a:off x="2932566" y="1157288"/>
            <a:ext cx="3898690" cy="2341173"/>
          </a:xfrm>
          <a:prstGeom prst="rect">
            <a:avLst/>
          </a:prstGeom>
        </p:spPr>
      </p:pic>
      <p:sp>
        <p:nvSpPr>
          <p:cNvPr id="3" name="CuadroTexto 2">
            <a:extLst>
              <a:ext uri="{FF2B5EF4-FFF2-40B4-BE49-F238E27FC236}">
                <a16:creationId xmlns:a16="http://schemas.microsoft.com/office/drawing/2014/main" id="{38859E15-9D32-4809-8D3E-EC53D3DEEF18}"/>
              </a:ext>
            </a:extLst>
          </p:cNvPr>
          <p:cNvSpPr txBox="1"/>
          <p:nvPr/>
        </p:nvSpPr>
        <p:spPr>
          <a:xfrm>
            <a:off x="3091458" y="2228850"/>
            <a:ext cx="685800" cy="30008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es-AR" sz="1350" dirty="0"/>
          </a:p>
        </p:txBody>
      </p:sp>
      <p:sp>
        <p:nvSpPr>
          <p:cNvPr id="6" name="CuadroTexto 5">
            <a:extLst>
              <a:ext uri="{FF2B5EF4-FFF2-40B4-BE49-F238E27FC236}">
                <a16:creationId xmlns:a16="http://schemas.microsoft.com/office/drawing/2014/main" id="{55464E88-4C49-4459-BFA5-C41A6E8A94EB}"/>
              </a:ext>
            </a:extLst>
          </p:cNvPr>
          <p:cNvSpPr txBox="1"/>
          <p:nvPr/>
        </p:nvSpPr>
        <p:spPr>
          <a:xfrm>
            <a:off x="166092" y="991195"/>
            <a:ext cx="2619971" cy="3416320"/>
          </a:xfrm>
          <a:prstGeom prst="rect">
            <a:avLst/>
          </a:prstGeom>
          <a:noFill/>
        </p:spPr>
        <p:txBody>
          <a:bodyPr wrap="square" rtlCol="0">
            <a:spAutoFit/>
          </a:bodyPr>
          <a:lstStyle/>
          <a:p>
            <a:r>
              <a:rPr lang="es-MX" sz="900" b="1" dirty="0">
                <a:solidFill>
                  <a:schemeClr val="accent5">
                    <a:lumMod val="40000"/>
                    <a:lumOff val="60000"/>
                  </a:schemeClr>
                </a:solidFill>
                <a:latin typeface="Bahnschrift Light" panose="020B0502040204020203" pitchFamily="34" charset="0"/>
              </a:rPr>
              <a:t>PREVALENCIA </a:t>
            </a:r>
          </a:p>
          <a:p>
            <a:endParaRPr lang="es-MX" sz="900" b="1" dirty="0">
              <a:solidFill>
                <a:schemeClr val="accent5">
                  <a:lumMod val="40000"/>
                  <a:lumOff val="60000"/>
                </a:schemeClr>
              </a:solidFill>
              <a:latin typeface="Bahnschrift Light" panose="020B0502040204020203" pitchFamily="34" charset="0"/>
            </a:endParaRPr>
          </a:p>
          <a:p>
            <a:r>
              <a:rPr lang="es-MX" sz="900" b="1" dirty="0">
                <a:solidFill>
                  <a:schemeClr val="accent5">
                    <a:lumMod val="40000"/>
                    <a:lumOff val="60000"/>
                  </a:schemeClr>
                </a:solidFill>
                <a:latin typeface="Bahnschrift Light" panose="020B0502040204020203" pitchFamily="34" charset="0"/>
              </a:rPr>
              <a:t>En Argentina, las estimaciones más recientes indican que aproximadamente 1 de cada 125 niños presenta TEA, según la Dra. Nora </a:t>
            </a:r>
            <a:r>
              <a:rPr lang="es-MX" sz="900" b="1" dirty="0" err="1">
                <a:solidFill>
                  <a:schemeClr val="accent5">
                    <a:lumMod val="40000"/>
                    <a:lumOff val="60000"/>
                  </a:schemeClr>
                </a:solidFill>
                <a:latin typeface="Bahnschrift Light" panose="020B0502040204020203" pitchFamily="34" charset="0"/>
              </a:rPr>
              <a:t>Grañana</a:t>
            </a:r>
            <a:r>
              <a:rPr lang="es-MX" sz="900" b="1" dirty="0">
                <a:solidFill>
                  <a:schemeClr val="accent5">
                    <a:lumMod val="40000"/>
                    <a:lumOff val="60000"/>
                  </a:schemeClr>
                </a:solidFill>
                <a:latin typeface="Bahnschrift Light" panose="020B0502040204020203" pitchFamily="34" charset="0"/>
              </a:rPr>
              <a:t>, neuróloga infantil del Hospital Universitario Austral. Otros especialistas, como el Dr. Carlos Magdalena del Hospital de Niños “Dr. Ricardo Gutiérrez”, estiman una cifra mayor: 1 de cada 37 niños. Estas cifras no provienen de estadísticas oficiales, sino de consultas médicas y asociaciones civiles de padres. </a:t>
            </a:r>
          </a:p>
          <a:p>
            <a:r>
              <a:rPr lang="es-MX" sz="900" b="1" dirty="0">
                <a:solidFill>
                  <a:schemeClr val="accent5">
                    <a:lumMod val="40000"/>
                    <a:lumOff val="60000"/>
                  </a:schemeClr>
                </a:solidFill>
                <a:latin typeface="Bahnschrift Light" panose="020B0502040204020203" pitchFamily="34" charset="0"/>
              </a:rPr>
              <a:t>Según el Dr. </a:t>
            </a:r>
            <a:r>
              <a:rPr lang="es-MX" sz="900" b="1" dirty="0" err="1">
                <a:solidFill>
                  <a:schemeClr val="accent5">
                    <a:lumMod val="40000"/>
                    <a:lumOff val="60000"/>
                  </a:schemeClr>
                </a:solidFill>
                <a:latin typeface="Bahnschrift Light" panose="020B0502040204020203" pitchFamily="34" charset="0"/>
              </a:rPr>
              <a:t>Ruggieri</a:t>
            </a:r>
            <a:r>
              <a:rPr lang="es-MX" sz="900" b="1" dirty="0">
                <a:solidFill>
                  <a:schemeClr val="accent5">
                    <a:lumMod val="40000"/>
                    <a:lumOff val="60000"/>
                  </a:schemeClr>
                </a:solidFill>
                <a:latin typeface="Bahnschrift Light" panose="020B0502040204020203" pitchFamily="34" charset="0"/>
              </a:rPr>
              <a:t>, toma la referencia de La Organización Mundial de la Salud (OMS) estima que al menos 1 de cada 100 niños tiene TEA. </a:t>
            </a:r>
          </a:p>
          <a:p>
            <a:r>
              <a:rPr lang="es-MX" sz="900" b="1" dirty="0">
                <a:solidFill>
                  <a:schemeClr val="accent5">
                    <a:lumMod val="40000"/>
                    <a:lumOff val="60000"/>
                  </a:schemeClr>
                </a:solidFill>
                <a:latin typeface="Bahnschrift Light" panose="020B0502040204020203" pitchFamily="34" charset="0"/>
              </a:rPr>
              <a:t>A nivel mundial</a:t>
            </a:r>
          </a:p>
          <a:p>
            <a:r>
              <a:rPr lang="es-MX" sz="900" b="1" dirty="0">
                <a:solidFill>
                  <a:schemeClr val="accent5">
                    <a:lumMod val="40000"/>
                    <a:lumOff val="60000"/>
                  </a:schemeClr>
                </a:solidFill>
                <a:latin typeface="Bahnschrift Light" panose="020B0502040204020203" pitchFamily="34" charset="0"/>
              </a:rPr>
              <a:t>La Organización Mundial de la Salud (OMS) estima que al menos 1 de cada 100 niños tiene TEA. En Estados Unidos, el Centro para el Control y Prevención de Enfermedades (CDC) reportó en 2018 que 1 de cada 59 niños presenta una condición del espectro autista.</a:t>
            </a:r>
          </a:p>
          <a:p>
            <a:r>
              <a:rPr lang="es-AR" sz="900" b="1" dirty="0">
                <a:solidFill>
                  <a:schemeClr val="accent5">
                    <a:lumMod val="40000"/>
                    <a:lumOff val="60000"/>
                  </a:schemeClr>
                </a:solidFill>
                <a:latin typeface="Bahnschrift Light" panose="020B0502040204020203" pitchFamily="34" charset="0"/>
              </a:rPr>
              <a:t> </a:t>
            </a:r>
          </a:p>
        </p:txBody>
      </p:sp>
    </p:spTree>
    <p:extLst>
      <p:ext uri="{BB962C8B-B14F-4D97-AF65-F5344CB8AC3E}">
        <p14:creationId xmlns:p14="http://schemas.microsoft.com/office/powerpoint/2010/main" val="14158370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976D2"/>
        </a:solidFill>
        <a:effectLst/>
      </p:bgPr>
    </p:bg>
    <p:spTree>
      <p:nvGrpSpPr>
        <p:cNvPr id="1" name="Shape 415"/>
        <p:cNvGrpSpPr/>
        <p:nvPr/>
      </p:nvGrpSpPr>
      <p:grpSpPr>
        <a:xfrm>
          <a:off x="0" y="0"/>
          <a:ext cx="0" cy="0"/>
          <a:chOff x="0" y="0"/>
          <a:chExt cx="0" cy="0"/>
        </a:xfrm>
      </p:grpSpPr>
      <p:pic>
        <p:nvPicPr>
          <p:cNvPr id="416" name="Google Shape;416;p35"/>
          <p:cNvPicPr preferRelativeResize="0"/>
          <p:nvPr/>
        </p:nvPicPr>
        <p:blipFill>
          <a:blip r:embed="rId3">
            <a:alphaModFix/>
          </a:blip>
          <a:stretch>
            <a:fillRect/>
          </a:stretch>
        </p:blipFill>
        <p:spPr>
          <a:xfrm>
            <a:off x="5468260" y="809663"/>
            <a:ext cx="1193498" cy="871898"/>
          </a:xfrm>
          <a:prstGeom prst="rect">
            <a:avLst/>
          </a:prstGeom>
          <a:noFill/>
          <a:ln>
            <a:noFill/>
          </a:ln>
        </p:spPr>
      </p:pic>
      <p:sp>
        <p:nvSpPr>
          <p:cNvPr id="417" name="Google Shape;417;p35"/>
          <p:cNvSpPr txBox="1">
            <a:spLocks noGrp="1"/>
          </p:cNvSpPr>
          <p:nvPr>
            <p:ph type="title"/>
          </p:nvPr>
        </p:nvSpPr>
        <p:spPr>
          <a:xfrm>
            <a:off x="196242" y="809663"/>
            <a:ext cx="5166928" cy="3530166"/>
          </a:xfrm>
          <a:prstGeom prst="rect">
            <a:avLst/>
          </a:prstGeom>
        </p:spPr>
        <p:txBody>
          <a:bodyPr spcFirstLastPara="1" vert="horz" wrap="square" lIns="68569" tIns="68569" rIns="68569" bIns="68569" rtlCol="0" anchor="t" anchorCtr="0">
            <a:noAutofit/>
          </a:bodyPr>
          <a:lstStyle/>
          <a:p>
            <a:pPr>
              <a:lnSpc>
                <a:spcPct val="115000"/>
              </a:lnSpc>
              <a:spcBef>
                <a:spcPts val="900"/>
              </a:spcBef>
            </a:pPr>
            <a:r>
              <a:rPr lang="es-419" sz="825" b="1" dirty="0">
                <a:solidFill>
                  <a:srgbClr val="000000"/>
                </a:solidFill>
                <a:latin typeface="Arial"/>
                <a:ea typeface="Arial"/>
                <a:cs typeface="Arial"/>
                <a:sym typeface="Arial"/>
              </a:rPr>
              <a:t>3. Crítica al sobrediagnóstico y medicalización</a:t>
            </a:r>
            <a:endParaRPr sz="825" b="1" dirty="0">
              <a:solidFill>
                <a:srgbClr val="000000"/>
              </a:solidFill>
              <a:latin typeface="Arial"/>
              <a:ea typeface="Arial"/>
              <a:cs typeface="Arial"/>
              <a:sym typeface="Arial"/>
            </a:endParaRPr>
          </a:p>
          <a:p>
            <a:pPr>
              <a:lnSpc>
                <a:spcPct val="115000"/>
              </a:lnSpc>
              <a:spcBef>
                <a:spcPts val="900"/>
              </a:spcBef>
            </a:pPr>
            <a:r>
              <a:rPr lang="es-419" sz="825" dirty="0" err="1">
                <a:solidFill>
                  <a:srgbClr val="000000"/>
                </a:solidFill>
                <a:latin typeface="Arial"/>
                <a:ea typeface="Arial"/>
                <a:cs typeface="Arial"/>
                <a:sym typeface="Arial"/>
              </a:rPr>
              <a:t>Ruggieri</a:t>
            </a:r>
            <a:r>
              <a:rPr lang="es-419" sz="825" dirty="0">
                <a:solidFill>
                  <a:srgbClr val="000000"/>
                </a:solidFill>
                <a:latin typeface="Arial"/>
                <a:ea typeface="Arial"/>
                <a:cs typeface="Arial"/>
                <a:sym typeface="Arial"/>
              </a:rPr>
              <a:t> advierte sobre la tendencia creciente a </a:t>
            </a:r>
            <a:r>
              <a:rPr lang="es-419" sz="825" b="1" dirty="0">
                <a:solidFill>
                  <a:srgbClr val="000000"/>
                </a:solidFill>
                <a:latin typeface="Arial"/>
                <a:ea typeface="Arial"/>
                <a:cs typeface="Arial"/>
                <a:sym typeface="Arial"/>
              </a:rPr>
              <a:t>etiquetar rápidamente a los niños</a:t>
            </a:r>
            <a:r>
              <a:rPr lang="es-419" sz="825" dirty="0">
                <a:solidFill>
                  <a:srgbClr val="000000"/>
                </a:solidFill>
                <a:latin typeface="Arial"/>
                <a:ea typeface="Arial"/>
                <a:cs typeface="Arial"/>
                <a:sym typeface="Arial"/>
              </a:rPr>
              <a:t> con TEA sin un abordaje integral, lo que puede llevar a </a:t>
            </a:r>
            <a:r>
              <a:rPr lang="es-419" sz="825" b="1" dirty="0">
                <a:solidFill>
                  <a:srgbClr val="000000"/>
                </a:solidFill>
                <a:latin typeface="Arial"/>
                <a:ea typeface="Arial"/>
                <a:cs typeface="Arial"/>
                <a:sym typeface="Arial"/>
              </a:rPr>
              <a:t>intervenciones farmacológicas innecesarias</a:t>
            </a:r>
            <a:r>
              <a:rPr lang="es-419" sz="825" dirty="0">
                <a:solidFill>
                  <a:srgbClr val="000000"/>
                </a:solidFill>
                <a:latin typeface="Arial"/>
                <a:ea typeface="Arial"/>
                <a:cs typeface="Arial"/>
                <a:sym typeface="Arial"/>
              </a:rPr>
              <a:t>.</a:t>
            </a:r>
            <a:endParaRPr sz="825" dirty="0">
              <a:solidFill>
                <a:srgbClr val="000000"/>
              </a:solidFill>
              <a:latin typeface="Arial"/>
              <a:ea typeface="Arial"/>
              <a:cs typeface="Arial"/>
              <a:sym typeface="Arial"/>
            </a:endParaRPr>
          </a:p>
          <a:p>
            <a:pPr marL="285750" marR="285750">
              <a:lnSpc>
                <a:spcPct val="115000"/>
              </a:lnSpc>
              <a:spcBef>
                <a:spcPts val="900"/>
              </a:spcBef>
            </a:pPr>
            <a:r>
              <a:rPr lang="es-419" sz="825" dirty="0">
                <a:solidFill>
                  <a:srgbClr val="000000"/>
                </a:solidFill>
                <a:latin typeface="Arial"/>
                <a:ea typeface="Arial"/>
                <a:cs typeface="Arial"/>
                <a:sym typeface="Arial"/>
              </a:rPr>
              <a:t>⚠️ “No todo niño que no habla a los dos años tiene autismo.”</a:t>
            </a:r>
            <a:endParaRPr sz="825" dirty="0">
              <a:solidFill>
                <a:srgbClr val="000000"/>
              </a:solidFill>
              <a:latin typeface="Arial"/>
              <a:ea typeface="Arial"/>
              <a:cs typeface="Arial"/>
              <a:sym typeface="Arial"/>
            </a:endParaRPr>
          </a:p>
          <a:p>
            <a:pPr>
              <a:lnSpc>
                <a:spcPct val="115000"/>
              </a:lnSpc>
              <a:spcBef>
                <a:spcPts val="900"/>
              </a:spcBef>
            </a:pPr>
            <a:r>
              <a:rPr lang="es-419" sz="825" b="1" dirty="0">
                <a:solidFill>
                  <a:srgbClr val="000000"/>
                </a:solidFill>
                <a:latin typeface="Arial"/>
                <a:ea typeface="Arial"/>
                <a:cs typeface="Arial"/>
                <a:sym typeface="Arial"/>
              </a:rPr>
              <a:t>4. El rol de la familia y el entorno afectivo</a:t>
            </a:r>
            <a:endParaRPr sz="825" b="1" dirty="0">
              <a:solidFill>
                <a:srgbClr val="000000"/>
              </a:solidFill>
              <a:latin typeface="Arial"/>
              <a:ea typeface="Arial"/>
              <a:cs typeface="Arial"/>
              <a:sym typeface="Arial"/>
            </a:endParaRPr>
          </a:p>
          <a:p>
            <a:pPr>
              <a:lnSpc>
                <a:spcPct val="115000"/>
              </a:lnSpc>
              <a:spcBef>
                <a:spcPts val="900"/>
              </a:spcBef>
            </a:pPr>
            <a:r>
              <a:rPr lang="es-419" sz="825" dirty="0">
                <a:solidFill>
                  <a:srgbClr val="000000"/>
                </a:solidFill>
                <a:latin typeface="Arial"/>
                <a:ea typeface="Arial"/>
                <a:cs typeface="Arial"/>
                <a:sym typeface="Arial"/>
              </a:rPr>
              <a:t>Una de sus principales banderas es que </a:t>
            </a:r>
            <a:r>
              <a:rPr lang="es-419" sz="825" b="1" dirty="0">
                <a:solidFill>
                  <a:srgbClr val="000000"/>
                </a:solidFill>
                <a:latin typeface="Arial"/>
                <a:ea typeface="Arial"/>
                <a:cs typeface="Arial"/>
                <a:sym typeface="Arial"/>
              </a:rPr>
              <a:t>las intervenciones deben partir de la relación afectiva</a:t>
            </a:r>
            <a:r>
              <a:rPr lang="es-419" sz="825" dirty="0">
                <a:solidFill>
                  <a:srgbClr val="000000"/>
                </a:solidFill>
                <a:latin typeface="Arial"/>
                <a:ea typeface="Arial"/>
                <a:cs typeface="Arial"/>
                <a:sym typeface="Arial"/>
              </a:rPr>
              <a:t>, no sólo del cumplimiento de rutinas conductistas.</a:t>
            </a:r>
            <a:endParaRPr sz="825" dirty="0">
              <a:solidFill>
                <a:srgbClr val="000000"/>
              </a:solidFill>
              <a:latin typeface="Arial"/>
              <a:ea typeface="Arial"/>
              <a:cs typeface="Arial"/>
              <a:sym typeface="Arial"/>
            </a:endParaRPr>
          </a:p>
          <a:p>
            <a:pPr marL="285750" marR="285750">
              <a:lnSpc>
                <a:spcPct val="115000"/>
              </a:lnSpc>
              <a:spcBef>
                <a:spcPts val="900"/>
              </a:spcBef>
            </a:pPr>
            <a:r>
              <a:rPr lang="es-419" sz="825" dirty="0">
                <a:solidFill>
                  <a:srgbClr val="000000"/>
                </a:solidFill>
                <a:latin typeface="Arial"/>
                <a:ea typeface="Arial"/>
                <a:cs typeface="Arial"/>
                <a:sym typeface="Arial"/>
              </a:rPr>
              <a:t>💬 “El vínculo humano es terapéutico. No se trata de ‘corregir’ al niño, sino de construir con él.”</a:t>
            </a:r>
            <a:endParaRPr sz="825" dirty="0">
              <a:solidFill>
                <a:srgbClr val="000000"/>
              </a:solidFill>
              <a:latin typeface="Arial"/>
              <a:ea typeface="Arial"/>
              <a:cs typeface="Arial"/>
              <a:sym typeface="Arial"/>
            </a:endParaRPr>
          </a:p>
          <a:p>
            <a:pPr>
              <a:lnSpc>
                <a:spcPct val="115000"/>
              </a:lnSpc>
              <a:spcBef>
                <a:spcPts val="900"/>
              </a:spcBef>
            </a:pPr>
            <a:r>
              <a:rPr lang="es-419" sz="825" b="1" dirty="0">
                <a:solidFill>
                  <a:srgbClr val="000000"/>
                </a:solidFill>
                <a:latin typeface="Arial"/>
                <a:ea typeface="Arial"/>
                <a:cs typeface="Arial"/>
                <a:sym typeface="Arial"/>
              </a:rPr>
              <a:t>5. Aboga por enfoques integrales e interdisciplinarios</a:t>
            </a:r>
            <a:endParaRPr sz="825" b="1" dirty="0">
              <a:solidFill>
                <a:srgbClr val="000000"/>
              </a:solidFill>
              <a:latin typeface="Arial"/>
              <a:ea typeface="Arial"/>
              <a:cs typeface="Arial"/>
              <a:sym typeface="Arial"/>
            </a:endParaRPr>
          </a:p>
          <a:p>
            <a:pPr>
              <a:lnSpc>
                <a:spcPct val="115000"/>
              </a:lnSpc>
              <a:spcBef>
                <a:spcPts val="900"/>
              </a:spcBef>
            </a:pPr>
            <a:r>
              <a:rPr lang="es-419" sz="825" dirty="0">
                <a:solidFill>
                  <a:srgbClr val="000000"/>
                </a:solidFill>
                <a:latin typeface="Arial"/>
                <a:ea typeface="Arial"/>
                <a:cs typeface="Arial"/>
                <a:sym typeface="Arial"/>
              </a:rPr>
              <a:t>Critica la fragmentación de las terapias en TEA. Propone un </a:t>
            </a:r>
            <a:r>
              <a:rPr lang="es-419" sz="825" b="1" dirty="0">
                <a:solidFill>
                  <a:srgbClr val="000000"/>
                </a:solidFill>
                <a:latin typeface="Arial"/>
                <a:ea typeface="Arial"/>
                <a:cs typeface="Arial"/>
                <a:sym typeface="Arial"/>
              </a:rPr>
              <a:t>modelo de atención que articule salud, educación y familia</a:t>
            </a:r>
            <a:r>
              <a:rPr lang="es-419" sz="825" dirty="0">
                <a:solidFill>
                  <a:srgbClr val="000000"/>
                </a:solidFill>
                <a:latin typeface="Arial"/>
                <a:ea typeface="Arial"/>
                <a:cs typeface="Arial"/>
                <a:sym typeface="Arial"/>
              </a:rPr>
              <a:t>, sin que cada disciplina trabaje por separado.</a:t>
            </a:r>
            <a:endParaRPr sz="825" dirty="0">
              <a:solidFill>
                <a:srgbClr val="000000"/>
              </a:solidFill>
              <a:latin typeface="Arial"/>
              <a:ea typeface="Arial"/>
              <a:cs typeface="Arial"/>
              <a:sym typeface="Arial"/>
            </a:endParaRPr>
          </a:p>
          <a:p>
            <a:pPr>
              <a:spcBef>
                <a:spcPts val="900"/>
              </a:spcBef>
            </a:pP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421"/>
        <p:cNvGrpSpPr/>
        <p:nvPr/>
      </p:nvGrpSpPr>
      <p:grpSpPr>
        <a:xfrm>
          <a:off x="0" y="0"/>
          <a:ext cx="0" cy="0"/>
          <a:chOff x="0" y="0"/>
          <a:chExt cx="0" cy="0"/>
        </a:xfrm>
      </p:grpSpPr>
      <p:sp>
        <p:nvSpPr>
          <p:cNvPr id="422" name="Google Shape;422;p36"/>
          <p:cNvSpPr/>
          <p:nvPr/>
        </p:nvSpPr>
        <p:spPr>
          <a:xfrm rot="5400000" flipH="1">
            <a:off x="3971431" y="1466030"/>
            <a:ext cx="2171700" cy="2827575"/>
          </a:xfrm>
          <a:prstGeom prst="rtTriangle">
            <a:avLst/>
          </a:prstGeom>
          <a:solidFill>
            <a:srgbClr val="000000">
              <a:alpha val="4620"/>
            </a:srgbClr>
          </a:solidFill>
          <a:ln>
            <a:noFill/>
          </a:ln>
        </p:spPr>
        <p:txBody>
          <a:bodyPr spcFirstLastPara="1" wrap="square" lIns="68569" tIns="68569" rIns="68569" bIns="68569" anchor="ctr" anchorCtr="0">
            <a:noAutofit/>
          </a:bodyPr>
          <a:lstStyle/>
          <a:p>
            <a:endParaRPr sz="1350"/>
          </a:p>
        </p:txBody>
      </p:sp>
      <p:sp>
        <p:nvSpPr>
          <p:cNvPr id="423" name="Google Shape;423;p36"/>
          <p:cNvSpPr/>
          <p:nvPr/>
        </p:nvSpPr>
        <p:spPr>
          <a:xfrm>
            <a:off x="42862" y="685800"/>
            <a:ext cx="6815138" cy="570638"/>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r>
              <a:rPr lang="es-419" sz="1125" dirty="0">
                <a:solidFill>
                  <a:schemeClr val="bg1"/>
                </a:solidFill>
              </a:rPr>
              <a:t>Un </a:t>
            </a:r>
            <a:r>
              <a:rPr lang="es-419" sz="1125" b="1" dirty="0">
                <a:solidFill>
                  <a:schemeClr val="bg1"/>
                </a:solidFill>
              </a:rPr>
              <a:t>tema recurrente</a:t>
            </a:r>
            <a:r>
              <a:rPr lang="es-419" sz="1125" dirty="0">
                <a:solidFill>
                  <a:schemeClr val="bg1"/>
                </a:solidFill>
              </a:rPr>
              <a:t>  es su enfoque humanista del abordaje del TEA</a:t>
            </a:r>
            <a:endParaRPr sz="100" dirty="0">
              <a:solidFill>
                <a:schemeClr val="bg1"/>
              </a:solidFill>
              <a:latin typeface="Lato"/>
              <a:ea typeface="Lato"/>
              <a:cs typeface="Lato"/>
              <a:sym typeface="Lato"/>
            </a:endParaRPr>
          </a:p>
        </p:txBody>
      </p:sp>
      <p:sp>
        <p:nvSpPr>
          <p:cNvPr id="424" name="Google Shape;424;p36"/>
          <p:cNvSpPr/>
          <p:nvPr/>
        </p:nvSpPr>
        <p:spPr>
          <a:xfrm>
            <a:off x="42863" y="1430771"/>
            <a:ext cx="6654403" cy="2797875"/>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nSpc>
                <a:spcPct val="115000"/>
              </a:lnSpc>
              <a:spcBef>
                <a:spcPts val="900"/>
              </a:spcBef>
            </a:pPr>
            <a:r>
              <a:rPr lang="es-419" sz="1125" b="1" dirty="0">
                <a:solidFill>
                  <a:schemeClr val="bg1"/>
                </a:solidFill>
              </a:rPr>
              <a:t>1. Agotamiento emocional de la persona con autismo</a:t>
            </a:r>
            <a:endParaRPr sz="1125" b="1" dirty="0">
              <a:solidFill>
                <a:schemeClr val="bg1"/>
              </a:solidFill>
            </a:endParaRPr>
          </a:p>
          <a:p>
            <a:pPr marL="342900" indent="-242888">
              <a:lnSpc>
                <a:spcPct val="115000"/>
              </a:lnSpc>
              <a:spcBef>
                <a:spcPts val="1125"/>
              </a:spcBef>
              <a:buSzPts val="1500"/>
              <a:buChar char="●"/>
            </a:pPr>
            <a:r>
              <a:rPr lang="es-419" sz="1125" dirty="0" err="1">
                <a:solidFill>
                  <a:schemeClr val="bg1"/>
                </a:solidFill>
              </a:rPr>
              <a:t>Ruggieri</a:t>
            </a:r>
            <a:r>
              <a:rPr lang="es-419" sz="1125" dirty="0">
                <a:solidFill>
                  <a:schemeClr val="bg1"/>
                </a:solidFill>
              </a:rPr>
              <a:t> señala que la </a:t>
            </a:r>
            <a:r>
              <a:rPr lang="es-419" sz="1125" b="1" dirty="0">
                <a:solidFill>
                  <a:schemeClr val="bg1"/>
                </a:solidFill>
              </a:rPr>
              <a:t>sobrecarga sensorial, la presión por adaptarse, y la exigencia constante de intervención</a:t>
            </a:r>
            <a:r>
              <a:rPr lang="es-419" sz="1125" dirty="0">
                <a:solidFill>
                  <a:schemeClr val="bg1"/>
                </a:solidFill>
              </a:rPr>
              <a:t> pueden llevar a un estado de </a:t>
            </a:r>
            <a:r>
              <a:rPr lang="es-419" sz="1125" b="1" dirty="0">
                <a:solidFill>
                  <a:schemeClr val="bg1"/>
                </a:solidFill>
              </a:rPr>
              <a:t>agotamiento físico y mental</a:t>
            </a:r>
            <a:r>
              <a:rPr lang="es-419" sz="1125" dirty="0">
                <a:solidFill>
                  <a:schemeClr val="bg1"/>
                </a:solidFill>
              </a:rPr>
              <a:t>, incluso desde edades tempranas.</a:t>
            </a:r>
            <a:br>
              <a:rPr lang="es-419" sz="1125" dirty="0">
                <a:solidFill>
                  <a:schemeClr val="bg1"/>
                </a:solidFill>
              </a:rPr>
            </a:br>
            <a:endParaRPr sz="1125" dirty="0">
              <a:solidFill>
                <a:schemeClr val="bg1"/>
              </a:solidFill>
            </a:endParaRPr>
          </a:p>
          <a:p>
            <a:pPr marL="342900" indent="-242888">
              <a:lnSpc>
                <a:spcPct val="115000"/>
              </a:lnSpc>
              <a:buSzPts val="1500"/>
              <a:buChar char="●"/>
            </a:pPr>
            <a:r>
              <a:rPr lang="es-419" sz="1125" dirty="0">
                <a:solidFill>
                  <a:schemeClr val="bg1"/>
                </a:solidFill>
              </a:rPr>
              <a:t>Describe cómo, en muchos casos, el niño autista </a:t>
            </a:r>
            <a:r>
              <a:rPr lang="es-419" sz="1125" b="1" dirty="0">
                <a:solidFill>
                  <a:schemeClr val="bg1"/>
                </a:solidFill>
              </a:rPr>
              <a:t>es forzado a “responder” al entorno</a:t>
            </a:r>
            <a:r>
              <a:rPr lang="es-419" sz="1125" dirty="0">
                <a:solidFill>
                  <a:schemeClr val="bg1"/>
                </a:solidFill>
              </a:rPr>
              <a:t> más que a ser comprendido, lo que genera frustración, ansiedad y fatiga emocional.</a:t>
            </a:r>
            <a:br>
              <a:rPr lang="es-419" sz="1125" dirty="0"/>
            </a:br>
            <a:endParaRPr sz="1125" i="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6D9EEB"/>
        </a:solidFill>
        <a:effectLst/>
      </p:bgPr>
    </p:bg>
    <p:spTree>
      <p:nvGrpSpPr>
        <p:cNvPr id="1" name="Shape 428"/>
        <p:cNvGrpSpPr/>
        <p:nvPr/>
      </p:nvGrpSpPr>
      <p:grpSpPr>
        <a:xfrm>
          <a:off x="0" y="0"/>
          <a:ext cx="0" cy="0"/>
          <a:chOff x="0" y="0"/>
          <a:chExt cx="0" cy="0"/>
        </a:xfrm>
      </p:grpSpPr>
      <p:sp>
        <p:nvSpPr>
          <p:cNvPr id="429" name="Google Shape;429;p37"/>
          <p:cNvSpPr txBox="1">
            <a:spLocks noGrp="1"/>
          </p:cNvSpPr>
          <p:nvPr>
            <p:ph type="title"/>
          </p:nvPr>
        </p:nvSpPr>
        <p:spPr>
          <a:xfrm>
            <a:off x="421013" y="984881"/>
            <a:ext cx="4107600" cy="3333825"/>
          </a:xfrm>
          <a:prstGeom prst="rect">
            <a:avLst/>
          </a:prstGeom>
        </p:spPr>
        <p:txBody>
          <a:bodyPr spcFirstLastPara="1" vert="horz" wrap="square" lIns="68569" tIns="68569" rIns="68569" bIns="68569" rtlCol="0" anchor="ctr" anchorCtr="0">
            <a:noAutofit/>
          </a:bodyPr>
          <a:lstStyle/>
          <a:p>
            <a:pPr>
              <a:lnSpc>
                <a:spcPct val="115000"/>
              </a:lnSpc>
              <a:spcBef>
                <a:spcPts val="900"/>
              </a:spcBef>
            </a:pPr>
            <a:r>
              <a:rPr lang="es-419" sz="1125" b="1">
                <a:solidFill>
                  <a:srgbClr val="000000"/>
                </a:solidFill>
                <a:latin typeface="Arial"/>
                <a:ea typeface="Arial"/>
                <a:cs typeface="Arial"/>
                <a:sym typeface="Arial"/>
              </a:rPr>
              <a:t>2. Cansancio y frustración en las familias</a:t>
            </a:r>
            <a:endParaRPr sz="1125" b="1">
              <a:solidFill>
                <a:srgbClr val="000000"/>
              </a:solidFill>
              <a:latin typeface="Arial"/>
              <a:ea typeface="Arial"/>
              <a:cs typeface="Arial"/>
              <a:sym typeface="Arial"/>
            </a:endParaRPr>
          </a:p>
          <a:p>
            <a:pPr marL="342900" indent="-242888">
              <a:lnSpc>
                <a:spcPct val="115000"/>
              </a:lnSpc>
              <a:spcBef>
                <a:spcPts val="1125"/>
              </a:spcBef>
              <a:buClr>
                <a:srgbClr val="000000"/>
              </a:buClr>
              <a:buSzPts val="1500"/>
              <a:buFont typeface="Arial"/>
              <a:buChar char="●"/>
            </a:pPr>
            <a:r>
              <a:rPr lang="es-419" sz="1125">
                <a:solidFill>
                  <a:srgbClr val="000000"/>
                </a:solidFill>
                <a:latin typeface="Arial"/>
                <a:ea typeface="Arial"/>
                <a:cs typeface="Arial"/>
                <a:sym typeface="Arial"/>
              </a:rPr>
              <a:t>Reconoce que </a:t>
            </a:r>
            <a:r>
              <a:rPr lang="es-419" sz="1125" b="1">
                <a:solidFill>
                  <a:srgbClr val="000000"/>
                </a:solidFill>
                <a:latin typeface="Arial"/>
                <a:ea typeface="Arial"/>
                <a:cs typeface="Arial"/>
                <a:sym typeface="Arial"/>
              </a:rPr>
              <a:t>las familias suelen enfrentar un sistema fragmentado, burocrático y demandante</a:t>
            </a:r>
            <a:r>
              <a:rPr lang="es-419" sz="1125">
                <a:solidFill>
                  <a:srgbClr val="000000"/>
                </a:solidFill>
                <a:latin typeface="Arial"/>
                <a:ea typeface="Arial"/>
                <a:cs typeface="Arial"/>
                <a:sym typeface="Arial"/>
              </a:rPr>
              <a:t>, donde deben gestionar múltiples tratamientos, diagnósticos, escuelas, obras sociales, etc.</a:t>
            </a:r>
            <a:br>
              <a:rPr lang="es-419" sz="1125">
                <a:solidFill>
                  <a:srgbClr val="000000"/>
                </a:solidFill>
                <a:latin typeface="Arial"/>
                <a:ea typeface="Arial"/>
                <a:cs typeface="Arial"/>
                <a:sym typeface="Arial"/>
              </a:rPr>
            </a:br>
            <a:endParaRPr sz="1125">
              <a:solidFill>
                <a:srgbClr val="000000"/>
              </a:solidFill>
              <a:latin typeface="Arial"/>
              <a:ea typeface="Arial"/>
              <a:cs typeface="Arial"/>
              <a:sym typeface="Arial"/>
            </a:endParaRPr>
          </a:p>
          <a:p>
            <a:pPr marL="342900" indent="-242888">
              <a:lnSpc>
                <a:spcPct val="115000"/>
              </a:lnSpc>
              <a:buClr>
                <a:srgbClr val="000000"/>
              </a:buClr>
              <a:buSzPts val="1500"/>
              <a:buFont typeface="Arial"/>
              <a:buChar char="●"/>
            </a:pPr>
            <a:r>
              <a:rPr lang="es-419" sz="1125">
                <a:solidFill>
                  <a:srgbClr val="000000"/>
                </a:solidFill>
                <a:latin typeface="Arial"/>
                <a:ea typeface="Arial"/>
                <a:cs typeface="Arial"/>
                <a:sym typeface="Arial"/>
              </a:rPr>
              <a:t>Este desgaste muchas veces </a:t>
            </a:r>
            <a:r>
              <a:rPr lang="es-419" sz="1125" b="1">
                <a:solidFill>
                  <a:srgbClr val="000000"/>
                </a:solidFill>
                <a:latin typeface="Arial"/>
                <a:ea typeface="Arial"/>
                <a:cs typeface="Arial"/>
                <a:sym typeface="Arial"/>
              </a:rPr>
              <a:t>afecta la vida familiar, el vínculo con el niño, y la salud mental de los cuidadores principales</a:t>
            </a:r>
            <a:r>
              <a:rPr lang="es-419" sz="1125">
                <a:solidFill>
                  <a:srgbClr val="000000"/>
                </a:solidFill>
                <a:latin typeface="Arial"/>
                <a:ea typeface="Arial"/>
                <a:cs typeface="Arial"/>
                <a:sym typeface="Arial"/>
              </a:rPr>
              <a:t>.</a:t>
            </a:r>
            <a:endParaRPr sz="1125">
              <a:solidFill>
                <a:srgbClr val="000000"/>
              </a:solidFill>
              <a:latin typeface="Arial"/>
              <a:ea typeface="Arial"/>
              <a:cs typeface="Arial"/>
              <a:sym typeface="Arial"/>
            </a:endParaRPr>
          </a:p>
          <a:p>
            <a:pPr marL="342900">
              <a:lnSpc>
                <a:spcPct val="115000"/>
              </a:lnSpc>
              <a:spcBef>
                <a:spcPts val="1125"/>
              </a:spcBef>
              <a:spcAft>
                <a:spcPts val="1125"/>
              </a:spcAft>
            </a:pPr>
            <a:r>
              <a:rPr lang="es-419" sz="825">
                <a:solidFill>
                  <a:srgbClr val="000000"/>
                </a:solidFill>
                <a:latin typeface="Arial"/>
                <a:ea typeface="Arial"/>
                <a:cs typeface="Arial"/>
                <a:sym typeface="Arial"/>
              </a:rPr>
              <a:t>🗨️ </a:t>
            </a:r>
            <a:r>
              <a:rPr lang="es-419" sz="825" i="1">
                <a:solidFill>
                  <a:srgbClr val="000000"/>
                </a:solidFill>
                <a:latin typeface="Arial"/>
                <a:ea typeface="Arial"/>
                <a:cs typeface="Arial"/>
                <a:sym typeface="Arial"/>
              </a:rPr>
              <a:t>“La familia debe dejar de ser vista como un apéndice del tratamiento y ser considerada sujeto de cuidado también.”</a:t>
            </a:r>
            <a:endParaRPr sz="1125">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6D9EEB"/>
        </a:solidFill>
        <a:effectLst/>
      </p:bgPr>
    </p:bg>
    <p:spTree>
      <p:nvGrpSpPr>
        <p:cNvPr id="1" name="Shape 433"/>
        <p:cNvGrpSpPr/>
        <p:nvPr/>
      </p:nvGrpSpPr>
      <p:grpSpPr>
        <a:xfrm>
          <a:off x="0" y="0"/>
          <a:ext cx="0" cy="0"/>
          <a:chOff x="0" y="0"/>
          <a:chExt cx="0" cy="0"/>
        </a:xfrm>
      </p:grpSpPr>
      <p:sp>
        <p:nvSpPr>
          <p:cNvPr id="434" name="Google Shape;434;p38"/>
          <p:cNvSpPr txBox="1">
            <a:spLocks noGrp="1"/>
          </p:cNvSpPr>
          <p:nvPr>
            <p:ph type="title"/>
          </p:nvPr>
        </p:nvSpPr>
        <p:spPr>
          <a:xfrm>
            <a:off x="617888" y="972975"/>
            <a:ext cx="4565700" cy="3369375"/>
          </a:xfrm>
          <a:prstGeom prst="rect">
            <a:avLst/>
          </a:prstGeom>
        </p:spPr>
        <p:txBody>
          <a:bodyPr spcFirstLastPara="1" vert="horz" wrap="square" lIns="68569" tIns="68569" rIns="68569" bIns="68569" rtlCol="0" anchor="ctr" anchorCtr="0">
            <a:noAutofit/>
          </a:bodyPr>
          <a:lstStyle/>
          <a:p>
            <a:pPr>
              <a:lnSpc>
                <a:spcPct val="115000"/>
              </a:lnSpc>
              <a:spcBef>
                <a:spcPts val="900"/>
              </a:spcBef>
            </a:pPr>
            <a:r>
              <a:rPr lang="es-419" sz="825" b="1">
                <a:solidFill>
                  <a:srgbClr val="000000"/>
                </a:solidFill>
                <a:latin typeface="Arial"/>
                <a:ea typeface="Arial"/>
                <a:cs typeface="Arial"/>
                <a:sym typeface="Arial"/>
              </a:rPr>
              <a:t>3. Docentes desbordados y sin herramientas</a:t>
            </a:r>
            <a:endParaRPr sz="825" b="1">
              <a:solidFill>
                <a:srgbClr val="000000"/>
              </a:solidFill>
              <a:latin typeface="Arial"/>
              <a:ea typeface="Arial"/>
              <a:cs typeface="Arial"/>
              <a:sym typeface="Arial"/>
            </a:endParaRPr>
          </a:p>
          <a:p>
            <a:pPr marL="342900" indent="-223838">
              <a:lnSpc>
                <a:spcPct val="115000"/>
              </a:lnSpc>
              <a:spcBef>
                <a:spcPts val="900"/>
              </a:spcBef>
              <a:buClr>
                <a:srgbClr val="000000"/>
              </a:buClr>
              <a:buSzPts val="1100"/>
              <a:buFont typeface="Arial"/>
              <a:buChar char="●"/>
            </a:pPr>
            <a:r>
              <a:rPr lang="es-419" sz="825">
                <a:solidFill>
                  <a:srgbClr val="000000"/>
                </a:solidFill>
                <a:latin typeface="Arial"/>
                <a:ea typeface="Arial"/>
                <a:cs typeface="Arial"/>
                <a:sym typeface="Arial"/>
              </a:rPr>
              <a:t>Critica que muchos docentes se enfrentan al acompañamiento de estudiantes con TEA </a:t>
            </a:r>
            <a:r>
              <a:rPr lang="es-419" sz="825" b="1">
                <a:solidFill>
                  <a:srgbClr val="000000"/>
                </a:solidFill>
                <a:latin typeface="Arial"/>
                <a:ea typeface="Arial"/>
                <a:cs typeface="Arial"/>
                <a:sym typeface="Arial"/>
              </a:rPr>
              <a:t>sin formación adecuada ni contención institucional</a:t>
            </a:r>
            <a:r>
              <a:rPr lang="es-419" sz="825">
                <a:solidFill>
                  <a:srgbClr val="000000"/>
                </a:solidFill>
                <a:latin typeface="Arial"/>
                <a:ea typeface="Arial"/>
                <a:cs typeface="Arial"/>
                <a:sym typeface="Arial"/>
              </a:rPr>
              <a:t>, lo que genera </a:t>
            </a:r>
            <a:r>
              <a:rPr lang="es-419" sz="825" b="1">
                <a:solidFill>
                  <a:srgbClr val="000000"/>
                </a:solidFill>
                <a:latin typeface="Arial"/>
                <a:ea typeface="Arial"/>
                <a:cs typeface="Arial"/>
                <a:sym typeface="Arial"/>
              </a:rPr>
              <a:t>desgaste y sentimientos de impotencia o rechazo</a:t>
            </a:r>
            <a:r>
              <a:rPr lang="es-419" sz="825">
                <a:solidFill>
                  <a:srgbClr val="000000"/>
                </a:solidFill>
                <a:latin typeface="Arial"/>
                <a:ea typeface="Arial"/>
                <a:cs typeface="Arial"/>
                <a:sym typeface="Arial"/>
              </a:rPr>
              <a:t>.</a:t>
            </a:r>
            <a:br>
              <a:rPr lang="es-419" sz="825">
                <a:solidFill>
                  <a:srgbClr val="000000"/>
                </a:solidFill>
                <a:latin typeface="Arial"/>
                <a:ea typeface="Arial"/>
                <a:cs typeface="Arial"/>
                <a:sym typeface="Arial"/>
              </a:rPr>
            </a:br>
            <a:endParaRPr sz="825">
              <a:solidFill>
                <a:srgbClr val="000000"/>
              </a:solidFill>
              <a:latin typeface="Arial"/>
              <a:ea typeface="Arial"/>
              <a:cs typeface="Arial"/>
              <a:sym typeface="Arial"/>
            </a:endParaRPr>
          </a:p>
          <a:p>
            <a:pPr marL="285750" marR="285750">
              <a:lnSpc>
                <a:spcPct val="115000"/>
              </a:lnSpc>
              <a:spcBef>
                <a:spcPts val="900"/>
              </a:spcBef>
            </a:pPr>
            <a:r>
              <a:rPr lang="es-419" sz="825">
                <a:solidFill>
                  <a:srgbClr val="000000"/>
                </a:solidFill>
                <a:latin typeface="Arial"/>
                <a:ea typeface="Arial"/>
                <a:cs typeface="Arial"/>
                <a:sym typeface="Arial"/>
              </a:rPr>
              <a:t>🎓 “No es el docente el que falla. Falla el sistema que lo deja solo.”</a:t>
            </a:r>
            <a:endParaRPr sz="825">
              <a:solidFill>
                <a:srgbClr val="000000"/>
              </a:solidFill>
              <a:latin typeface="Arial"/>
              <a:ea typeface="Arial"/>
              <a:cs typeface="Arial"/>
              <a:sym typeface="Arial"/>
            </a:endParaRPr>
          </a:p>
          <a:p>
            <a:pPr>
              <a:lnSpc>
                <a:spcPct val="115000"/>
              </a:lnSpc>
              <a:spcBef>
                <a:spcPts val="900"/>
              </a:spcBef>
            </a:pPr>
            <a:r>
              <a:rPr lang="es-419" sz="825" b="1">
                <a:solidFill>
                  <a:srgbClr val="000000"/>
                </a:solidFill>
                <a:latin typeface="Arial"/>
                <a:ea typeface="Arial"/>
                <a:cs typeface="Arial"/>
                <a:sym typeface="Arial"/>
              </a:rPr>
              <a:t>4. Terapias centradas en la demanda más que en el vínculo</a:t>
            </a:r>
            <a:endParaRPr sz="825" b="1">
              <a:solidFill>
                <a:srgbClr val="000000"/>
              </a:solidFill>
              <a:latin typeface="Arial"/>
              <a:ea typeface="Arial"/>
              <a:cs typeface="Arial"/>
              <a:sym typeface="Arial"/>
            </a:endParaRPr>
          </a:p>
          <a:p>
            <a:pPr marL="342900" indent="-223838">
              <a:lnSpc>
                <a:spcPct val="115000"/>
              </a:lnSpc>
              <a:spcBef>
                <a:spcPts val="900"/>
              </a:spcBef>
              <a:buClr>
                <a:srgbClr val="000000"/>
              </a:buClr>
              <a:buSzPts val="1100"/>
              <a:buFont typeface="Arial"/>
              <a:buChar char="●"/>
            </a:pPr>
            <a:r>
              <a:rPr lang="es-419" sz="825">
                <a:solidFill>
                  <a:srgbClr val="000000"/>
                </a:solidFill>
                <a:latin typeface="Arial"/>
                <a:ea typeface="Arial"/>
                <a:cs typeface="Arial"/>
                <a:sym typeface="Arial"/>
              </a:rPr>
              <a:t>Ruggieri cuestiona los modelos terapéuticos que </a:t>
            </a:r>
            <a:r>
              <a:rPr lang="es-419" sz="825" b="1">
                <a:solidFill>
                  <a:srgbClr val="000000"/>
                </a:solidFill>
                <a:latin typeface="Arial"/>
                <a:ea typeface="Arial"/>
                <a:cs typeface="Arial"/>
                <a:sym typeface="Arial"/>
              </a:rPr>
              <a:t>priorizan resultados cuantificables o técnicas rígidas</a:t>
            </a:r>
            <a:r>
              <a:rPr lang="es-419" sz="825">
                <a:solidFill>
                  <a:srgbClr val="000000"/>
                </a:solidFill>
                <a:latin typeface="Arial"/>
                <a:ea typeface="Arial"/>
                <a:cs typeface="Arial"/>
                <a:sym typeface="Arial"/>
              </a:rPr>
              <a:t>, sin atender el </a:t>
            </a:r>
            <a:r>
              <a:rPr lang="es-419" sz="825" b="1">
                <a:solidFill>
                  <a:srgbClr val="000000"/>
                </a:solidFill>
                <a:latin typeface="Arial"/>
                <a:ea typeface="Arial"/>
                <a:cs typeface="Arial"/>
                <a:sym typeface="Arial"/>
              </a:rPr>
              <a:t>cansancio subjetivo</a:t>
            </a:r>
            <a:r>
              <a:rPr lang="es-419" sz="825">
                <a:solidFill>
                  <a:srgbClr val="000000"/>
                </a:solidFill>
                <a:latin typeface="Arial"/>
                <a:ea typeface="Arial"/>
                <a:cs typeface="Arial"/>
                <a:sym typeface="Arial"/>
              </a:rPr>
              <a:t> del niño, la familia y el terapeuta.</a:t>
            </a:r>
            <a:br>
              <a:rPr lang="es-419" sz="825">
                <a:solidFill>
                  <a:srgbClr val="000000"/>
                </a:solidFill>
                <a:latin typeface="Arial"/>
                <a:ea typeface="Arial"/>
                <a:cs typeface="Arial"/>
                <a:sym typeface="Arial"/>
              </a:rPr>
            </a:br>
            <a:endParaRPr sz="825">
              <a:solidFill>
                <a:srgbClr val="000000"/>
              </a:solidFill>
              <a:latin typeface="Arial"/>
              <a:ea typeface="Arial"/>
              <a:cs typeface="Arial"/>
              <a:sym typeface="Arial"/>
            </a:endParaRPr>
          </a:p>
          <a:p>
            <a:pPr marL="285750" marR="285750">
              <a:lnSpc>
                <a:spcPct val="115000"/>
              </a:lnSpc>
              <a:spcBef>
                <a:spcPts val="900"/>
              </a:spcBef>
            </a:pPr>
            <a:r>
              <a:rPr lang="es-419" sz="825">
                <a:solidFill>
                  <a:srgbClr val="000000"/>
                </a:solidFill>
                <a:latin typeface="Arial"/>
                <a:ea typeface="Arial"/>
                <a:cs typeface="Arial"/>
                <a:sym typeface="Arial"/>
              </a:rPr>
              <a:t>🧩 “Las terapias deberían ser espacios de encuentro, no de rendimiento.”</a:t>
            </a:r>
            <a:endParaRPr sz="825">
              <a:solidFill>
                <a:srgbClr val="000000"/>
              </a:solidFill>
              <a:latin typeface="Arial"/>
              <a:ea typeface="Arial"/>
              <a:cs typeface="Arial"/>
              <a:sym typeface="Arial"/>
            </a:endParaRPr>
          </a:p>
          <a:p>
            <a:pPr>
              <a:spcBef>
                <a:spcPts val="900"/>
              </a:spcBef>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438"/>
        <p:cNvGrpSpPr/>
        <p:nvPr/>
      </p:nvGrpSpPr>
      <p:grpSpPr>
        <a:xfrm>
          <a:off x="0" y="0"/>
          <a:ext cx="0" cy="0"/>
          <a:chOff x="0" y="0"/>
          <a:chExt cx="0" cy="0"/>
        </a:xfrm>
      </p:grpSpPr>
      <p:sp>
        <p:nvSpPr>
          <p:cNvPr id="439" name="Google Shape;439;p39"/>
          <p:cNvSpPr txBox="1"/>
          <p:nvPr/>
        </p:nvSpPr>
        <p:spPr>
          <a:xfrm>
            <a:off x="267891" y="824056"/>
            <a:ext cx="6322219" cy="3495389"/>
          </a:xfrm>
          <a:prstGeom prst="rect">
            <a:avLst/>
          </a:prstGeom>
          <a:solidFill>
            <a:srgbClr val="00B0F0"/>
          </a:solidFill>
          <a:ln>
            <a:noFill/>
          </a:ln>
        </p:spPr>
        <p:txBody>
          <a:bodyPr spcFirstLastPara="1" wrap="square" lIns="68569" tIns="68569" rIns="68569" bIns="68569" anchor="t" anchorCtr="0">
            <a:noAutofit/>
          </a:bodyPr>
          <a:lstStyle/>
          <a:p>
            <a:pPr>
              <a:lnSpc>
                <a:spcPct val="115000"/>
              </a:lnSpc>
              <a:spcBef>
                <a:spcPts val="1350"/>
              </a:spcBef>
            </a:pPr>
            <a:r>
              <a:rPr lang="es-419" sz="1275" b="1" dirty="0">
                <a:solidFill>
                  <a:schemeClr val="bg1"/>
                </a:solidFill>
              </a:rPr>
              <a:t>🔥 ¿Qué es el </a:t>
            </a:r>
            <a:r>
              <a:rPr lang="es-419" sz="1275" b="1" dirty="0" err="1">
                <a:solidFill>
                  <a:schemeClr val="bg1"/>
                </a:solidFill>
              </a:rPr>
              <a:t>Autistic</a:t>
            </a:r>
            <a:r>
              <a:rPr lang="es-419" sz="1275" b="1" dirty="0">
                <a:solidFill>
                  <a:schemeClr val="bg1"/>
                </a:solidFill>
              </a:rPr>
              <a:t> Burnout? (Agotamiento Autista)</a:t>
            </a:r>
            <a:endParaRPr sz="1275" b="1" dirty="0">
              <a:solidFill>
                <a:schemeClr val="bg1"/>
              </a:solidFill>
            </a:endParaRPr>
          </a:p>
          <a:p>
            <a:pPr>
              <a:lnSpc>
                <a:spcPct val="115000"/>
              </a:lnSpc>
              <a:spcBef>
                <a:spcPts val="900"/>
              </a:spcBef>
            </a:pPr>
            <a:r>
              <a:rPr lang="es-419" sz="825" dirty="0">
                <a:solidFill>
                  <a:schemeClr val="bg1"/>
                </a:solidFill>
              </a:rPr>
              <a:t>El </a:t>
            </a:r>
            <a:r>
              <a:rPr lang="es-419" sz="825" b="1" dirty="0" err="1">
                <a:solidFill>
                  <a:schemeClr val="bg1"/>
                </a:solidFill>
              </a:rPr>
              <a:t>autistic</a:t>
            </a:r>
            <a:r>
              <a:rPr lang="es-419" sz="825" b="1" dirty="0">
                <a:solidFill>
                  <a:schemeClr val="bg1"/>
                </a:solidFill>
              </a:rPr>
              <a:t> burnout</a:t>
            </a:r>
            <a:r>
              <a:rPr lang="es-419" sz="825" dirty="0">
                <a:solidFill>
                  <a:schemeClr val="bg1"/>
                </a:solidFill>
              </a:rPr>
              <a:t> es un término usado por personas dentro del espectro autista —y cada vez más reconocido por profesionales— para describir un estado profundo de </a:t>
            </a:r>
            <a:r>
              <a:rPr lang="es-419" sz="825" b="1" dirty="0">
                <a:solidFill>
                  <a:schemeClr val="bg1"/>
                </a:solidFill>
              </a:rPr>
              <a:t>agotamiento físico, emocional y mental</a:t>
            </a:r>
            <a:r>
              <a:rPr lang="es-419" sz="825" dirty="0">
                <a:solidFill>
                  <a:schemeClr val="bg1"/>
                </a:solidFill>
              </a:rPr>
              <a:t> como resultado de:</a:t>
            </a:r>
            <a:endParaRPr sz="825" dirty="0">
              <a:solidFill>
                <a:schemeClr val="bg1"/>
              </a:solidFill>
            </a:endParaRPr>
          </a:p>
          <a:p>
            <a:pPr marL="342900" indent="-223838">
              <a:lnSpc>
                <a:spcPct val="115000"/>
              </a:lnSpc>
              <a:spcBef>
                <a:spcPts val="900"/>
              </a:spcBef>
              <a:buSzPts val="1100"/>
              <a:buChar char="●"/>
            </a:pPr>
            <a:r>
              <a:rPr lang="es-419" sz="825" dirty="0">
                <a:solidFill>
                  <a:schemeClr val="bg1"/>
                </a:solidFill>
              </a:rPr>
              <a:t>El esfuerzo constante por </a:t>
            </a:r>
            <a:r>
              <a:rPr lang="es-419" sz="825" b="1" dirty="0">
                <a:solidFill>
                  <a:schemeClr val="bg1"/>
                </a:solidFill>
              </a:rPr>
              <a:t>enmascarar</a:t>
            </a:r>
            <a:r>
              <a:rPr lang="es-419" sz="825" dirty="0">
                <a:solidFill>
                  <a:schemeClr val="bg1"/>
                </a:solidFill>
              </a:rPr>
              <a:t> o </a:t>
            </a:r>
            <a:r>
              <a:rPr lang="es-419" sz="825" b="1" dirty="0">
                <a:solidFill>
                  <a:schemeClr val="bg1"/>
                </a:solidFill>
              </a:rPr>
              <a:t>adaptarse</a:t>
            </a:r>
            <a:r>
              <a:rPr lang="es-419" sz="825" dirty="0">
                <a:solidFill>
                  <a:schemeClr val="bg1"/>
                </a:solidFill>
              </a:rPr>
              <a:t> a entornos neurotípicos</a:t>
            </a:r>
            <a:br>
              <a:rPr lang="es-419" sz="825" dirty="0">
                <a:solidFill>
                  <a:schemeClr val="bg1"/>
                </a:solidFill>
              </a:rPr>
            </a:br>
            <a:endParaRPr sz="825" dirty="0">
              <a:solidFill>
                <a:schemeClr val="bg1"/>
              </a:solidFill>
            </a:endParaRPr>
          </a:p>
          <a:p>
            <a:pPr marL="342900" indent="-223838">
              <a:lnSpc>
                <a:spcPct val="115000"/>
              </a:lnSpc>
              <a:buSzPts val="1100"/>
              <a:buChar char="●"/>
            </a:pPr>
            <a:r>
              <a:rPr lang="es-419" sz="825" dirty="0">
                <a:solidFill>
                  <a:schemeClr val="bg1"/>
                </a:solidFill>
              </a:rPr>
              <a:t>La </a:t>
            </a:r>
            <a:r>
              <a:rPr lang="es-419" sz="825" b="1" dirty="0">
                <a:solidFill>
                  <a:schemeClr val="bg1"/>
                </a:solidFill>
              </a:rPr>
              <a:t>sobrecarga sensorial o social</a:t>
            </a:r>
            <a:br>
              <a:rPr lang="es-419" sz="825" b="1" dirty="0">
                <a:solidFill>
                  <a:schemeClr val="bg1"/>
                </a:solidFill>
              </a:rPr>
            </a:br>
            <a:endParaRPr sz="825" b="1" dirty="0">
              <a:solidFill>
                <a:schemeClr val="bg1"/>
              </a:solidFill>
            </a:endParaRPr>
          </a:p>
          <a:p>
            <a:pPr marL="342900" indent="-223838">
              <a:lnSpc>
                <a:spcPct val="115000"/>
              </a:lnSpc>
              <a:buSzPts val="1100"/>
              <a:buChar char="●"/>
            </a:pPr>
            <a:r>
              <a:rPr lang="es-419" sz="825" dirty="0">
                <a:solidFill>
                  <a:schemeClr val="bg1"/>
                </a:solidFill>
              </a:rPr>
              <a:t>La </a:t>
            </a:r>
            <a:r>
              <a:rPr lang="es-419" sz="825" b="1" dirty="0">
                <a:solidFill>
                  <a:schemeClr val="bg1"/>
                </a:solidFill>
              </a:rPr>
              <a:t>falta de espacios de descanso verdaderamente reparadores</a:t>
            </a:r>
            <a:br>
              <a:rPr lang="es-419" sz="825" b="1" dirty="0">
                <a:solidFill>
                  <a:schemeClr val="bg1"/>
                </a:solidFill>
              </a:rPr>
            </a:br>
            <a:endParaRPr sz="825" b="1" dirty="0">
              <a:solidFill>
                <a:schemeClr val="bg1"/>
              </a:solidFill>
            </a:endParaRPr>
          </a:p>
          <a:p>
            <a:pPr marL="342900" indent="-223838">
              <a:lnSpc>
                <a:spcPct val="115000"/>
              </a:lnSpc>
              <a:buSzPts val="1100"/>
              <a:buChar char="●"/>
            </a:pPr>
            <a:r>
              <a:rPr lang="es-419" sz="825" dirty="0">
                <a:solidFill>
                  <a:schemeClr val="bg1"/>
                </a:solidFill>
              </a:rPr>
              <a:t>La </a:t>
            </a:r>
            <a:r>
              <a:rPr lang="es-419" sz="825" b="1" dirty="0">
                <a:solidFill>
                  <a:schemeClr val="bg1"/>
                </a:solidFill>
              </a:rPr>
              <a:t>exigencia de terapias e intervenciones centradas en la corrección</a:t>
            </a:r>
            <a:endParaRPr sz="825" b="1" dirty="0">
              <a:solidFill>
                <a:schemeClr val="bg1"/>
              </a:solidFill>
            </a:endParaRPr>
          </a:p>
          <a:p>
            <a:pPr>
              <a:lnSpc>
                <a:spcPct val="115000"/>
              </a:lnSpc>
              <a:spcBef>
                <a:spcPts val="1050"/>
              </a:spcBef>
            </a:pPr>
            <a:r>
              <a:rPr lang="es-419" sz="975" b="1" dirty="0">
                <a:solidFill>
                  <a:schemeClr val="bg1"/>
                </a:solidFill>
              </a:rPr>
              <a:t>✅ ¿Qué propone como alternativa?</a:t>
            </a:r>
            <a:endParaRPr sz="975" b="1" dirty="0">
              <a:solidFill>
                <a:schemeClr val="bg1"/>
              </a:solidFill>
            </a:endParaRPr>
          </a:p>
          <a:p>
            <a:pPr marL="342900" indent="-223838">
              <a:lnSpc>
                <a:spcPct val="115000"/>
              </a:lnSpc>
              <a:spcBef>
                <a:spcPts val="900"/>
              </a:spcBef>
              <a:buSzPts val="1100"/>
              <a:buChar char="●"/>
            </a:pPr>
            <a:r>
              <a:rPr lang="es-419" sz="825" b="1" dirty="0">
                <a:solidFill>
                  <a:schemeClr val="bg1"/>
                </a:solidFill>
              </a:rPr>
              <a:t>Disminuir las exigencias terapéuticas excesivas</a:t>
            </a:r>
            <a:br>
              <a:rPr lang="es-419" sz="825" b="1" dirty="0">
                <a:solidFill>
                  <a:schemeClr val="bg1"/>
                </a:solidFill>
              </a:rPr>
            </a:br>
            <a:endParaRPr sz="825" b="1" dirty="0">
              <a:solidFill>
                <a:schemeClr val="bg1"/>
              </a:solidFill>
            </a:endParaRPr>
          </a:p>
          <a:p>
            <a:pPr marL="342900" indent="-223838">
              <a:lnSpc>
                <a:spcPct val="115000"/>
              </a:lnSpc>
              <a:buSzPts val="1100"/>
              <a:buChar char="●"/>
            </a:pPr>
            <a:r>
              <a:rPr lang="es-419" sz="825" b="1" dirty="0">
                <a:solidFill>
                  <a:schemeClr val="bg1"/>
                </a:solidFill>
              </a:rPr>
              <a:t>Cuidar al cuidador</a:t>
            </a:r>
            <a:r>
              <a:rPr lang="es-419" sz="825" dirty="0">
                <a:solidFill>
                  <a:schemeClr val="bg1"/>
                </a:solidFill>
              </a:rPr>
              <a:t>: reconocer y asistir el agotamiento de madres, padres, docentes, terapeutas.</a:t>
            </a:r>
            <a:br>
              <a:rPr lang="es-419" sz="825" dirty="0">
                <a:solidFill>
                  <a:schemeClr val="bg1"/>
                </a:solidFill>
              </a:rPr>
            </a:br>
            <a:endParaRPr sz="825" dirty="0">
              <a:solidFill>
                <a:schemeClr val="bg1"/>
              </a:solidFill>
            </a:endParaRPr>
          </a:p>
          <a:p>
            <a:pPr marL="342900" indent="-223838">
              <a:lnSpc>
                <a:spcPct val="115000"/>
              </a:lnSpc>
              <a:buSzPts val="1100"/>
              <a:buChar char="●"/>
            </a:pPr>
            <a:r>
              <a:rPr lang="es-419" sz="825" b="1" dirty="0">
                <a:solidFill>
                  <a:schemeClr val="bg1"/>
                </a:solidFill>
              </a:rPr>
              <a:t>Centrarse en el vínculo humano</a:t>
            </a:r>
            <a:r>
              <a:rPr lang="es-419" sz="825" dirty="0">
                <a:solidFill>
                  <a:schemeClr val="bg1"/>
                </a:solidFill>
              </a:rPr>
              <a:t>, no en la corrección de conductas.</a:t>
            </a:r>
            <a:br>
              <a:rPr lang="es-419" sz="825" dirty="0">
                <a:solidFill>
                  <a:schemeClr val="bg1"/>
                </a:solidFill>
              </a:rPr>
            </a:br>
            <a:endParaRPr sz="825" dirty="0">
              <a:solidFill>
                <a:schemeClr val="bg1"/>
              </a:solidFill>
            </a:endParaRPr>
          </a:p>
          <a:p>
            <a:pPr marL="342900" indent="-223838">
              <a:lnSpc>
                <a:spcPct val="115000"/>
              </a:lnSpc>
              <a:buSzPts val="1100"/>
              <a:buChar char="●"/>
            </a:pPr>
            <a:r>
              <a:rPr lang="es-419" sz="825" b="1" dirty="0">
                <a:solidFill>
                  <a:schemeClr val="bg1"/>
                </a:solidFill>
              </a:rPr>
              <a:t>Formar redes de acompañamiento reales</a:t>
            </a:r>
            <a:r>
              <a:rPr lang="es-419" sz="825" dirty="0">
                <a:solidFill>
                  <a:schemeClr val="bg1"/>
                </a:solidFill>
              </a:rPr>
              <a:t>, interdisciplinares y afectivas.</a:t>
            </a:r>
            <a:endParaRPr sz="825" dirty="0">
              <a:solidFill>
                <a:schemeClr val="bg1"/>
              </a:solidFill>
            </a:endParaRPr>
          </a:p>
          <a:p>
            <a:pPr>
              <a:spcBef>
                <a:spcPts val="900"/>
              </a:spcBef>
            </a:pPr>
            <a:endParaRPr sz="975" dirty="0">
              <a:solidFill>
                <a:schemeClr val="lt1"/>
              </a:solidFill>
              <a:latin typeface="Lato"/>
              <a:ea typeface="Lato"/>
              <a:cs typeface="Lato"/>
              <a:sym typeface="Lato"/>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443"/>
        <p:cNvGrpSpPr/>
        <p:nvPr/>
      </p:nvGrpSpPr>
      <p:grpSpPr>
        <a:xfrm>
          <a:off x="0" y="0"/>
          <a:ext cx="0" cy="0"/>
          <a:chOff x="0" y="0"/>
          <a:chExt cx="0" cy="0"/>
        </a:xfrm>
      </p:grpSpPr>
      <p:graphicFrame>
        <p:nvGraphicFramePr>
          <p:cNvPr id="444" name="Google Shape;444;p40"/>
          <p:cNvGraphicFramePr/>
          <p:nvPr/>
        </p:nvGraphicFramePr>
        <p:xfrm>
          <a:off x="233363" y="1912144"/>
          <a:ext cx="6315075" cy="2094210"/>
        </p:xfrm>
        <a:graphic>
          <a:graphicData uri="http://schemas.openxmlformats.org/drawingml/2006/table">
            <a:tbl>
              <a:tblPr>
                <a:noFill/>
                <a:tableStyleId>{D6E02404-3B53-4387-A4F9-DB073FE03C88}</a:tableStyleId>
              </a:tblPr>
              <a:tblGrid>
                <a:gridCol w="2904450">
                  <a:extLst>
                    <a:ext uri="{9D8B030D-6E8A-4147-A177-3AD203B41FA5}">
                      <a16:colId xmlns:a16="http://schemas.microsoft.com/office/drawing/2014/main" val="20000"/>
                    </a:ext>
                  </a:extLst>
                </a:gridCol>
                <a:gridCol w="3410625">
                  <a:extLst>
                    <a:ext uri="{9D8B030D-6E8A-4147-A177-3AD203B41FA5}">
                      <a16:colId xmlns:a16="http://schemas.microsoft.com/office/drawing/2014/main" val="20001"/>
                    </a:ext>
                  </a:extLst>
                </a:gridCol>
              </a:tblGrid>
              <a:tr h="269440">
                <a:tc>
                  <a:txBody>
                    <a:bodyPr/>
                    <a:lstStyle/>
                    <a:p>
                      <a:pPr marL="0" lvl="0" indent="0" algn="ctr" rtl="0">
                        <a:lnSpc>
                          <a:spcPct val="115000"/>
                        </a:lnSpc>
                        <a:spcBef>
                          <a:spcPts val="0"/>
                        </a:spcBef>
                        <a:spcAft>
                          <a:spcPts val="0"/>
                        </a:spcAft>
                        <a:buNone/>
                      </a:pPr>
                      <a:r>
                        <a:rPr lang="es-419" sz="800" b="1"/>
                        <a:t>Concepto internacional</a:t>
                      </a:r>
                      <a:endParaRPr sz="800" b="1"/>
                    </a:p>
                  </a:txBody>
                  <a:tcPr marL="68569" marR="68569" marT="68569" marB="68569"/>
                </a:tc>
                <a:tc>
                  <a:txBody>
                    <a:bodyPr/>
                    <a:lstStyle/>
                    <a:p>
                      <a:pPr marL="0" lvl="0" indent="0" algn="ctr" rtl="0">
                        <a:lnSpc>
                          <a:spcPct val="115000"/>
                        </a:lnSpc>
                        <a:spcBef>
                          <a:spcPts val="0"/>
                        </a:spcBef>
                        <a:spcAft>
                          <a:spcPts val="0"/>
                        </a:spcAft>
                        <a:buNone/>
                      </a:pPr>
                      <a:r>
                        <a:rPr lang="es-419" sz="800" b="1"/>
                        <a:t>Enfoque de Ruggieri</a:t>
                      </a:r>
                      <a:endParaRPr sz="800" b="1"/>
                    </a:p>
                  </a:txBody>
                  <a:tcPr marL="68569" marR="68569" marT="68569" marB="68569"/>
                </a:tc>
                <a:extLst>
                  <a:ext uri="{0D108BD9-81ED-4DB2-BD59-A6C34878D82A}">
                    <a16:rowId xmlns:a16="http://schemas.microsoft.com/office/drawing/2014/main" val="10000"/>
                  </a:ext>
                </a:extLst>
              </a:tr>
              <a:tr h="379144">
                <a:tc>
                  <a:txBody>
                    <a:bodyPr/>
                    <a:lstStyle/>
                    <a:p>
                      <a:pPr marL="0" lvl="0" indent="0" algn="l" rtl="0">
                        <a:spcBef>
                          <a:spcPts val="0"/>
                        </a:spcBef>
                        <a:spcAft>
                          <a:spcPts val="0"/>
                        </a:spcAft>
                        <a:buNone/>
                      </a:pPr>
                      <a:r>
                        <a:rPr lang="es-419" sz="800"/>
                        <a:t>“Autistic burnout” como resultado de la presión social</a:t>
                      </a:r>
                      <a:endParaRPr sz="800"/>
                    </a:p>
                  </a:txBody>
                  <a:tcPr marL="68569" marR="68569" marT="68569" marB="68569"/>
                </a:tc>
                <a:tc>
                  <a:txBody>
                    <a:bodyPr/>
                    <a:lstStyle/>
                    <a:p>
                      <a:pPr marL="0" lvl="0" indent="0" algn="l" rtl="0">
                        <a:spcBef>
                          <a:spcPts val="0"/>
                        </a:spcBef>
                        <a:spcAft>
                          <a:spcPts val="0"/>
                        </a:spcAft>
                        <a:buNone/>
                      </a:pPr>
                      <a:r>
                        <a:rPr lang="es-419" sz="800"/>
                        <a:t>La presión por adaptarse desgasta el aparato emocional del niño</a:t>
                      </a:r>
                      <a:endParaRPr sz="800"/>
                    </a:p>
                  </a:txBody>
                  <a:tcPr marL="68569" marR="68569" marT="68569" marB="68569"/>
                </a:tc>
                <a:extLst>
                  <a:ext uri="{0D108BD9-81ED-4DB2-BD59-A6C34878D82A}">
                    <a16:rowId xmlns:a16="http://schemas.microsoft.com/office/drawing/2014/main" val="10001"/>
                  </a:ext>
                </a:extLst>
              </a:tr>
              <a:tr h="379144">
                <a:tc>
                  <a:txBody>
                    <a:bodyPr/>
                    <a:lstStyle/>
                    <a:p>
                      <a:pPr marL="0" lvl="0" indent="0" algn="l" rtl="0">
                        <a:spcBef>
                          <a:spcPts val="0"/>
                        </a:spcBef>
                        <a:spcAft>
                          <a:spcPts val="0"/>
                        </a:spcAft>
                        <a:buNone/>
                      </a:pPr>
                      <a:r>
                        <a:rPr lang="es-419" sz="800"/>
                        <a:t>Sobrecarga sensorial, emocional y terapéutica</a:t>
                      </a:r>
                      <a:endParaRPr sz="800"/>
                    </a:p>
                  </a:txBody>
                  <a:tcPr marL="68569" marR="68569" marT="68569" marB="68569"/>
                </a:tc>
                <a:tc>
                  <a:txBody>
                    <a:bodyPr/>
                    <a:lstStyle/>
                    <a:p>
                      <a:pPr marL="0" lvl="0" indent="0" algn="l" rtl="0">
                        <a:spcBef>
                          <a:spcPts val="0"/>
                        </a:spcBef>
                        <a:spcAft>
                          <a:spcPts val="0"/>
                        </a:spcAft>
                        <a:buNone/>
                      </a:pPr>
                      <a:r>
                        <a:rPr lang="es-419" sz="800"/>
                        <a:t>Crítica a la “terapización excesiva” y falta de descanso afectivo</a:t>
                      </a:r>
                      <a:endParaRPr sz="800"/>
                    </a:p>
                  </a:txBody>
                  <a:tcPr marL="68569" marR="68569" marT="68569" marB="68569"/>
                </a:tc>
                <a:extLst>
                  <a:ext uri="{0D108BD9-81ED-4DB2-BD59-A6C34878D82A}">
                    <a16:rowId xmlns:a16="http://schemas.microsoft.com/office/drawing/2014/main" val="10002"/>
                  </a:ext>
                </a:extLst>
              </a:tr>
              <a:tr h="379144">
                <a:tc>
                  <a:txBody>
                    <a:bodyPr/>
                    <a:lstStyle/>
                    <a:p>
                      <a:pPr marL="0" lvl="0" indent="0" algn="l" rtl="0">
                        <a:spcBef>
                          <a:spcPts val="0"/>
                        </a:spcBef>
                        <a:spcAft>
                          <a:spcPts val="0"/>
                        </a:spcAft>
                        <a:buNone/>
                      </a:pPr>
                      <a:r>
                        <a:rPr lang="es-419" sz="800"/>
                        <a:t>Necesidad de aceptación, no corrección</a:t>
                      </a:r>
                      <a:endParaRPr sz="800"/>
                    </a:p>
                  </a:txBody>
                  <a:tcPr marL="68569" marR="68569" marT="68569" marB="68569"/>
                </a:tc>
                <a:tc>
                  <a:txBody>
                    <a:bodyPr/>
                    <a:lstStyle/>
                    <a:p>
                      <a:pPr marL="0" lvl="0" indent="0" algn="l" rtl="0">
                        <a:spcBef>
                          <a:spcPts val="0"/>
                        </a:spcBef>
                        <a:spcAft>
                          <a:spcPts val="0"/>
                        </a:spcAft>
                        <a:buNone/>
                      </a:pPr>
                      <a:r>
                        <a:rPr lang="es-419" sz="800"/>
                        <a:t>Propone acompañar al niño en su mundo, no forzarlo al nuestro</a:t>
                      </a:r>
                      <a:endParaRPr sz="800"/>
                    </a:p>
                  </a:txBody>
                  <a:tcPr marL="68569" marR="68569" marT="68569" marB="68569"/>
                </a:tc>
                <a:extLst>
                  <a:ext uri="{0D108BD9-81ED-4DB2-BD59-A6C34878D82A}">
                    <a16:rowId xmlns:a16="http://schemas.microsoft.com/office/drawing/2014/main" val="10003"/>
                  </a:ext>
                </a:extLst>
              </a:tr>
              <a:tr h="687338">
                <a:tc>
                  <a:txBody>
                    <a:bodyPr/>
                    <a:lstStyle/>
                    <a:p>
                      <a:pPr marL="0" lvl="0" indent="0" algn="l" rtl="0">
                        <a:spcBef>
                          <a:spcPts val="0"/>
                        </a:spcBef>
                        <a:spcAft>
                          <a:spcPts val="0"/>
                        </a:spcAft>
                        <a:buNone/>
                      </a:pPr>
                      <a:r>
                        <a:rPr lang="es-419" sz="800"/>
                        <a:t>Enmascaramiento como causa de fatiga</a:t>
                      </a:r>
                      <a:endParaRPr sz="800"/>
                    </a:p>
                  </a:txBody>
                  <a:tcPr marL="68569" marR="68569" marT="68569" marB="68569"/>
                </a:tc>
                <a:tc>
                  <a:txBody>
                    <a:bodyPr/>
                    <a:lstStyle/>
                    <a:p>
                      <a:pPr marL="0" lvl="0" indent="0" algn="l" rtl="0">
                        <a:spcBef>
                          <a:spcPts val="0"/>
                        </a:spcBef>
                        <a:spcAft>
                          <a:spcPts val="0"/>
                        </a:spcAft>
                        <a:buNone/>
                      </a:pPr>
                      <a:r>
                        <a:rPr lang="es-419" sz="800"/>
                        <a:t>Cuestiona los tratamientos que enseñan “a parecer normal”</a:t>
                      </a:r>
                      <a:endParaRPr sz="800"/>
                    </a:p>
                  </a:txBody>
                  <a:tcPr marL="68569" marR="68569" marT="68569" marB="68569"/>
                </a:tc>
                <a:extLst>
                  <a:ext uri="{0D108BD9-81ED-4DB2-BD59-A6C34878D82A}">
                    <a16:rowId xmlns:a16="http://schemas.microsoft.com/office/drawing/2014/main" val="10004"/>
                  </a:ext>
                </a:extLst>
              </a:tr>
            </a:tbl>
          </a:graphicData>
        </a:graphic>
      </p:graphicFrame>
      <p:sp>
        <p:nvSpPr>
          <p:cNvPr id="445" name="Google Shape;445;p40"/>
          <p:cNvSpPr txBox="1"/>
          <p:nvPr/>
        </p:nvSpPr>
        <p:spPr>
          <a:xfrm>
            <a:off x="85725" y="717947"/>
            <a:ext cx="6772275" cy="985838"/>
          </a:xfrm>
          <a:prstGeom prst="rect">
            <a:avLst/>
          </a:prstGeom>
          <a:noFill/>
          <a:ln>
            <a:noFill/>
          </a:ln>
        </p:spPr>
        <p:txBody>
          <a:bodyPr spcFirstLastPara="1" wrap="square" lIns="68569" tIns="68569" rIns="68569" bIns="68569" anchor="ctr" anchorCtr="0">
            <a:noAutofit/>
          </a:bodyPr>
          <a:lstStyle/>
          <a:p>
            <a:pPr>
              <a:lnSpc>
                <a:spcPct val="115000"/>
              </a:lnSpc>
              <a:spcBef>
                <a:spcPts val="1350"/>
              </a:spcBef>
            </a:pPr>
            <a:r>
              <a:rPr lang="es-419" sz="1275" b="1" dirty="0"/>
              <a:t>🧠 </a:t>
            </a:r>
            <a:r>
              <a:rPr lang="es-419" sz="825" dirty="0" err="1"/>
              <a:t>Ruggieri</a:t>
            </a:r>
            <a:r>
              <a:rPr lang="es-419" sz="825" dirty="0"/>
              <a:t> </a:t>
            </a:r>
            <a:r>
              <a:rPr lang="es-419" sz="825" b="1" dirty="0"/>
              <a:t>sobre el término “</a:t>
            </a:r>
            <a:r>
              <a:rPr lang="es-419" sz="825" b="1" dirty="0" err="1"/>
              <a:t>autistic</a:t>
            </a:r>
            <a:r>
              <a:rPr lang="es-419" sz="825" b="1" dirty="0"/>
              <a:t> burnout”</a:t>
            </a:r>
            <a:r>
              <a:rPr lang="es-419" sz="825" dirty="0"/>
              <a:t>, su mirada </a:t>
            </a:r>
            <a:r>
              <a:rPr lang="es-419" sz="825" b="1" dirty="0"/>
              <a:t>coincide plenamente</a:t>
            </a:r>
            <a:r>
              <a:rPr lang="es-419" sz="825" dirty="0"/>
              <a:t> en varios aspectos clave:</a:t>
            </a:r>
            <a:endParaRPr sz="825" dirty="0"/>
          </a:p>
          <a:p>
            <a:pPr marL="285750" marR="285750">
              <a:lnSpc>
                <a:spcPct val="115000"/>
              </a:lnSpc>
              <a:spcBef>
                <a:spcPts val="900"/>
              </a:spcBef>
              <a:spcAft>
                <a:spcPts val="900"/>
              </a:spcAft>
            </a:pPr>
            <a:r>
              <a:rPr lang="es-419" sz="825" dirty="0"/>
              <a:t>🗨️ </a:t>
            </a:r>
            <a:r>
              <a:rPr lang="es-419" sz="825" i="1" dirty="0"/>
              <a:t>“El esfuerzo que se le exige a una persona con autismo para funcionar en este mundo es muchas veces inhumano.”</a:t>
            </a:r>
            <a:endParaRPr sz="825"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F7FD36-9E9B-4100-8784-AB5A32CA708D}"/>
              </a:ext>
            </a:extLst>
          </p:cNvPr>
          <p:cNvSpPr>
            <a:spLocks noGrp="1"/>
          </p:cNvSpPr>
          <p:nvPr>
            <p:ph type="title"/>
          </p:nvPr>
        </p:nvSpPr>
        <p:spPr>
          <a:xfrm>
            <a:off x="123230" y="761442"/>
            <a:ext cx="6290072" cy="529791"/>
          </a:xfrm>
        </p:spPr>
        <p:txBody>
          <a:bodyPr/>
          <a:lstStyle/>
          <a:p>
            <a:r>
              <a:rPr lang="es-AR" dirty="0"/>
              <a:t>CLAVES COMPARTIDAS Y CONCLUSIONES </a:t>
            </a:r>
          </a:p>
        </p:txBody>
      </p:sp>
      <p:sp>
        <p:nvSpPr>
          <p:cNvPr id="3" name="Marcador de texto 2">
            <a:extLst>
              <a:ext uri="{FF2B5EF4-FFF2-40B4-BE49-F238E27FC236}">
                <a16:creationId xmlns:a16="http://schemas.microsoft.com/office/drawing/2014/main" id="{2C99874B-8D11-4EEE-B63F-9D43FBE63645}"/>
              </a:ext>
            </a:extLst>
          </p:cNvPr>
          <p:cNvSpPr>
            <a:spLocks noGrp="1"/>
          </p:cNvSpPr>
          <p:nvPr>
            <p:ph type="body" idx="1"/>
          </p:nvPr>
        </p:nvSpPr>
        <p:spPr>
          <a:xfrm>
            <a:off x="303399" y="1363186"/>
            <a:ext cx="5279175" cy="2639100"/>
          </a:xfrm>
        </p:spPr>
        <p:txBody>
          <a:bodyPr/>
          <a:lstStyle/>
          <a:p>
            <a:r>
              <a:rPr lang="es-MX" sz="1200" b="1" dirty="0"/>
              <a:t>• Escuchar más a la persona autista.</a:t>
            </a:r>
          </a:p>
          <a:p>
            <a:r>
              <a:rPr lang="es-MX" sz="1200" b="1" dirty="0"/>
              <a:t>• Aceptar la </a:t>
            </a:r>
            <a:r>
              <a:rPr lang="es-MX" sz="1200" b="1" dirty="0" err="1"/>
              <a:t>neurodiversidad</a:t>
            </a:r>
            <a:r>
              <a:rPr lang="es-MX" sz="1200" b="1" dirty="0"/>
              <a:t>.</a:t>
            </a:r>
          </a:p>
          <a:p>
            <a:r>
              <a:rPr lang="es-MX" sz="1200" b="1" dirty="0"/>
              <a:t>• Respetar tiempos y necesidades sensoriales.</a:t>
            </a:r>
          </a:p>
          <a:p>
            <a:r>
              <a:rPr lang="es-MX" sz="1200" b="1" dirty="0"/>
              <a:t>• Cuidar emocionalmente a todo el entorno.</a:t>
            </a:r>
          </a:p>
          <a:p>
            <a:r>
              <a:rPr lang="es-MX" sz="1200" b="1" dirty="0"/>
              <a:t>• Evitar el rendimiento como único objetivo terapéutico.</a:t>
            </a:r>
          </a:p>
          <a:p>
            <a:endParaRPr lang="es-MX" sz="1200" b="1" dirty="0"/>
          </a:p>
          <a:p>
            <a:r>
              <a:rPr lang="es-MX" sz="1200" b="1" dirty="0" err="1"/>
              <a:t>Autistic</a:t>
            </a:r>
            <a:r>
              <a:rPr lang="es-MX" sz="1200" b="1" dirty="0"/>
              <a:t> Burnout y el enfoque de Víctor </a:t>
            </a:r>
            <a:r>
              <a:rPr lang="es-MX" sz="1200" b="1" dirty="0" err="1"/>
              <a:t>Ruggieri</a:t>
            </a:r>
            <a:r>
              <a:rPr lang="es-MX" sz="1200" b="1" dirty="0"/>
              <a:t> nos invitan a repensar</a:t>
            </a:r>
          </a:p>
          <a:p>
            <a:r>
              <a:rPr lang="es-MX" sz="1200" b="1" dirty="0"/>
              <a:t>el acompañamiento en el TEA desde una perspectiva de cuidado, vínculo y respeto.</a:t>
            </a:r>
          </a:p>
          <a:p>
            <a:endParaRPr lang="es-MX" sz="1200" b="1" dirty="0"/>
          </a:p>
          <a:p>
            <a:pPr algn="ctr"/>
            <a:r>
              <a:rPr lang="es-MX" sz="1200" b="1" dirty="0"/>
              <a:t>La diferencia no es déficit: es diversidad.</a:t>
            </a:r>
          </a:p>
          <a:p>
            <a:endParaRPr lang="es-MX" dirty="0"/>
          </a:p>
          <a:p>
            <a:endParaRPr lang="es-AR" dirty="0"/>
          </a:p>
        </p:txBody>
      </p:sp>
    </p:spTree>
    <p:extLst>
      <p:ext uri="{BB962C8B-B14F-4D97-AF65-F5344CB8AC3E}">
        <p14:creationId xmlns:p14="http://schemas.microsoft.com/office/powerpoint/2010/main" val="2218498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34"/>
        <p:cNvGrpSpPr/>
        <p:nvPr/>
      </p:nvGrpSpPr>
      <p:grpSpPr>
        <a:xfrm>
          <a:off x="0" y="0"/>
          <a:ext cx="0" cy="0"/>
          <a:chOff x="0" y="0"/>
          <a:chExt cx="0" cy="0"/>
        </a:xfrm>
      </p:grpSpPr>
      <p:sp>
        <p:nvSpPr>
          <p:cNvPr id="235" name="Google Shape;235;p18"/>
          <p:cNvSpPr txBox="1">
            <a:spLocks noGrp="1"/>
          </p:cNvSpPr>
          <p:nvPr>
            <p:ph type="title"/>
          </p:nvPr>
        </p:nvSpPr>
        <p:spPr>
          <a:xfrm>
            <a:off x="402670" y="930061"/>
            <a:ext cx="5741775" cy="323325"/>
          </a:xfrm>
          <a:prstGeom prst="rect">
            <a:avLst/>
          </a:prstGeom>
        </p:spPr>
        <p:txBody>
          <a:bodyPr spcFirstLastPara="1" vert="horz" wrap="square" lIns="68569" tIns="68569" rIns="68569" bIns="68569" rtlCol="0" anchor="ctr" anchorCtr="0">
            <a:noAutofit/>
          </a:bodyPr>
          <a:lstStyle/>
          <a:p>
            <a:r>
              <a:rPr lang="es-419" sz="1500" dirty="0"/>
              <a:t>En el marco social actual de emergencia </a:t>
            </a:r>
            <a:endParaRPr sz="1500" dirty="0"/>
          </a:p>
        </p:txBody>
      </p:sp>
      <p:sp>
        <p:nvSpPr>
          <p:cNvPr id="236" name="Google Shape;236;p18"/>
          <p:cNvSpPr/>
          <p:nvPr/>
        </p:nvSpPr>
        <p:spPr>
          <a:xfrm>
            <a:off x="305396" y="1425178"/>
            <a:ext cx="6193631" cy="2916515"/>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marL="342900" algn="ctr"/>
            <a:r>
              <a:rPr lang="es-419" sz="1050" dirty="0">
                <a:solidFill>
                  <a:schemeClr val="accent2"/>
                </a:solidFill>
                <a:latin typeface="Arial" panose="020B0604020202020204" pitchFamily="34" charset="0"/>
                <a:ea typeface="Lato"/>
                <a:cs typeface="Arial" panose="020B0604020202020204" pitchFamily="34" charset="0"/>
                <a:sym typeface="Lato"/>
              </a:rPr>
              <a:t>Hablamos de  PERSONAS, en condición de LIMITACIÓN física, mental, intelectual o sensorial, que tienen derechos, a las que una situación repentina, las pone en PELIGRO de vida o de salud, la EMERGENCIA.</a:t>
            </a:r>
            <a:endParaRPr sz="1050" dirty="0">
              <a:solidFill>
                <a:schemeClr val="accent2"/>
              </a:solidFill>
              <a:latin typeface="Arial" panose="020B0604020202020204" pitchFamily="34" charset="0"/>
              <a:ea typeface="Lato"/>
              <a:cs typeface="Arial" panose="020B0604020202020204" pitchFamily="34" charset="0"/>
              <a:sym typeface="Lato"/>
            </a:endParaRPr>
          </a:p>
          <a:p>
            <a:pPr marL="342900" algn="ctr"/>
            <a:r>
              <a:rPr lang="es-419" sz="1050" dirty="0">
                <a:solidFill>
                  <a:schemeClr val="accent2"/>
                </a:solidFill>
                <a:latin typeface="Arial" panose="020B0604020202020204" pitchFamily="34" charset="0"/>
                <a:ea typeface="Lato"/>
                <a:cs typeface="Arial" panose="020B0604020202020204" pitchFamily="34" charset="0"/>
                <a:sym typeface="Lato"/>
              </a:rPr>
              <a:t>La URGENCIA, está íntimamente relacionado a la falta de atención médica adecuada, a la DESREGULACIÓN de las prepagas y las Obras Sociales impulsada por la administración nacional, que significó un cambio económico sobre todo, en la forma en que los trabajadores, familias y </a:t>
            </a:r>
            <a:r>
              <a:rPr lang="es-419" sz="1050" dirty="0" err="1">
                <a:solidFill>
                  <a:schemeClr val="accent2"/>
                </a:solidFill>
                <a:latin typeface="Arial" panose="020B0604020202020204" pitchFamily="34" charset="0"/>
                <a:ea typeface="Lato"/>
                <a:cs typeface="Arial" panose="020B0604020202020204" pitchFamily="34" charset="0"/>
                <a:sym typeface="Lato"/>
              </a:rPr>
              <a:t>PcD</a:t>
            </a:r>
            <a:r>
              <a:rPr lang="es-419" sz="1050" dirty="0">
                <a:solidFill>
                  <a:schemeClr val="accent2"/>
                </a:solidFill>
                <a:latin typeface="Arial" panose="020B0604020202020204" pitchFamily="34" charset="0"/>
                <a:ea typeface="Lato"/>
                <a:cs typeface="Arial" panose="020B0604020202020204" pitchFamily="34" charset="0"/>
                <a:sym typeface="Lato"/>
              </a:rPr>
              <a:t> pueden acceder a la atención médica adecuada, la falta de actualización del NOMENCLADOR. </a:t>
            </a:r>
            <a:endParaRPr sz="1050" dirty="0">
              <a:solidFill>
                <a:schemeClr val="accent2"/>
              </a:solidFill>
              <a:latin typeface="Arial" panose="020B0604020202020204" pitchFamily="34" charset="0"/>
              <a:ea typeface="Lato"/>
              <a:cs typeface="Arial" panose="020B0604020202020204" pitchFamily="34" charset="0"/>
              <a:sym typeface="Lato"/>
            </a:endParaRPr>
          </a:p>
          <a:p>
            <a:pPr marL="342900" algn="ctr"/>
            <a:r>
              <a:rPr lang="es-419" sz="1050" dirty="0">
                <a:solidFill>
                  <a:schemeClr val="accent2"/>
                </a:solidFill>
                <a:latin typeface="Arial" panose="020B0604020202020204" pitchFamily="34" charset="0"/>
                <a:ea typeface="Lato"/>
                <a:cs typeface="Arial" panose="020B0604020202020204" pitchFamily="34" charset="0"/>
                <a:sym typeface="Lato"/>
              </a:rPr>
              <a:t>Estas desregulaciones, que, si bien no constituyen una modificación en la ley nacional 24.901 del sistema de protección y la ley 22.431 de prestaciones básicas, SÍ constituyen una sostenida y creciente política de ajuste, cruel, desalmada, insensible e inhumana sobre un colectivo de </a:t>
            </a:r>
            <a:r>
              <a:rPr lang="es-419" sz="1050" dirty="0" err="1">
                <a:solidFill>
                  <a:schemeClr val="accent2"/>
                </a:solidFill>
                <a:latin typeface="Arial" panose="020B0604020202020204" pitchFamily="34" charset="0"/>
                <a:ea typeface="Lato"/>
                <a:cs typeface="Arial" panose="020B0604020202020204" pitchFamily="34" charset="0"/>
                <a:sym typeface="Lato"/>
              </a:rPr>
              <a:t>PcD</a:t>
            </a:r>
            <a:r>
              <a:rPr lang="es-419" sz="1050" dirty="0">
                <a:solidFill>
                  <a:schemeClr val="accent2"/>
                </a:solidFill>
                <a:latin typeface="Arial" panose="020B0604020202020204" pitchFamily="34" charset="0"/>
                <a:ea typeface="Lato"/>
                <a:cs typeface="Arial" panose="020B0604020202020204" pitchFamily="34" charset="0"/>
                <a:sym typeface="Lato"/>
              </a:rPr>
              <a:t>, de todos los niveles y sectores y sobre todo el sistema de salud, apoyos y prestadores dentro del Sistema de Protección de Derechos de la </a:t>
            </a:r>
            <a:r>
              <a:rPr lang="es-419" sz="1050" dirty="0" err="1">
                <a:solidFill>
                  <a:schemeClr val="accent2"/>
                </a:solidFill>
                <a:latin typeface="Arial" panose="020B0604020202020204" pitchFamily="34" charset="0"/>
                <a:ea typeface="Lato"/>
                <a:cs typeface="Arial" panose="020B0604020202020204" pitchFamily="34" charset="0"/>
                <a:sym typeface="Lato"/>
              </a:rPr>
              <a:t>PcD</a:t>
            </a:r>
            <a:r>
              <a:rPr lang="es-419" sz="1050" dirty="0">
                <a:solidFill>
                  <a:schemeClr val="accent2"/>
                </a:solidFill>
                <a:latin typeface="Arial" panose="020B0604020202020204" pitchFamily="34" charset="0"/>
                <a:ea typeface="Lato"/>
                <a:cs typeface="Arial" panose="020B0604020202020204" pitchFamily="34" charset="0"/>
                <a:sym typeface="Lato"/>
              </a:rPr>
              <a:t>.</a:t>
            </a:r>
            <a:endParaRPr sz="1050" dirty="0">
              <a:solidFill>
                <a:schemeClr val="accent2"/>
              </a:solidFill>
              <a:latin typeface="Arial" panose="020B0604020202020204" pitchFamily="34" charset="0"/>
              <a:ea typeface="Lato"/>
              <a:cs typeface="Arial" panose="020B0604020202020204" pitchFamily="34" charset="0"/>
              <a:sym typeface="Lato"/>
            </a:endParaRPr>
          </a:p>
          <a:p>
            <a:pPr marL="342900" algn="ctr"/>
            <a:endParaRPr sz="750" dirty="0">
              <a:latin typeface="Lato"/>
              <a:ea typeface="Lato"/>
              <a:cs typeface="Lato"/>
              <a:sym typeface="Lato"/>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449"/>
        <p:cNvGrpSpPr/>
        <p:nvPr/>
      </p:nvGrpSpPr>
      <p:grpSpPr>
        <a:xfrm>
          <a:off x="0" y="0"/>
          <a:ext cx="0" cy="0"/>
          <a:chOff x="0" y="0"/>
          <a:chExt cx="0" cy="0"/>
        </a:xfrm>
      </p:grpSpPr>
      <p:sp>
        <p:nvSpPr>
          <p:cNvPr id="450" name="Google Shape;450;p41"/>
          <p:cNvSpPr txBox="1">
            <a:spLocks noGrp="1"/>
          </p:cNvSpPr>
          <p:nvPr>
            <p:ph type="title"/>
          </p:nvPr>
        </p:nvSpPr>
        <p:spPr>
          <a:xfrm>
            <a:off x="373388" y="938250"/>
            <a:ext cx="6262650" cy="685575"/>
          </a:xfrm>
          <a:prstGeom prst="rect">
            <a:avLst/>
          </a:prstGeom>
          <a:solidFill>
            <a:schemeClr val="dk1"/>
          </a:solidFill>
        </p:spPr>
        <p:txBody>
          <a:bodyPr spcFirstLastPara="1" vert="horz" wrap="square" lIns="68569" tIns="68569" rIns="68569" bIns="68569" rtlCol="0" anchor="t" anchorCtr="0">
            <a:noAutofit/>
          </a:bodyPr>
          <a:lstStyle/>
          <a:p>
            <a:r>
              <a:rPr lang="es-419"/>
              <a:t>ENTREVISTA A ANA RODRÍGUEZ, REFERENTE ZONAL CASA TEA CV. MORENO</a:t>
            </a:r>
            <a:endParaRPr/>
          </a:p>
        </p:txBody>
      </p:sp>
      <p:sp>
        <p:nvSpPr>
          <p:cNvPr id="451" name="Google Shape;451;p41"/>
          <p:cNvSpPr txBox="1">
            <a:spLocks noGrp="1"/>
          </p:cNvSpPr>
          <p:nvPr>
            <p:ph type="body" idx="1"/>
          </p:nvPr>
        </p:nvSpPr>
        <p:spPr>
          <a:xfrm>
            <a:off x="194794" y="1818600"/>
            <a:ext cx="6536475" cy="2083275"/>
          </a:xfrm>
          <a:prstGeom prst="rect">
            <a:avLst/>
          </a:prstGeom>
        </p:spPr>
        <p:txBody>
          <a:bodyPr spcFirstLastPara="1" vert="horz" wrap="square" lIns="68569" tIns="68569" rIns="68569" bIns="68569" rtlCol="0" anchor="t" anchorCtr="0">
            <a:noAutofit/>
          </a:bodyPr>
          <a:lstStyle/>
          <a:p>
            <a:pPr marL="0" indent="0">
              <a:spcAft>
                <a:spcPts val="1200"/>
              </a:spcAft>
              <a:buNone/>
            </a:pPr>
            <a:r>
              <a:rPr lang="es-AR" dirty="0"/>
              <a:t>Mama TEA</a:t>
            </a:r>
            <a:endParaRPr dirty="0"/>
          </a:p>
        </p:txBody>
      </p:sp>
      <p:pic>
        <p:nvPicPr>
          <p:cNvPr id="452" name="Google Shape;452;p41" title="PROYECTO CASA TEA.jpg"/>
          <p:cNvPicPr preferRelativeResize="0"/>
          <p:nvPr/>
        </p:nvPicPr>
        <p:blipFill>
          <a:blip r:embed="rId3">
            <a:alphaModFix/>
          </a:blip>
          <a:stretch>
            <a:fillRect/>
          </a:stretch>
        </p:blipFill>
        <p:spPr>
          <a:xfrm>
            <a:off x="5227744" y="1818600"/>
            <a:ext cx="1503525" cy="1965450"/>
          </a:xfrm>
          <a:prstGeom prst="rect">
            <a:avLst/>
          </a:prstGeom>
          <a:noFill/>
          <a:ln>
            <a:noFill/>
          </a:ln>
        </p:spPr>
      </p:pic>
      <p:sp>
        <p:nvSpPr>
          <p:cNvPr id="453" name="Google Shape;453;p41"/>
          <p:cNvSpPr/>
          <p:nvPr/>
        </p:nvSpPr>
        <p:spPr>
          <a:xfrm>
            <a:off x="4528669" y="2758913"/>
            <a:ext cx="571500" cy="190575"/>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endParaRPr sz="1350">
              <a:latin typeface="Lato"/>
              <a:ea typeface="Lato"/>
              <a:cs typeface="Lato"/>
              <a:sym typeface="Lato"/>
            </a:endParaRPr>
          </a:p>
        </p:txBody>
      </p:sp>
      <p:pic>
        <p:nvPicPr>
          <p:cNvPr id="454" name="Google Shape;454;p41" title="CASA TEA.jpg"/>
          <p:cNvPicPr preferRelativeResize="0"/>
          <p:nvPr/>
        </p:nvPicPr>
        <p:blipFill>
          <a:blip r:embed="rId4">
            <a:alphaModFix/>
          </a:blip>
          <a:stretch>
            <a:fillRect/>
          </a:stretch>
        </p:blipFill>
        <p:spPr>
          <a:xfrm>
            <a:off x="2961272" y="2007244"/>
            <a:ext cx="1705988" cy="1705988"/>
          </a:xfrm>
          <a:prstGeom prst="rect">
            <a:avLst/>
          </a:prstGeom>
          <a:noFill/>
          <a:ln>
            <a:noFill/>
          </a:ln>
        </p:spPr>
      </p:pic>
      <p:sp>
        <p:nvSpPr>
          <p:cNvPr id="455" name="Google Shape;455;p41"/>
          <p:cNvSpPr/>
          <p:nvPr/>
        </p:nvSpPr>
        <p:spPr>
          <a:xfrm>
            <a:off x="2484610" y="2764950"/>
            <a:ext cx="392850" cy="190575"/>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endParaRPr sz="1350">
              <a:latin typeface="Lato"/>
              <a:ea typeface="Lato"/>
              <a:cs typeface="Lato"/>
              <a:sym typeface="Lato"/>
            </a:endParaRPr>
          </a:p>
        </p:txBody>
      </p:sp>
      <p:pic>
        <p:nvPicPr>
          <p:cNvPr id="456" name="Google Shape;456;p41" title="ANA ROD.jpg"/>
          <p:cNvPicPr preferRelativeResize="0"/>
          <p:nvPr/>
        </p:nvPicPr>
        <p:blipFill rotWithShape="1">
          <a:blip r:embed="rId5">
            <a:alphaModFix/>
          </a:blip>
          <a:srcRect l="3085" t="-213" r="9324" b="8719"/>
          <a:stretch/>
        </p:blipFill>
        <p:spPr>
          <a:xfrm>
            <a:off x="194794" y="2137767"/>
            <a:ext cx="1729332" cy="176655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0E17E3B3-B955-4591-9608-155BE655F63B}"/>
              </a:ext>
            </a:extLst>
          </p:cNvPr>
          <p:cNvPicPr>
            <a:picLocks noChangeAspect="1"/>
          </p:cNvPicPr>
          <p:nvPr/>
        </p:nvPicPr>
        <p:blipFill>
          <a:blip r:embed="rId2"/>
          <a:stretch>
            <a:fillRect/>
          </a:stretch>
        </p:blipFill>
        <p:spPr>
          <a:xfrm>
            <a:off x="1050131" y="96440"/>
            <a:ext cx="4950619" cy="4950619"/>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515341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9443A38-7756-4E5B-A84D-3DB7B1BB9D53}"/>
              </a:ext>
            </a:extLst>
          </p:cNvPr>
          <p:cNvPicPr>
            <a:picLocks noChangeAspect="1"/>
          </p:cNvPicPr>
          <p:nvPr/>
        </p:nvPicPr>
        <p:blipFill>
          <a:blip r:embed="rId2"/>
          <a:stretch>
            <a:fillRect/>
          </a:stretch>
        </p:blipFill>
        <p:spPr>
          <a:xfrm>
            <a:off x="1216223" y="242887"/>
            <a:ext cx="4657725" cy="4657725"/>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559269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82F3981-FD5B-41E4-8523-F4A378BBCD15}"/>
              </a:ext>
            </a:extLst>
          </p:cNvPr>
          <p:cNvSpPr>
            <a:spLocks noGrp="1"/>
          </p:cNvSpPr>
          <p:nvPr>
            <p:ph type="title"/>
          </p:nvPr>
        </p:nvSpPr>
        <p:spPr/>
        <p:txBody>
          <a:bodyPr/>
          <a:lstStyle/>
          <a:p>
            <a:endParaRPr lang="es-AR"/>
          </a:p>
        </p:txBody>
      </p:sp>
      <p:sp>
        <p:nvSpPr>
          <p:cNvPr id="3" name="Marcador de texto 2">
            <a:extLst>
              <a:ext uri="{FF2B5EF4-FFF2-40B4-BE49-F238E27FC236}">
                <a16:creationId xmlns:a16="http://schemas.microsoft.com/office/drawing/2014/main" id="{849F5282-39FB-449C-BA90-020902353088}"/>
              </a:ext>
            </a:extLst>
          </p:cNvPr>
          <p:cNvSpPr>
            <a:spLocks noGrp="1"/>
          </p:cNvSpPr>
          <p:nvPr>
            <p:ph type="body" idx="1"/>
          </p:nvPr>
        </p:nvSpPr>
        <p:spPr/>
        <p:txBody>
          <a:bodyPr/>
          <a:lstStyle/>
          <a:p>
            <a:endParaRPr lang="es-AR"/>
          </a:p>
        </p:txBody>
      </p:sp>
      <p:pic>
        <p:nvPicPr>
          <p:cNvPr id="5" name="Imagen 4">
            <a:extLst>
              <a:ext uri="{FF2B5EF4-FFF2-40B4-BE49-F238E27FC236}">
                <a16:creationId xmlns:a16="http://schemas.microsoft.com/office/drawing/2014/main" id="{C4F9C8AD-EA8C-4BF3-83FC-E26D45F5AE9A}"/>
              </a:ext>
            </a:extLst>
          </p:cNvPr>
          <p:cNvPicPr>
            <a:picLocks noChangeAspect="1"/>
          </p:cNvPicPr>
          <p:nvPr/>
        </p:nvPicPr>
        <p:blipFill>
          <a:blip r:embed="rId2"/>
          <a:stretch>
            <a:fillRect/>
          </a:stretch>
        </p:blipFill>
        <p:spPr>
          <a:xfrm>
            <a:off x="1000125" y="142875"/>
            <a:ext cx="4857750" cy="485775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2900551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2D5943-DB21-45D3-BE7C-19976488D877}"/>
              </a:ext>
            </a:extLst>
          </p:cNvPr>
          <p:cNvSpPr>
            <a:spLocks noGrp="1"/>
          </p:cNvSpPr>
          <p:nvPr>
            <p:ph type="title"/>
          </p:nvPr>
        </p:nvSpPr>
        <p:spPr/>
        <p:txBody>
          <a:bodyPr/>
          <a:lstStyle/>
          <a:p>
            <a:endParaRPr lang="es-AR"/>
          </a:p>
        </p:txBody>
      </p:sp>
      <p:sp>
        <p:nvSpPr>
          <p:cNvPr id="3" name="Marcador de texto 2">
            <a:extLst>
              <a:ext uri="{FF2B5EF4-FFF2-40B4-BE49-F238E27FC236}">
                <a16:creationId xmlns:a16="http://schemas.microsoft.com/office/drawing/2014/main" id="{0C7AAA07-9F21-4A05-8F15-4255C06D08AD}"/>
              </a:ext>
            </a:extLst>
          </p:cNvPr>
          <p:cNvSpPr>
            <a:spLocks noGrp="1"/>
          </p:cNvSpPr>
          <p:nvPr>
            <p:ph type="body" idx="1"/>
          </p:nvPr>
        </p:nvSpPr>
        <p:spPr/>
        <p:txBody>
          <a:bodyPr/>
          <a:lstStyle/>
          <a:p>
            <a:endParaRPr lang="es-AR"/>
          </a:p>
        </p:txBody>
      </p:sp>
      <p:pic>
        <p:nvPicPr>
          <p:cNvPr id="5" name="Imagen 4">
            <a:extLst>
              <a:ext uri="{FF2B5EF4-FFF2-40B4-BE49-F238E27FC236}">
                <a16:creationId xmlns:a16="http://schemas.microsoft.com/office/drawing/2014/main" id="{2A73A301-20EB-4F32-B9D1-BB9CEE83D83F}"/>
              </a:ext>
            </a:extLst>
          </p:cNvPr>
          <p:cNvPicPr>
            <a:picLocks noChangeAspect="1"/>
          </p:cNvPicPr>
          <p:nvPr/>
        </p:nvPicPr>
        <p:blipFill>
          <a:blip r:embed="rId2"/>
          <a:stretch>
            <a:fillRect/>
          </a:stretch>
        </p:blipFill>
        <p:spPr>
          <a:xfrm>
            <a:off x="927112" y="92868"/>
            <a:ext cx="4957763" cy="4957763"/>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579490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909ED4D0-C99B-4FE9-8879-1537364E4D25}"/>
              </a:ext>
            </a:extLst>
          </p:cNvPr>
          <p:cNvPicPr>
            <a:picLocks noChangeAspect="1"/>
          </p:cNvPicPr>
          <p:nvPr/>
        </p:nvPicPr>
        <p:blipFill>
          <a:blip r:embed="rId2"/>
          <a:stretch>
            <a:fillRect/>
          </a:stretch>
        </p:blipFill>
        <p:spPr>
          <a:xfrm>
            <a:off x="471487" y="771525"/>
            <a:ext cx="2807494" cy="3509367"/>
          </a:xfrm>
          <a:prstGeom prst="rect">
            <a:avLst/>
          </a:prstGeom>
        </p:spPr>
      </p:pic>
      <p:pic>
        <p:nvPicPr>
          <p:cNvPr id="7" name="Imagen 6">
            <a:extLst>
              <a:ext uri="{FF2B5EF4-FFF2-40B4-BE49-F238E27FC236}">
                <a16:creationId xmlns:a16="http://schemas.microsoft.com/office/drawing/2014/main" id="{F7184D23-EA4D-4476-B72D-827D5300CB63}"/>
              </a:ext>
            </a:extLst>
          </p:cNvPr>
          <p:cNvPicPr>
            <a:picLocks noChangeAspect="1"/>
          </p:cNvPicPr>
          <p:nvPr/>
        </p:nvPicPr>
        <p:blipFill>
          <a:blip r:embed="rId3"/>
          <a:stretch>
            <a:fillRect/>
          </a:stretch>
        </p:blipFill>
        <p:spPr>
          <a:xfrm>
            <a:off x="3327201" y="771525"/>
            <a:ext cx="2807494" cy="3509367"/>
          </a:xfrm>
          <a:prstGeom prst="rect">
            <a:avLst/>
          </a:prstGeom>
        </p:spPr>
      </p:pic>
    </p:spTree>
    <p:extLst>
      <p:ext uri="{BB962C8B-B14F-4D97-AF65-F5344CB8AC3E}">
        <p14:creationId xmlns:p14="http://schemas.microsoft.com/office/powerpoint/2010/main" val="34682450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6FA8DC"/>
        </a:solidFill>
        <a:effectLst/>
      </p:bgPr>
    </p:bg>
    <p:spTree>
      <p:nvGrpSpPr>
        <p:cNvPr id="1" name="Shape 460"/>
        <p:cNvGrpSpPr/>
        <p:nvPr/>
      </p:nvGrpSpPr>
      <p:grpSpPr>
        <a:xfrm>
          <a:off x="0" y="0"/>
          <a:ext cx="0" cy="0"/>
          <a:chOff x="0" y="0"/>
          <a:chExt cx="0" cy="0"/>
        </a:xfrm>
      </p:grpSpPr>
      <p:sp>
        <p:nvSpPr>
          <p:cNvPr id="461" name="Google Shape;461;p42"/>
          <p:cNvSpPr txBox="1">
            <a:spLocks noGrp="1"/>
          </p:cNvSpPr>
          <p:nvPr>
            <p:ph type="title"/>
          </p:nvPr>
        </p:nvSpPr>
        <p:spPr>
          <a:xfrm>
            <a:off x="150019" y="782241"/>
            <a:ext cx="3247454" cy="1755328"/>
          </a:xfrm>
          <a:prstGeom prst="rect">
            <a:avLst/>
          </a:prstGeom>
        </p:spPr>
        <p:txBody>
          <a:bodyPr spcFirstLastPara="1" vert="horz" wrap="square" lIns="68569" tIns="68569" rIns="68569" bIns="68569" rtlCol="0" anchor="t" anchorCtr="0">
            <a:noAutofit/>
          </a:bodyPr>
          <a:lstStyle/>
          <a:p>
            <a:r>
              <a:rPr lang="es-419" dirty="0"/>
              <a:t>Gracias POR LA ATENCION PRESTADA</a:t>
            </a:r>
            <a:br>
              <a:rPr lang="es-419" dirty="0"/>
            </a:br>
            <a:br>
              <a:rPr lang="es-419" dirty="0"/>
            </a:br>
            <a:br>
              <a:rPr lang="es-419" dirty="0"/>
            </a:br>
            <a:r>
              <a:rPr lang="es-419" sz="825" dirty="0"/>
              <a:t>CANALES DE COMUNICACIÓN: </a:t>
            </a:r>
            <a:br>
              <a:rPr lang="es-419" sz="825" dirty="0"/>
            </a:br>
            <a:r>
              <a:rPr lang="es-419" sz="825" dirty="0"/>
              <a:t>WhatsApp del instituto de discapacidad camgr</a:t>
            </a:r>
            <a:br>
              <a:rPr lang="es-419" sz="825" dirty="0"/>
            </a:br>
            <a:r>
              <a:rPr lang="es-419" sz="825" dirty="0"/>
              <a:t>correo electrónico: </a:t>
            </a:r>
            <a:br>
              <a:rPr lang="es-419" sz="825" dirty="0"/>
            </a:br>
            <a:endParaRPr dirty="0"/>
          </a:p>
        </p:txBody>
      </p:sp>
      <p:sp>
        <p:nvSpPr>
          <p:cNvPr id="462" name="Google Shape;462;p42"/>
          <p:cNvSpPr txBox="1">
            <a:spLocks noGrp="1"/>
          </p:cNvSpPr>
          <p:nvPr>
            <p:ph type="body" idx="1"/>
          </p:nvPr>
        </p:nvSpPr>
        <p:spPr>
          <a:xfrm>
            <a:off x="150019" y="2984107"/>
            <a:ext cx="3960136" cy="1234295"/>
          </a:xfrm>
          <a:prstGeom prst="rect">
            <a:avLst/>
          </a:prstGeom>
          <a:solidFill>
            <a:schemeClr val="lt2"/>
          </a:solidFill>
        </p:spPr>
        <p:txBody>
          <a:bodyPr spcFirstLastPara="1" vert="horz" wrap="square" lIns="68569" tIns="68569" rIns="68569" bIns="68569" rtlCol="0" anchor="t" anchorCtr="0">
            <a:noAutofit/>
          </a:bodyPr>
          <a:lstStyle/>
          <a:p>
            <a:pPr marL="0" indent="0">
              <a:buNone/>
            </a:pPr>
            <a:r>
              <a:rPr lang="es-419" sz="1200" dirty="0">
                <a:latin typeface="Bahnschrift" panose="020B0502040204020203" pitchFamily="34" charset="0"/>
                <a:ea typeface="Arial"/>
                <a:cs typeface="Arial"/>
                <a:sym typeface="Arial"/>
              </a:rPr>
              <a:t>Nos vemos en el próximo encuentro</a:t>
            </a:r>
            <a:endParaRPr sz="1200" dirty="0">
              <a:latin typeface="Bahnschrift" panose="020B0502040204020203" pitchFamily="34" charset="0"/>
              <a:ea typeface="Arial"/>
              <a:cs typeface="Arial"/>
              <a:sym typeface="Arial"/>
            </a:endParaRPr>
          </a:p>
          <a:p>
            <a:pPr marL="0" indent="0">
              <a:spcBef>
                <a:spcPts val="1200"/>
              </a:spcBef>
              <a:buNone/>
            </a:pPr>
            <a:r>
              <a:rPr lang="es-419" sz="1200" dirty="0">
                <a:latin typeface="Bahnschrift" panose="020B0502040204020203" pitchFamily="34" charset="0"/>
                <a:ea typeface="Arial"/>
                <a:cs typeface="Arial"/>
                <a:sym typeface="Arial"/>
              </a:rPr>
              <a:t>en que abordaremos “EL SISTEMA DE PROTECCIÓN INTEGRAL DE NNA Y LA DISCAPACIDAD- ALIMENTOS, CUIDADO PERSONAL Y COMUNICACION</a:t>
            </a:r>
            <a:endParaRPr sz="1200" dirty="0">
              <a:latin typeface="Bahnschrift" panose="020B0502040204020203" pitchFamily="34" charset="0"/>
              <a:ea typeface="Arial"/>
              <a:cs typeface="Arial"/>
              <a:sym typeface="Arial"/>
            </a:endParaRPr>
          </a:p>
          <a:p>
            <a:pPr marL="0" indent="0">
              <a:spcBef>
                <a:spcPts val="1200"/>
              </a:spcBef>
              <a:spcAft>
                <a:spcPts val="1200"/>
              </a:spcAft>
              <a:buNone/>
            </a:pPr>
            <a:endParaRPr dirty="0">
              <a:latin typeface="Arial"/>
              <a:ea typeface="Arial"/>
              <a:cs typeface="Arial"/>
              <a:sym typeface="Arial"/>
            </a:endParaRPr>
          </a:p>
        </p:txBody>
      </p:sp>
      <p:grpSp>
        <p:nvGrpSpPr>
          <p:cNvPr id="463" name="Google Shape;463;p42"/>
          <p:cNvGrpSpPr/>
          <p:nvPr/>
        </p:nvGrpSpPr>
        <p:grpSpPr>
          <a:xfrm>
            <a:off x="3660568" y="978012"/>
            <a:ext cx="2369988" cy="1829332"/>
            <a:chOff x="3553042" y="1657806"/>
            <a:chExt cx="3461100" cy="2671532"/>
          </a:xfrm>
        </p:grpSpPr>
        <p:sp>
          <p:nvSpPr>
            <p:cNvPr id="464" name="Google Shape;464;p42"/>
            <p:cNvSpPr/>
            <p:nvPr/>
          </p:nvSpPr>
          <p:spPr>
            <a:xfrm>
              <a:off x="4856024" y="3625653"/>
              <a:ext cx="944700" cy="663300"/>
            </a:xfrm>
            <a:prstGeom prst="trapezoid">
              <a:avLst>
                <a:gd name="adj" fmla="val 25000"/>
              </a:avLst>
            </a:prstGeom>
            <a:solidFill>
              <a:srgbClr val="E7E7E7"/>
            </a:solidFill>
            <a:ln>
              <a:noFill/>
            </a:ln>
          </p:spPr>
          <p:txBody>
            <a:bodyPr spcFirstLastPara="1" wrap="square" lIns="68569" tIns="68569" rIns="68569" bIns="68569" anchor="ctr" anchorCtr="0">
              <a:noAutofit/>
            </a:bodyPr>
            <a:lstStyle/>
            <a:p>
              <a:endParaRPr sz="1350"/>
            </a:p>
          </p:txBody>
        </p:sp>
        <p:sp>
          <p:nvSpPr>
            <p:cNvPr id="465" name="Google Shape;465;p42"/>
            <p:cNvSpPr/>
            <p:nvPr/>
          </p:nvSpPr>
          <p:spPr>
            <a:xfrm rot="10800000">
              <a:off x="4953871" y="3681997"/>
              <a:ext cx="400200" cy="606600"/>
            </a:xfrm>
            <a:prstGeom prst="triangle">
              <a:avLst>
                <a:gd name="adj" fmla="val 96745"/>
              </a:avLst>
            </a:prstGeom>
            <a:solidFill>
              <a:srgbClr val="CCCCCC"/>
            </a:solidFill>
            <a:ln>
              <a:noFill/>
            </a:ln>
          </p:spPr>
          <p:txBody>
            <a:bodyPr spcFirstLastPara="1" wrap="square" lIns="68569" tIns="68569" rIns="68569" bIns="68569" anchor="ctr" anchorCtr="0">
              <a:noAutofit/>
            </a:bodyPr>
            <a:lstStyle/>
            <a:p>
              <a:endParaRPr sz="1350"/>
            </a:p>
          </p:txBody>
        </p:sp>
        <p:sp>
          <p:nvSpPr>
            <p:cNvPr id="466" name="Google Shape;466;p42"/>
            <p:cNvSpPr/>
            <p:nvPr/>
          </p:nvSpPr>
          <p:spPr>
            <a:xfrm>
              <a:off x="4767796" y="3681816"/>
              <a:ext cx="163500" cy="606600"/>
            </a:xfrm>
            <a:prstGeom prst="triangle">
              <a:avLst>
                <a:gd name="adj" fmla="val 98558"/>
              </a:avLst>
            </a:prstGeom>
            <a:solidFill>
              <a:srgbClr val="CCCCCC"/>
            </a:solidFill>
            <a:ln>
              <a:noFill/>
            </a:ln>
          </p:spPr>
          <p:txBody>
            <a:bodyPr spcFirstLastPara="1" wrap="square" lIns="68569" tIns="68569" rIns="68569" bIns="68569" anchor="ctr" anchorCtr="0">
              <a:noAutofit/>
            </a:bodyPr>
            <a:lstStyle/>
            <a:p>
              <a:endParaRPr sz="1350"/>
            </a:p>
          </p:txBody>
        </p:sp>
        <p:sp>
          <p:nvSpPr>
            <p:cNvPr id="467" name="Google Shape;467;p42"/>
            <p:cNvSpPr/>
            <p:nvPr/>
          </p:nvSpPr>
          <p:spPr>
            <a:xfrm rot="10800000">
              <a:off x="4678237" y="4276102"/>
              <a:ext cx="1210800" cy="45600"/>
            </a:xfrm>
            <a:prstGeom prst="roundRect">
              <a:avLst>
                <a:gd name="adj" fmla="val 50000"/>
              </a:avLst>
            </a:prstGeom>
            <a:solidFill>
              <a:srgbClr val="FFFFFF"/>
            </a:solidFill>
            <a:ln>
              <a:noFill/>
            </a:ln>
          </p:spPr>
          <p:txBody>
            <a:bodyPr spcFirstLastPara="1" wrap="square" lIns="68569" tIns="68569" rIns="68569" bIns="68569" anchor="ctr" anchorCtr="0">
              <a:noAutofit/>
            </a:bodyPr>
            <a:lstStyle/>
            <a:p>
              <a:endParaRPr sz="1350"/>
            </a:p>
          </p:txBody>
        </p:sp>
        <p:sp>
          <p:nvSpPr>
            <p:cNvPr id="468" name="Google Shape;468;p42"/>
            <p:cNvSpPr/>
            <p:nvPr/>
          </p:nvSpPr>
          <p:spPr>
            <a:xfrm rot="10800000">
              <a:off x="4668343" y="4283738"/>
              <a:ext cx="1230600" cy="45600"/>
            </a:xfrm>
            <a:prstGeom prst="roundRect">
              <a:avLst>
                <a:gd name="adj" fmla="val 50000"/>
              </a:avLst>
            </a:prstGeom>
            <a:solidFill>
              <a:srgbClr val="D9D9D9"/>
            </a:solidFill>
            <a:ln>
              <a:noFill/>
            </a:ln>
          </p:spPr>
          <p:txBody>
            <a:bodyPr spcFirstLastPara="1" wrap="square" lIns="68569" tIns="68569" rIns="68569" bIns="68569" anchor="ctr" anchorCtr="0">
              <a:noAutofit/>
            </a:bodyPr>
            <a:lstStyle/>
            <a:p>
              <a:endParaRPr sz="1350"/>
            </a:p>
          </p:txBody>
        </p:sp>
        <p:sp>
          <p:nvSpPr>
            <p:cNvPr id="469" name="Google Shape;469;p42"/>
            <p:cNvSpPr/>
            <p:nvPr/>
          </p:nvSpPr>
          <p:spPr>
            <a:xfrm>
              <a:off x="4926950" y="3681915"/>
              <a:ext cx="42900" cy="594300"/>
            </a:xfrm>
            <a:prstGeom prst="rect">
              <a:avLst/>
            </a:prstGeom>
            <a:solidFill>
              <a:srgbClr val="CCCCCC"/>
            </a:solidFill>
            <a:ln>
              <a:noFill/>
            </a:ln>
          </p:spPr>
          <p:txBody>
            <a:bodyPr spcFirstLastPara="1" wrap="square" lIns="68569" tIns="68569" rIns="68569" bIns="68569" anchor="ctr" anchorCtr="0">
              <a:noAutofit/>
            </a:bodyPr>
            <a:lstStyle/>
            <a:p>
              <a:endParaRPr sz="1350"/>
            </a:p>
          </p:txBody>
        </p:sp>
        <p:sp>
          <p:nvSpPr>
            <p:cNvPr id="470" name="Google Shape;470;p42"/>
            <p:cNvSpPr/>
            <p:nvPr/>
          </p:nvSpPr>
          <p:spPr>
            <a:xfrm>
              <a:off x="3553042" y="1674645"/>
              <a:ext cx="3461100" cy="2014500"/>
            </a:xfrm>
            <a:prstGeom prst="roundRect">
              <a:avLst>
                <a:gd name="adj" fmla="val 1882"/>
              </a:avLst>
            </a:prstGeom>
            <a:solidFill>
              <a:srgbClr val="CCCCCC"/>
            </a:solidFill>
            <a:ln>
              <a:noFill/>
            </a:ln>
          </p:spPr>
          <p:txBody>
            <a:bodyPr spcFirstLastPara="1" wrap="square" lIns="68569" tIns="68569" rIns="68569" bIns="68569" anchor="ctr" anchorCtr="0">
              <a:noAutofit/>
            </a:bodyPr>
            <a:lstStyle/>
            <a:p>
              <a:endParaRPr sz="1350"/>
            </a:p>
          </p:txBody>
        </p:sp>
        <p:sp>
          <p:nvSpPr>
            <p:cNvPr id="471" name="Google Shape;471;p42"/>
            <p:cNvSpPr/>
            <p:nvPr/>
          </p:nvSpPr>
          <p:spPr>
            <a:xfrm>
              <a:off x="3553042" y="1657806"/>
              <a:ext cx="3461100" cy="2014500"/>
            </a:xfrm>
            <a:prstGeom prst="roundRect">
              <a:avLst>
                <a:gd name="adj" fmla="val 1764"/>
              </a:avLst>
            </a:prstGeom>
            <a:solidFill>
              <a:srgbClr val="EFEFEF"/>
            </a:solidFill>
            <a:ln>
              <a:noFill/>
            </a:ln>
          </p:spPr>
          <p:txBody>
            <a:bodyPr spcFirstLastPara="1" wrap="square" lIns="68569" tIns="68569" rIns="68569" bIns="68569" anchor="ctr" anchorCtr="0">
              <a:noAutofit/>
            </a:bodyPr>
            <a:lstStyle/>
            <a:p>
              <a:endParaRPr sz="1350"/>
            </a:p>
          </p:txBody>
        </p:sp>
      </p:grpSp>
      <p:pic>
        <p:nvPicPr>
          <p:cNvPr id="472" name="Google Shape;472;p42" descr="offset_comp_342327_edited.jpg"/>
          <p:cNvPicPr preferRelativeResize="0"/>
          <p:nvPr/>
        </p:nvPicPr>
        <p:blipFill rotWithShape="1">
          <a:blip r:embed="rId3">
            <a:alphaModFix/>
          </a:blip>
          <a:srcRect l="45356" t="50734" r="19582" b="26215"/>
          <a:stretch/>
        </p:blipFill>
        <p:spPr>
          <a:xfrm>
            <a:off x="3645941" y="978010"/>
            <a:ext cx="2297475" cy="1309275"/>
          </a:xfrm>
          <a:prstGeom prst="rect">
            <a:avLst/>
          </a:prstGeom>
          <a:noFill/>
          <a:ln>
            <a:noFill/>
          </a:ln>
        </p:spPr>
      </p:pic>
      <p:sp>
        <p:nvSpPr>
          <p:cNvPr id="473" name="Google Shape;473;p42"/>
          <p:cNvSpPr/>
          <p:nvPr/>
        </p:nvSpPr>
        <p:spPr>
          <a:xfrm flipH="1">
            <a:off x="3696819" y="978916"/>
            <a:ext cx="2297475" cy="1307475"/>
          </a:xfrm>
          <a:prstGeom prst="rtTriangle">
            <a:avLst/>
          </a:prstGeom>
          <a:solidFill>
            <a:srgbClr val="000000">
              <a:alpha val="4620"/>
            </a:srgbClr>
          </a:solidFill>
          <a:ln>
            <a:noFill/>
          </a:ln>
        </p:spPr>
        <p:txBody>
          <a:bodyPr spcFirstLastPara="1" wrap="square" lIns="68569" tIns="68569" rIns="68569" bIns="68569" anchor="ctr" anchorCtr="0">
            <a:noAutofit/>
          </a:bodyPr>
          <a:lstStyle/>
          <a:p>
            <a:endParaRPr sz="1350"/>
          </a:p>
        </p:txBody>
      </p:sp>
      <p:grpSp>
        <p:nvGrpSpPr>
          <p:cNvPr id="474" name="Google Shape;474;p42"/>
          <p:cNvGrpSpPr/>
          <p:nvPr/>
        </p:nvGrpSpPr>
        <p:grpSpPr>
          <a:xfrm>
            <a:off x="5071860" y="2552628"/>
            <a:ext cx="768290" cy="1142163"/>
            <a:chOff x="6505573" y="2745170"/>
            <a:chExt cx="1122000" cy="1668000"/>
          </a:xfrm>
        </p:grpSpPr>
        <p:sp>
          <p:nvSpPr>
            <p:cNvPr id="475" name="Google Shape;475;p42"/>
            <p:cNvSpPr/>
            <p:nvPr/>
          </p:nvSpPr>
          <p:spPr>
            <a:xfrm>
              <a:off x="6517841" y="2745170"/>
              <a:ext cx="1109700" cy="1668000"/>
            </a:xfrm>
            <a:prstGeom prst="roundRect">
              <a:avLst>
                <a:gd name="adj" fmla="val 5402"/>
              </a:avLst>
            </a:prstGeom>
            <a:solidFill>
              <a:srgbClr val="1B212C"/>
            </a:solidFill>
            <a:ln>
              <a:noFill/>
            </a:ln>
            <a:effectLst>
              <a:outerShdw blurRad="387350" dist="38100" dir="8100000" sx="107000" sy="107000" algn="tr" rotWithShape="0">
                <a:srgbClr val="000000">
                  <a:alpha val="49800"/>
                </a:srgbClr>
              </a:outerShdw>
            </a:effectLst>
          </p:spPr>
          <p:txBody>
            <a:bodyPr spcFirstLastPara="1" wrap="square" lIns="68569" tIns="68569" rIns="68569" bIns="68569" anchor="ctr" anchorCtr="0">
              <a:noAutofit/>
            </a:bodyPr>
            <a:lstStyle/>
            <a:p>
              <a:endParaRPr sz="1350"/>
            </a:p>
          </p:txBody>
        </p:sp>
        <p:sp>
          <p:nvSpPr>
            <p:cNvPr id="476" name="Google Shape;476;p42"/>
            <p:cNvSpPr/>
            <p:nvPr/>
          </p:nvSpPr>
          <p:spPr>
            <a:xfrm rot="-5400000">
              <a:off x="6238873" y="3024453"/>
              <a:ext cx="1655400" cy="1122000"/>
            </a:xfrm>
            <a:prstGeom prst="roundRect">
              <a:avLst>
                <a:gd name="adj" fmla="val 4551"/>
              </a:avLst>
            </a:prstGeom>
            <a:solidFill>
              <a:srgbClr val="CCCCCC"/>
            </a:solidFill>
            <a:ln>
              <a:noFill/>
            </a:ln>
          </p:spPr>
          <p:txBody>
            <a:bodyPr spcFirstLastPara="1" wrap="square" lIns="68569" tIns="68569" rIns="68569" bIns="68569" anchor="ctr" anchorCtr="0">
              <a:noAutofit/>
            </a:bodyPr>
            <a:lstStyle/>
            <a:p>
              <a:endParaRPr sz="1350"/>
            </a:p>
          </p:txBody>
        </p:sp>
        <p:sp>
          <p:nvSpPr>
            <p:cNvPr id="477" name="Google Shape;477;p42"/>
            <p:cNvSpPr/>
            <p:nvPr/>
          </p:nvSpPr>
          <p:spPr>
            <a:xfrm rot="-5400000">
              <a:off x="6238873" y="3012061"/>
              <a:ext cx="1655400" cy="1122000"/>
            </a:xfrm>
            <a:prstGeom prst="roundRect">
              <a:avLst>
                <a:gd name="adj" fmla="val 4551"/>
              </a:avLst>
            </a:prstGeom>
            <a:solidFill>
              <a:srgbClr val="EFEFEF"/>
            </a:solidFill>
            <a:ln>
              <a:noFill/>
            </a:ln>
          </p:spPr>
          <p:txBody>
            <a:bodyPr spcFirstLastPara="1" wrap="square" lIns="68569" tIns="68569" rIns="68569" bIns="68569" anchor="ctr" anchorCtr="0">
              <a:noAutofit/>
            </a:bodyPr>
            <a:lstStyle/>
            <a:p>
              <a:endParaRPr sz="1350"/>
            </a:p>
          </p:txBody>
        </p:sp>
        <p:sp>
          <p:nvSpPr>
            <p:cNvPr id="478" name="Google Shape;478;p42"/>
            <p:cNvSpPr/>
            <p:nvPr/>
          </p:nvSpPr>
          <p:spPr>
            <a:xfrm>
              <a:off x="6954127" y="4329594"/>
              <a:ext cx="224700" cy="31500"/>
            </a:xfrm>
            <a:prstGeom prst="roundRect">
              <a:avLst>
                <a:gd name="adj" fmla="val 50000"/>
              </a:avLst>
            </a:prstGeom>
            <a:solidFill>
              <a:srgbClr val="FFFFFF"/>
            </a:solidFill>
            <a:ln>
              <a:noFill/>
            </a:ln>
          </p:spPr>
          <p:txBody>
            <a:bodyPr spcFirstLastPara="1" wrap="square" lIns="68569" tIns="68569" rIns="68569" bIns="68569" anchor="ctr" anchorCtr="0">
              <a:noAutofit/>
            </a:bodyPr>
            <a:lstStyle/>
            <a:p>
              <a:endParaRPr sz="1350"/>
            </a:p>
          </p:txBody>
        </p:sp>
      </p:grpSp>
      <p:pic>
        <p:nvPicPr>
          <p:cNvPr id="479" name="Google Shape;479;p42" descr="offset_comp_342327_edited.jpg"/>
          <p:cNvPicPr preferRelativeResize="0"/>
          <p:nvPr/>
        </p:nvPicPr>
        <p:blipFill rotWithShape="1">
          <a:blip r:embed="rId3">
            <a:alphaModFix/>
          </a:blip>
          <a:srcRect l="53168" t="53058" r="26238" b="16020"/>
          <a:stretch/>
        </p:blipFill>
        <p:spPr>
          <a:xfrm>
            <a:off x="5071573" y="2603266"/>
            <a:ext cx="768150" cy="999900"/>
          </a:xfrm>
          <a:prstGeom prst="rect">
            <a:avLst/>
          </a:prstGeom>
          <a:noFill/>
          <a:ln>
            <a:noFill/>
          </a:ln>
        </p:spPr>
      </p:pic>
      <p:sp>
        <p:nvSpPr>
          <p:cNvPr id="480" name="Google Shape;480;p42"/>
          <p:cNvSpPr/>
          <p:nvPr/>
        </p:nvSpPr>
        <p:spPr>
          <a:xfrm flipH="1">
            <a:off x="5071508" y="2603430"/>
            <a:ext cx="768150" cy="999900"/>
          </a:xfrm>
          <a:prstGeom prst="rtTriangle">
            <a:avLst/>
          </a:prstGeom>
          <a:solidFill>
            <a:srgbClr val="000000">
              <a:alpha val="4620"/>
            </a:srgbClr>
          </a:solidFill>
          <a:ln>
            <a:noFill/>
          </a:ln>
        </p:spPr>
        <p:txBody>
          <a:bodyPr spcFirstLastPara="1" wrap="square" lIns="68569" tIns="68569" rIns="68569" bIns="68569" anchor="ctr" anchorCtr="0">
            <a:noAutofit/>
          </a:bodyPr>
          <a:lstStyle/>
          <a:p>
            <a:endParaRPr sz="1350"/>
          </a:p>
        </p:txBody>
      </p:sp>
      <p:grpSp>
        <p:nvGrpSpPr>
          <p:cNvPr id="481" name="Google Shape;481;p42"/>
          <p:cNvGrpSpPr/>
          <p:nvPr/>
        </p:nvGrpSpPr>
        <p:grpSpPr>
          <a:xfrm>
            <a:off x="4804384" y="2984360"/>
            <a:ext cx="390513" cy="777353"/>
            <a:chOff x="9543736" y="4486132"/>
            <a:chExt cx="570300" cy="1135235"/>
          </a:xfrm>
        </p:grpSpPr>
        <p:sp>
          <p:nvSpPr>
            <p:cNvPr id="482" name="Google Shape;482;p42"/>
            <p:cNvSpPr/>
            <p:nvPr/>
          </p:nvSpPr>
          <p:spPr>
            <a:xfrm>
              <a:off x="9543736" y="4487212"/>
              <a:ext cx="570300" cy="1132800"/>
            </a:xfrm>
            <a:prstGeom prst="roundRect">
              <a:avLst>
                <a:gd name="adj" fmla="val 5402"/>
              </a:avLst>
            </a:prstGeom>
            <a:solidFill>
              <a:srgbClr val="1B212C"/>
            </a:solidFill>
            <a:ln>
              <a:noFill/>
            </a:ln>
            <a:effectLst>
              <a:outerShdw blurRad="387350" dist="38100" dir="8100000" sx="107000" sy="107000" algn="tr" rotWithShape="0">
                <a:srgbClr val="000000">
                  <a:alpha val="49800"/>
                </a:srgbClr>
              </a:outerShdw>
            </a:effectLst>
          </p:spPr>
          <p:txBody>
            <a:bodyPr spcFirstLastPara="1" wrap="square" lIns="68569" tIns="68569" rIns="68569" bIns="68569" anchor="ctr" anchorCtr="0">
              <a:noAutofit/>
            </a:bodyPr>
            <a:lstStyle/>
            <a:p>
              <a:endParaRPr sz="1350"/>
            </a:p>
          </p:txBody>
        </p:sp>
        <p:sp>
          <p:nvSpPr>
            <p:cNvPr id="483" name="Google Shape;483;p42"/>
            <p:cNvSpPr/>
            <p:nvPr/>
          </p:nvSpPr>
          <p:spPr>
            <a:xfrm rot="-5400000">
              <a:off x="9265568" y="4772968"/>
              <a:ext cx="1126800" cy="570000"/>
            </a:xfrm>
            <a:prstGeom prst="roundRect">
              <a:avLst>
                <a:gd name="adj" fmla="val 4551"/>
              </a:avLst>
            </a:prstGeom>
            <a:solidFill>
              <a:srgbClr val="CCCCCC"/>
            </a:solidFill>
            <a:ln>
              <a:noFill/>
            </a:ln>
          </p:spPr>
          <p:txBody>
            <a:bodyPr spcFirstLastPara="1" wrap="square" lIns="68569" tIns="68569" rIns="68569" bIns="68569" anchor="ctr" anchorCtr="0">
              <a:noAutofit/>
            </a:bodyPr>
            <a:lstStyle/>
            <a:p>
              <a:endParaRPr sz="1350"/>
            </a:p>
          </p:txBody>
        </p:sp>
        <p:sp>
          <p:nvSpPr>
            <p:cNvPr id="484" name="Google Shape;484;p42"/>
            <p:cNvSpPr/>
            <p:nvPr/>
          </p:nvSpPr>
          <p:spPr>
            <a:xfrm rot="-5400000">
              <a:off x="9265568" y="4764532"/>
              <a:ext cx="1126800" cy="570000"/>
            </a:xfrm>
            <a:prstGeom prst="roundRect">
              <a:avLst>
                <a:gd name="adj" fmla="val 4551"/>
              </a:avLst>
            </a:prstGeom>
            <a:solidFill>
              <a:srgbClr val="EFEFEF"/>
            </a:solidFill>
            <a:ln>
              <a:noFill/>
            </a:ln>
          </p:spPr>
          <p:txBody>
            <a:bodyPr spcFirstLastPara="1" wrap="square" lIns="68569" tIns="68569" rIns="68569" bIns="68569" anchor="ctr" anchorCtr="0">
              <a:noAutofit/>
            </a:bodyPr>
            <a:lstStyle/>
            <a:p>
              <a:endParaRPr sz="1350"/>
            </a:p>
          </p:txBody>
        </p:sp>
        <p:sp>
          <p:nvSpPr>
            <p:cNvPr id="485" name="Google Shape;485;p42"/>
            <p:cNvSpPr/>
            <p:nvPr/>
          </p:nvSpPr>
          <p:spPr>
            <a:xfrm>
              <a:off x="9736876" y="5519757"/>
              <a:ext cx="186300" cy="30300"/>
            </a:xfrm>
            <a:prstGeom prst="roundRect">
              <a:avLst>
                <a:gd name="adj" fmla="val 50000"/>
              </a:avLst>
            </a:prstGeom>
            <a:solidFill>
              <a:srgbClr val="FFFFFF"/>
            </a:solidFill>
            <a:ln>
              <a:noFill/>
            </a:ln>
          </p:spPr>
          <p:txBody>
            <a:bodyPr spcFirstLastPara="1" wrap="square" lIns="68569" tIns="68569" rIns="68569" bIns="68569" anchor="ctr" anchorCtr="0">
              <a:noAutofit/>
            </a:bodyPr>
            <a:lstStyle/>
            <a:p>
              <a:endParaRPr sz="1350"/>
            </a:p>
          </p:txBody>
        </p:sp>
      </p:grpSp>
      <p:pic>
        <p:nvPicPr>
          <p:cNvPr id="486" name="Google Shape;486;p42" descr="offset_comp_342327_edited.jpg"/>
          <p:cNvPicPr preferRelativeResize="0"/>
          <p:nvPr/>
        </p:nvPicPr>
        <p:blipFill rotWithShape="1">
          <a:blip r:embed="rId3">
            <a:alphaModFix/>
          </a:blip>
          <a:srcRect l="41330" t="42211" r="47980" b="36733"/>
          <a:stretch/>
        </p:blipFill>
        <p:spPr>
          <a:xfrm>
            <a:off x="4804059" y="2984107"/>
            <a:ext cx="390375" cy="666675"/>
          </a:xfrm>
          <a:prstGeom prst="round2SameRect">
            <a:avLst>
              <a:gd name="adj1" fmla="val 4129"/>
              <a:gd name="adj2" fmla="val 0"/>
            </a:avLst>
          </a:prstGeom>
          <a:noFill/>
          <a:ln>
            <a:noFill/>
          </a:ln>
        </p:spPr>
      </p:pic>
      <p:sp>
        <p:nvSpPr>
          <p:cNvPr id="487" name="Google Shape;487;p42"/>
          <p:cNvSpPr/>
          <p:nvPr/>
        </p:nvSpPr>
        <p:spPr>
          <a:xfrm flipH="1">
            <a:off x="4803963" y="2999969"/>
            <a:ext cx="390375" cy="650925"/>
          </a:xfrm>
          <a:prstGeom prst="rtTriangle">
            <a:avLst/>
          </a:prstGeom>
          <a:solidFill>
            <a:srgbClr val="000000">
              <a:alpha val="4620"/>
            </a:srgbClr>
          </a:solidFill>
          <a:ln>
            <a:noFill/>
          </a:ln>
        </p:spPr>
        <p:txBody>
          <a:bodyPr spcFirstLastPara="1" wrap="square" lIns="68569" tIns="68569" rIns="68569" bIns="68569" anchor="ctr" anchorCtr="0">
            <a:noAutofit/>
          </a:bodyPr>
          <a:lstStyle/>
          <a:p>
            <a:endParaRPr sz="1350"/>
          </a:p>
        </p:txBody>
      </p:sp>
      <p:grpSp>
        <p:nvGrpSpPr>
          <p:cNvPr id="488" name="Google Shape;488;p42"/>
          <p:cNvGrpSpPr/>
          <p:nvPr/>
        </p:nvGrpSpPr>
        <p:grpSpPr>
          <a:xfrm>
            <a:off x="5673603" y="3225459"/>
            <a:ext cx="341622" cy="519208"/>
            <a:chOff x="7384375" y="3728000"/>
            <a:chExt cx="498900" cy="758244"/>
          </a:xfrm>
        </p:grpSpPr>
        <p:sp>
          <p:nvSpPr>
            <p:cNvPr id="489" name="Google Shape;489;p42"/>
            <p:cNvSpPr/>
            <p:nvPr/>
          </p:nvSpPr>
          <p:spPr>
            <a:xfrm rot="10800000">
              <a:off x="7475552" y="4233644"/>
              <a:ext cx="316500" cy="252600"/>
            </a:xfrm>
            <a:prstGeom prst="round2SameRect">
              <a:avLst>
                <a:gd name="adj1" fmla="val 16667"/>
                <a:gd name="adj2" fmla="val 0"/>
              </a:avLst>
            </a:prstGeom>
            <a:solidFill>
              <a:srgbClr val="E7E7E7"/>
            </a:solidFill>
            <a:ln>
              <a:noFill/>
            </a:ln>
          </p:spPr>
          <p:txBody>
            <a:bodyPr spcFirstLastPara="1" wrap="square" lIns="68569" tIns="68569" rIns="68569" bIns="68569" anchor="ctr" anchorCtr="0">
              <a:noAutofit/>
            </a:bodyPr>
            <a:lstStyle/>
            <a:p>
              <a:endParaRPr sz="1350"/>
            </a:p>
          </p:txBody>
        </p:sp>
        <p:sp>
          <p:nvSpPr>
            <p:cNvPr id="490" name="Google Shape;490;p42"/>
            <p:cNvSpPr/>
            <p:nvPr/>
          </p:nvSpPr>
          <p:spPr>
            <a:xfrm rot="5400000">
              <a:off x="7506587" y="4276887"/>
              <a:ext cx="140700" cy="201900"/>
            </a:xfrm>
            <a:prstGeom prst="triangle">
              <a:avLst>
                <a:gd name="adj" fmla="val 27359"/>
              </a:avLst>
            </a:prstGeom>
            <a:solidFill>
              <a:srgbClr val="CCCCCC"/>
            </a:solidFill>
            <a:ln>
              <a:noFill/>
            </a:ln>
          </p:spPr>
          <p:txBody>
            <a:bodyPr spcFirstLastPara="1" wrap="square" lIns="68569" tIns="68569" rIns="68569" bIns="68569" anchor="ctr" anchorCtr="0">
              <a:noAutofit/>
            </a:bodyPr>
            <a:lstStyle/>
            <a:p>
              <a:endParaRPr sz="1350"/>
            </a:p>
          </p:txBody>
        </p:sp>
        <p:sp>
          <p:nvSpPr>
            <p:cNvPr id="491" name="Google Shape;491;p42"/>
            <p:cNvSpPr/>
            <p:nvPr/>
          </p:nvSpPr>
          <p:spPr>
            <a:xfrm>
              <a:off x="7475548" y="3728000"/>
              <a:ext cx="316500" cy="252600"/>
            </a:xfrm>
            <a:prstGeom prst="round2SameRect">
              <a:avLst>
                <a:gd name="adj1" fmla="val 16667"/>
                <a:gd name="adj2" fmla="val 0"/>
              </a:avLst>
            </a:prstGeom>
            <a:solidFill>
              <a:srgbClr val="E7E7E7"/>
            </a:solidFill>
            <a:ln>
              <a:noFill/>
            </a:ln>
          </p:spPr>
          <p:txBody>
            <a:bodyPr spcFirstLastPara="1" wrap="square" lIns="68569" tIns="68569" rIns="68569" bIns="68569" anchor="ctr" anchorCtr="0">
              <a:noAutofit/>
            </a:bodyPr>
            <a:lstStyle/>
            <a:p>
              <a:endParaRPr sz="1350"/>
            </a:p>
          </p:txBody>
        </p:sp>
        <p:sp>
          <p:nvSpPr>
            <p:cNvPr id="492" name="Google Shape;492;p42"/>
            <p:cNvSpPr/>
            <p:nvPr/>
          </p:nvSpPr>
          <p:spPr>
            <a:xfrm>
              <a:off x="7384375" y="3860325"/>
              <a:ext cx="498900" cy="498900"/>
            </a:xfrm>
            <a:prstGeom prst="ellipse">
              <a:avLst/>
            </a:prstGeom>
            <a:solidFill>
              <a:srgbClr val="1B212C"/>
            </a:solidFill>
            <a:ln>
              <a:noFill/>
            </a:ln>
            <a:effectLst>
              <a:outerShdw blurRad="387350" dist="38100" dir="8100000" sx="107000" sy="107000" algn="tr" rotWithShape="0">
                <a:srgbClr val="000000">
                  <a:alpha val="49800"/>
                </a:srgbClr>
              </a:outerShdw>
            </a:effectLst>
          </p:spPr>
          <p:txBody>
            <a:bodyPr spcFirstLastPara="1" wrap="square" lIns="68569" tIns="68569" rIns="68569" bIns="68569" anchor="ctr" anchorCtr="0">
              <a:noAutofit/>
            </a:bodyPr>
            <a:lstStyle/>
            <a:p>
              <a:endParaRPr sz="1350"/>
            </a:p>
          </p:txBody>
        </p:sp>
      </p:grpSp>
      <p:grpSp>
        <p:nvGrpSpPr>
          <p:cNvPr id="493" name="Google Shape;493;p42"/>
          <p:cNvGrpSpPr/>
          <p:nvPr/>
        </p:nvGrpSpPr>
        <p:grpSpPr>
          <a:xfrm>
            <a:off x="5673627" y="3314256"/>
            <a:ext cx="358561" cy="347082"/>
            <a:chOff x="7384385" y="3857442"/>
            <a:chExt cx="523637" cy="506874"/>
          </a:xfrm>
        </p:grpSpPr>
        <p:sp>
          <p:nvSpPr>
            <p:cNvPr id="494" name="Google Shape;494;p42"/>
            <p:cNvSpPr/>
            <p:nvPr/>
          </p:nvSpPr>
          <p:spPr>
            <a:xfrm>
              <a:off x="7384385" y="3865416"/>
              <a:ext cx="498900" cy="498900"/>
            </a:xfrm>
            <a:prstGeom prst="ellipse">
              <a:avLst/>
            </a:prstGeom>
            <a:solidFill>
              <a:srgbClr val="999999"/>
            </a:solidFill>
            <a:ln>
              <a:noFill/>
            </a:ln>
          </p:spPr>
          <p:txBody>
            <a:bodyPr spcFirstLastPara="1" wrap="square" lIns="68569" tIns="68569" rIns="68569" bIns="68569" anchor="ctr" anchorCtr="0">
              <a:noAutofit/>
            </a:bodyPr>
            <a:lstStyle/>
            <a:p>
              <a:endParaRPr sz="1350"/>
            </a:p>
          </p:txBody>
        </p:sp>
        <p:grpSp>
          <p:nvGrpSpPr>
            <p:cNvPr id="495" name="Google Shape;495;p42"/>
            <p:cNvGrpSpPr/>
            <p:nvPr/>
          </p:nvGrpSpPr>
          <p:grpSpPr>
            <a:xfrm>
              <a:off x="7384385" y="3857442"/>
              <a:ext cx="523637" cy="498900"/>
              <a:chOff x="7384385" y="3857442"/>
              <a:chExt cx="523637" cy="498900"/>
            </a:xfrm>
          </p:grpSpPr>
          <p:sp>
            <p:nvSpPr>
              <p:cNvPr id="496" name="Google Shape;496;p42"/>
              <p:cNvSpPr/>
              <p:nvPr/>
            </p:nvSpPr>
            <p:spPr>
              <a:xfrm>
                <a:off x="7384385" y="3857442"/>
                <a:ext cx="498900" cy="498900"/>
              </a:xfrm>
              <a:prstGeom prst="ellipse">
                <a:avLst/>
              </a:prstGeom>
              <a:solidFill>
                <a:srgbClr val="D9D9D9"/>
              </a:solidFill>
              <a:ln>
                <a:noFill/>
              </a:ln>
            </p:spPr>
            <p:txBody>
              <a:bodyPr spcFirstLastPara="1" wrap="square" lIns="68569" tIns="68569" rIns="68569" bIns="68569" anchor="ctr" anchorCtr="0">
                <a:noAutofit/>
              </a:bodyPr>
              <a:lstStyle/>
              <a:p>
                <a:endParaRPr sz="1350"/>
              </a:p>
            </p:txBody>
          </p:sp>
          <p:sp>
            <p:nvSpPr>
              <p:cNvPr id="497" name="Google Shape;497;p42"/>
              <p:cNvSpPr/>
              <p:nvPr/>
            </p:nvSpPr>
            <p:spPr>
              <a:xfrm>
                <a:off x="7856422" y="4081138"/>
                <a:ext cx="51600" cy="51600"/>
              </a:xfrm>
              <a:prstGeom prst="flowChartDelay">
                <a:avLst/>
              </a:prstGeom>
              <a:solidFill>
                <a:srgbClr val="D9D9D9"/>
              </a:solidFill>
              <a:ln>
                <a:noFill/>
              </a:ln>
            </p:spPr>
            <p:txBody>
              <a:bodyPr spcFirstLastPara="1" wrap="square" lIns="68569" tIns="68569" rIns="68569" bIns="68569" anchor="ctr" anchorCtr="0">
                <a:noAutofit/>
              </a:bodyPr>
              <a:lstStyle/>
              <a:p>
                <a:endParaRPr sz="1350"/>
              </a:p>
            </p:txBody>
          </p:sp>
        </p:grpSp>
      </p:grpSp>
      <p:pic>
        <p:nvPicPr>
          <p:cNvPr id="498" name="Google Shape;498;p42" descr="offset_comp_342327_edited.jpg"/>
          <p:cNvPicPr preferRelativeResize="0"/>
          <p:nvPr/>
        </p:nvPicPr>
        <p:blipFill rotWithShape="1">
          <a:blip r:embed="rId3">
            <a:alphaModFix/>
          </a:blip>
          <a:srcRect l="48584" t="47335" r="37425" b="36557"/>
          <a:stretch/>
        </p:blipFill>
        <p:spPr>
          <a:xfrm>
            <a:off x="5693929" y="3335843"/>
            <a:ext cx="300375" cy="299475"/>
          </a:xfrm>
          <a:prstGeom prst="ellipse">
            <a:avLst/>
          </a:prstGeom>
          <a:noFill/>
          <a:ln w="9525" cap="flat" cmpd="sng">
            <a:solidFill>
              <a:srgbClr val="FFFFFF"/>
            </a:solidFill>
            <a:prstDash val="solid"/>
            <a:round/>
            <a:headEnd type="none" w="sm" len="sm"/>
            <a:tailEnd type="none" w="sm" len="sm"/>
          </a:ln>
        </p:spPr>
      </p:pic>
      <p:grpSp>
        <p:nvGrpSpPr>
          <p:cNvPr id="499" name="Google Shape;499;p42"/>
          <p:cNvGrpSpPr/>
          <p:nvPr/>
        </p:nvGrpSpPr>
        <p:grpSpPr>
          <a:xfrm>
            <a:off x="6083133" y="3225459"/>
            <a:ext cx="326839" cy="519208"/>
            <a:chOff x="7982421" y="3727763"/>
            <a:chExt cx="477311" cy="758244"/>
          </a:xfrm>
        </p:grpSpPr>
        <p:sp>
          <p:nvSpPr>
            <p:cNvPr id="500" name="Google Shape;500;p42"/>
            <p:cNvSpPr/>
            <p:nvPr/>
          </p:nvSpPr>
          <p:spPr>
            <a:xfrm>
              <a:off x="8054507" y="3728825"/>
              <a:ext cx="316500" cy="756600"/>
            </a:xfrm>
            <a:prstGeom prst="roundRect">
              <a:avLst>
                <a:gd name="adj" fmla="val 15418"/>
              </a:avLst>
            </a:prstGeom>
            <a:solidFill>
              <a:srgbClr val="1B212C"/>
            </a:solidFill>
            <a:ln>
              <a:noFill/>
            </a:ln>
            <a:effectLst>
              <a:outerShdw blurRad="387350" dist="38100" dir="8100000" sx="107000" sy="107000" algn="tr" rotWithShape="0">
                <a:srgbClr val="000000">
                  <a:alpha val="49800"/>
                </a:srgbClr>
              </a:outerShdw>
            </a:effectLst>
          </p:spPr>
          <p:txBody>
            <a:bodyPr spcFirstLastPara="1" wrap="square" lIns="68569" tIns="68569" rIns="68569" bIns="68569" anchor="ctr" anchorCtr="0">
              <a:noAutofit/>
            </a:bodyPr>
            <a:lstStyle/>
            <a:p>
              <a:endParaRPr sz="1350"/>
            </a:p>
          </p:txBody>
        </p:sp>
        <p:sp>
          <p:nvSpPr>
            <p:cNvPr id="501" name="Google Shape;501;p42"/>
            <p:cNvSpPr/>
            <p:nvPr/>
          </p:nvSpPr>
          <p:spPr>
            <a:xfrm rot="10800000">
              <a:off x="8054264" y="4233407"/>
              <a:ext cx="316500" cy="252600"/>
            </a:xfrm>
            <a:prstGeom prst="round2SameRect">
              <a:avLst>
                <a:gd name="adj1" fmla="val 16667"/>
                <a:gd name="adj2" fmla="val 0"/>
              </a:avLst>
            </a:prstGeom>
            <a:solidFill>
              <a:srgbClr val="E7E7E7"/>
            </a:solidFill>
            <a:ln>
              <a:noFill/>
            </a:ln>
          </p:spPr>
          <p:txBody>
            <a:bodyPr spcFirstLastPara="1" wrap="square" lIns="68569" tIns="68569" rIns="68569" bIns="68569" anchor="ctr" anchorCtr="0">
              <a:noAutofit/>
            </a:bodyPr>
            <a:lstStyle/>
            <a:p>
              <a:endParaRPr sz="1350"/>
            </a:p>
          </p:txBody>
        </p:sp>
        <p:sp>
          <p:nvSpPr>
            <p:cNvPr id="502" name="Google Shape;502;p42"/>
            <p:cNvSpPr/>
            <p:nvPr/>
          </p:nvSpPr>
          <p:spPr>
            <a:xfrm rot="5400000">
              <a:off x="8085300" y="4276650"/>
              <a:ext cx="140700" cy="201900"/>
            </a:xfrm>
            <a:prstGeom prst="triangle">
              <a:avLst>
                <a:gd name="adj" fmla="val 27359"/>
              </a:avLst>
            </a:prstGeom>
            <a:solidFill>
              <a:srgbClr val="CCCCCC"/>
            </a:solidFill>
            <a:ln>
              <a:noFill/>
            </a:ln>
          </p:spPr>
          <p:txBody>
            <a:bodyPr spcFirstLastPara="1" wrap="square" lIns="68569" tIns="68569" rIns="68569" bIns="68569" anchor="ctr" anchorCtr="0">
              <a:noAutofit/>
            </a:bodyPr>
            <a:lstStyle/>
            <a:p>
              <a:endParaRPr sz="1350"/>
            </a:p>
          </p:txBody>
        </p:sp>
        <p:sp>
          <p:nvSpPr>
            <p:cNvPr id="503" name="Google Shape;503;p42"/>
            <p:cNvSpPr/>
            <p:nvPr/>
          </p:nvSpPr>
          <p:spPr>
            <a:xfrm>
              <a:off x="8054261" y="3727763"/>
              <a:ext cx="316500" cy="252600"/>
            </a:xfrm>
            <a:prstGeom prst="round2SameRect">
              <a:avLst>
                <a:gd name="adj1" fmla="val 16667"/>
                <a:gd name="adj2" fmla="val 0"/>
              </a:avLst>
            </a:prstGeom>
            <a:solidFill>
              <a:srgbClr val="E7E7E7"/>
            </a:solidFill>
            <a:ln>
              <a:noFill/>
            </a:ln>
          </p:spPr>
          <p:txBody>
            <a:bodyPr spcFirstLastPara="1" wrap="square" lIns="68569" tIns="68569" rIns="68569" bIns="68569" anchor="ctr" anchorCtr="0">
              <a:noAutofit/>
            </a:bodyPr>
            <a:lstStyle/>
            <a:p>
              <a:endParaRPr sz="1350"/>
            </a:p>
          </p:txBody>
        </p:sp>
        <p:sp>
          <p:nvSpPr>
            <p:cNvPr id="504" name="Google Shape;504;p42"/>
            <p:cNvSpPr/>
            <p:nvPr/>
          </p:nvSpPr>
          <p:spPr>
            <a:xfrm>
              <a:off x="7991115" y="3866003"/>
              <a:ext cx="434400" cy="486900"/>
            </a:xfrm>
            <a:prstGeom prst="roundRect">
              <a:avLst>
                <a:gd name="adj" fmla="val 12273"/>
              </a:avLst>
            </a:prstGeom>
            <a:solidFill>
              <a:srgbClr val="1B212C"/>
            </a:solidFill>
            <a:ln>
              <a:noFill/>
            </a:ln>
            <a:effectLst>
              <a:outerShdw blurRad="387350" dist="38100" dir="8100000" sx="107000" sy="107000" algn="tr" rotWithShape="0">
                <a:srgbClr val="000000">
                  <a:alpha val="49800"/>
                </a:srgbClr>
              </a:outerShdw>
            </a:effectLst>
          </p:spPr>
          <p:txBody>
            <a:bodyPr spcFirstLastPara="1" wrap="square" lIns="68569" tIns="68569" rIns="68569" bIns="68569" anchor="ctr" anchorCtr="0">
              <a:noAutofit/>
            </a:bodyPr>
            <a:lstStyle/>
            <a:p>
              <a:endParaRPr sz="1350"/>
            </a:p>
          </p:txBody>
        </p:sp>
        <p:sp>
          <p:nvSpPr>
            <p:cNvPr id="505" name="Google Shape;505;p42"/>
            <p:cNvSpPr/>
            <p:nvPr/>
          </p:nvSpPr>
          <p:spPr>
            <a:xfrm>
              <a:off x="7982425" y="3884047"/>
              <a:ext cx="451800" cy="499800"/>
            </a:xfrm>
            <a:prstGeom prst="roundRect">
              <a:avLst>
                <a:gd name="adj" fmla="val 10240"/>
              </a:avLst>
            </a:prstGeom>
            <a:solidFill>
              <a:srgbClr val="999999"/>
            </a:solidFill>
            <a:ln>
              <a:noFill/>
            </a:ln>
          </p:spPr>
          <p:txBody>
            <a:bodyPr spcFirstLastPara="1" wrap="square" lIns="68569" tIns="68569" rIns="68569" bIns="68569" anchor="ctr" anchorCtr="0">
              <a:noAutofit/>
            </a:bodyPr>
            <a:lstStyle/>
            <a:p>
              <a:endParaRPr sz="1350"/>
            </a:p>
          </p:txBody>
        </p:sp>
        <p:sp>
          <p:nvSpPr>
            <p:cNvPr id="506" name="Google Shape;506;p42"/>
            <p:cNvSpPr/>
            <p:nvPr/>
          </p:nvSpPr>
          <p:spPr>
            <a:xfrm>
              <a:off x="8408132" y="4081081"/>
              <a:ext cx="51600" cy="51600"/>
            </a:xfrm>
            <a:prstGeom prst="flowChartDelay">
              <a:avLst/>
            </a:prstGeom>
            <a:solidFill>
              <a:srgbClr val="D9D9D9"/>
            </a:solidFill>
            <a:ln>
              <a:noFill/>
            </a:ln>
          </p:spPr>
          <p:txBody>
            <a:bodyPr spcFirstLastPara="1" wrap="square" lIns="68569" tIns="68569" rIns="68569" bIns="68569" anchor="ctr" anchorCtr="0">
              <a:noAutofit/>
            </a:bodyPr>
            <a:lstStyle/>
            <a:p>
              <a:endParaRPr sz="1350"/>
            </a:p>
          </p:txBody>
        </p:sp>
        <p:sp>
          <p:nvSpPr>
            <p:cNvPr id="507" name="Google Shape;507;p42"/>
            <p:cNvSpPr/>
            <p:nvPr/>
          </p:nvSpPr>
          <p:spPr>
            <a:xfrm>
              <a:off x="7982421" y="3863888"/>
              <a:ext cx="451800" cy="513900"/>
            </a:xfrm>
            <a:prstGeom prst="roundRect">
              <a:avLst>
                <a:gd name="adj" fmla="val 10240"/>
              </a:avLst>
            </a:prstGeom>
            <a:solidFill>
              <a:srgbClr val="D9D9D9"/>
            </a:solidFill>
            <a:ln>
              <a:noFill/>
            </a:ln>
          </p:spPr>
          <p:txBody>
            <a:bodyPr spcFirstLastPara="1" wrap="square" lIns="68569" tIns="68569" rIns="68569" bIns="68569" anchor="ctr" anchorCtr="0">
              <a:noAutofit/>
            </a:bodyPr>
            <a:lstStyle/>
            <a:p>
              <a:endParaRPr sz="1350"/>
            </a:p>
          </p:txBody>
        </p:sp>
      </p:grpSp>
      <p:pic>
        <p:nvPicPr>
          <p:cNvPr id="508" name="Google Shape;508;p42" descr="offset_comp_342327_edited.jpg"/>
          <p:cNvPicPr preferRelativeResize="0"/>
          <p:nvPr/>
        </p:nvPicPr>
        <p:blipFill rotWithShape="1">
          <a:blip r:embed="rId3">
            <a:alphaModFix/>
          </a:blip>
          <a:srcRect l="49668" t="55915" r="37351" b="27092"/>
          <a:stretch/>
        </p:blipFill>
        <p:spPr>
          <a:xfrm>
            <a:off x="6095426" y="3332859"/>
            <a:ext cx="284400" cy="322425"/>
          </a:xfrm>
          <a:prstGeom prst="roundRect">
            <a:avLst>
              <a:gd name="adj" fmla="val 7794"/>
            </a:avLst>
          </a:prstGeom>
          <a:noFill/>
          <a:ln w="9525" cap="flat" cmpd="sng">
            <a:solidFill>
              <a:srgbClr val="FFFFFF"/>
            </a:solidFill>
            <a:prstDash val="solid"/>
            <a:round/>
            <a:headEnd type="none" w="sm" len="sm"/>
            <a:tailEnd type="none" w="sm" len="sm"/>
          </a:ln>
        </p:spPr>
      </p:pic>
      <p:sp>
        <p:nvSpPr>
          <p:cNvPr id="509" name="Google Shape;509;p42"/>
          <p:cNvSpPr txBox="1"/>
          <p:nvPr/>
        </p:nvSpPr>
        <p:spPr>
          <a:xfrm>
            <a:off x="3742856" y="1115850"/>
            <a:ext cx="2096775" cy="1142100"/>
          </a:xfrm>
          <a:prstGeom prst="rect">
            <a:avLst/>
          </a:prstGeom>
          <a:solidFill>
            <a:schemeClr val="dk1"/>
          </a:solidFill>
          <a:ln w="76200" cap="flat" cmpd="sng">
            <a:solidFill>
              <a:srgbClr val="000000"/>
            </a:solidFill>
            <a:prstDash val="solid"/>
            <a:round/>
            <a:headEnd type="none" w="sm" len="sm"/>
            <a:tailEnd type="none" w="sm" len="sm"/>
          </a:ln>
        </p:spPr>
        <p:txBody>
          <a:bodyPr spcFirstLastPara="1" wrap="square" lIns="68569" tIns="68569" rIns="68569" bIns="68569" anchor="t" anchorCtr="0">
            <a:noAutofit/>
          </a:bodyPr>
          <a:lstStyle/>
          <a:p>
            <a:pPr algn="ctr"/>
            <a:r>
              <a:rPr lang="es-419" sz="1200" i="1" dirty="0">
                <a:solidFill>
                  <a:schemeClr val="lt1"/>
                </a:solidFill>
                <a:latin typeface="HGMinchoE" panose="02020809000000000000" pitchFamily="49" charset="-128"/>
                <a:ea typeface="HGMinchoE" panose="02020809000000000000" pitchFamily="49" charset="-128"/>
                <a:cs typeface="Lato"/>
                <a:sym typeface="Lato"/>
              </a:rPr>
              <a:t>INSTITUTO DE DERECHOS DE PERSONAS CON DISCAPACIDADY CAPACIDAD RESTRINGIDA  </a:t>
            </a:r>
            <a:endParaRPr sz="1200" i="1" dirty="0">
              <a:solidFill>
                <a:schemeClr val="lt1"/>
              </a:solidFill>
              <a:latin typeface="HGMinchoE" panose="02020809000000000000" pitchFamily="49" charset="-128"/>
              <a:ea typeface="HGMinchoE" panose="02020809000000000000" pitchFamily="49" charset="-128"/>
              <a:cs typeface="Lato"/>
              <a:sym typeface="Lato"/>
            </a:endParaRPr>
          </a:p>
          <a:p>
            <a:pPr algn="ctr"/>
            <a:r>
              <a:rPr lang="es-419" sz="1200" i="1" dirty="0">
                <a:solidFill>
                  <a:schemeClr val="lt1"/>
                </a:solidFill>
                <a:latin typeface="HGMinchoE" panose="02020809000000000000" pitchFamily="49" charset="-128"/>
                <a:ea typeface="HGMinchoE" panose="02020809000000000000" pitchFamily="49" charset="-128"/>
                <a:cs typeface="Lato"/>
                <a:sym typeface="Lato"/>
              </a:rPr>
              <a:t>CAMGR </a:t>
            </a:r>
            <a:endParaRPr sz="1200" i="1" dirty="0">
              <a:solidFill>
                <a:schemeClr val="lt1"/>
              </a:solidFill>
              <a:latin typeface="HGMinchoE" panose="02020809000000000000" pitchFamily="49" charset="-128"/>
              <a:ea typeface="HGMinchoE" panose="02020809000000000000" pitchFamily="49" charset="-128"/>
              <a:cs typeface="Lato"/>
              <a:sym typeface="Lato"/>
            </a:endParaRPr>
          </a:p>
        </p:txBody>
      </p:sp>
      <p:pic>
        <p:nvPicPr>
          <p:cNvPr id="2" name="Imagen 1">
            <a:extLst>
              <a:ext uri="{FF2B5EF4-FFF2-40B4-BE49-F238E27FC236}">
                <a16:creationId xmlns:a16="http://schemas.microsoft.com/office/drawing/2014/main" id="{3E9C96F4-879A-4580-B7D5-8810EF769466}"/>
              </a:ext>
            </a:extLst>
          </p:cNvPr>
          <p:cNvPicPr>
            <a:picLocks noChangeAspect="1"/>
          </p:cNvPicPr>
          <p:nvPr/>
        </p:nvPicPr>
        <p:blipFill>
          <a:blip r:embed="rId4"/>
          <a:stretch>
            <a:fillRect/>
          </a:stretch>
        </p:blipFill>
        <p:spPr>
          <a:xfrm>
            <a:off x="5289796" y="2975734"/>
            <a:ext cx="1449449" cy="144944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46DBFE-2BA7-4C45-8321-F63A48960439}"/>
              </a:ext>
            </a:extLst>
          </p:cNvPr>
          <p:cNvSpPr>
            <a:spLocks noGrp="1"/>
          </p:cNvSpPr>
          <p:nvPr>
            <p:ph type="title"/>
          </p:nvPr>
        </p:nvSpPr>
        <p:spPr>
          <a:xfrm>
            <a:off x="80368" y="739378"/>
            <a:ext cx="6702624" cy="1832372"/>
          </a:xfrm>
        </p:spPr>
        <p:txBody>
          <a:bodyPr/>
          <a:lstStyle/>
          <a:p>
            <a:pPr algn="ctr"/>
            <a:r>
              <a:rPr lang="es-MX" sz="900" dirty="0">
                <a:solidFill>
                  <a:schemeClr val="bg1"/>
                </a:solidFill>
                <a:latin typeface="Abadi" panose="020B0604020104020204" pitchFamily="34" charset="0"/>
                <a:cs typeface="Arial" panose="020B0604020202020204" pitchFamily="34" charset="0"/>
              </a:rPr>
              <a:t>📘</a:t>
            </a:r>
            <a:r>
              <a:rPr lang="es-MX" sz="825" dirty="0">
                <a:solidFill>
                  <a:schemeClr val="bg1"/>
                </a:solidFill>
                <a:latin typeface="Abadi" panose="020B0604020104020204" pitchFamily="34" charset="0"/>
                <a:cs typeface="Arial" panose="020B0604020202020204" pitchFamily="34" charset="0"/>
              </a:rPr>
              <a:t>Partida presupuestaria para el área de discapacidad inicial 2023: $ 3.335.884 millones, contra el Presupuesto inicial 2024: $ 1.723.858 millones. </a:t>
            </a:r>
            <a:br>
              <a:rPr lang="es-MX" sz="825" dirty="0">
                <a:solidFill>
                  <a:schemeClr val="bg1"/>
                </a:solidFill>
                <a:latin typeface="Abadi" panose="020B0604020104020204" pitchFamily="34" charset="0"/>
                <a:cs typeface="Arial" panose="020B0604020202020204" pitchFamily="34" charset="0"/>
              </a:rPr>
            </a:br>
            <a:r>
              <a:rPr lang="es-MX" sz="825" dirty="0">
                <a:solidFill>
                  <a:schemeClr val="bg1"/>
                </a:solidFill>
                <a:latin typeface="Abadi" panose="020B0604020104020204" pitchFamily="34" charset="0"/>
                <a:cs typeface="Arial" panose="020B0604020202020204" pitchFamily="34" charset="0"/>
              </a:rPr>
              <a:t>📘Desde diciembre del 2023 y diciembre del 2024 fue del 117%. No siendo economista, ni matemática, a las claras, de solo de ver esos números, se entiende la depresión. aun así, una vez considerada la inflación 2023–2024, el recorte en términos reales oscila entre un 76 % lo que evidencia una caída drástica del poder de compra de los recursos destinados a discapacidad. </a:t>
            </a:r>
            <a:br>
              <a:rPr lang="es-MX" sz="825" dirty="0">
                <a:solidFill>
                  <a:schemeClr val="bg1"/>
                </a:solidFill>
                <a:latin typeface="Abadi" panose="020B0604020104020204" pitchFamily="34" charset="0"/>
                <a:cs typeface="Arial" panose="020B0604020202020204" pitchFamily="34" charset="0"/>
              </a:rPr>
            </a:br>
            <a:r>
              <a:rPr lang="es-MX" sz="825" dirty="0">
                <a:solidFill>
                  <a:schemeClr val="bg1"/>
                </a:solidFill>
                <a:latin typeface="Abadi" panose="020B0604020104020204" pitchFamily="34" charset="0"/>
                <a:cs typeface="Arial" panose="020B0604020202020204" pitchFamily="34" charset="0"/>
              </a:rPr>
              <a:t>📘Las categorías de monotributo y autónomos presentaron aumentos en el número de aportantes (+1,8% y +3,2%). La variación de +3,2% en autónomos debe entenderse en el contexto de diciembre 2023 a diciembre 2024. </a:t>
            </a:r>
            <a:br>
              <a:rPr lang="es-MX" sz="825" dirty="0">
                <a:solidFill>
                  <a:schemeClr val="bg1"/>
                </a:solidFill>
                <a:latin typeface="Abadi" panose="020B0604020104020204" pitchFamily="34" charset="0"/>
                <a:cs typeface="Arial" panose="020B0604020202020204" pitchFamily="34" charset="0"/>
              </a:rPr>
            </a:br>
            <a:br>
              <a:rPr lang="es-MX" sz="825" dirty="0">
                <a:solidFill>
                  <a:schemeClr val="bg1"/>
                </a:solidFill>
                <a:latin typeface="Abadi" panose="020B0604020104020204" pitchFamily="34" charset="0"/>
                <a:cs typeface="Arial" panose="020B0604020202020204" pitchFamily="34" charset="0"/>
              </a:rPr>
            </a:br>
            <a:r>
              <a:rPr lang="es-MX" sz="825" dirty="0">
                <a:solidFill>
                  <a:schemeClr val="bg1"/>
                </a:solidFill>
                <a:latin typeface="Abadi" panose="020B0604020104020204" pitchFamily="34" charset="0"/>
                <a:cs typeface="Arial" panose="020B0604020202020204" pitchFamily="34" charset="0"/>
              </a:rPr>
              <a:t>En este contexto que se desarrolló previamente, la Comisión de Discapacidad de la cámara de diputados, presentó junto a 21 firmantes, el proyecto de ley , para declarar a la discapacidad en emergencia hasta diciembre del 2027. Su Objetivo general: </a:t>
            </a:r>
            <a:r>
              <a:rPr lang="es-MX" sz="825" b="1" dirty="0">
                <a:solidFill>
                  <a:schemeClr val="bg1"/>
                </a:solidFill>
                <a:latin typeface="Abadi" panose="020B0604020104020204" pitchFamily="34" charset="0"/>
                <a:cs typeface="Arial" panose="020B0604020202020204" pitchFamily="34" charset="0"/>
              </a:rPr>
              <a:t>“Asegurar los derechos al nivel adecuado de vida, salud, habilitación, rehabilitación, educación, protección social y trabajo de las personas con discapacidad</a:t>
            </a:r>
            <a:r>
              <a:rPr lang="es-MX" sz="900" b="1" dirty="0">
                <a:solidFill>
                  <a:schemeClr val="bg1"/>
                </a:solidFill>
                <a:latin typeface="Abadi" panose="020B0604020104020204" pitchFamily="34" charset="0"/>
                <a:cs typeface="Arial" panose="020B0604020202020204" pitchFamily="34" charset="0"/>
              </a:rPr>
              <a:t>”</a:t>
            </a:r>
            <a:br>
              <a:rPr lang="es-MX" sz="900" b="1" dirty="0"/>
            </a:br>
            <a:endParaRPr lang="es-AR" sz="900" b="1" dirty="0"/>
          </a:p>
        </p:txBody>
      </p:sp>
      <p:sp>
        <p:nvSpPr>
          <p:cNvPr id="3" name="Marcador de texto 2">
            <a:extLst>
              <a:ext uri="{FF2B5EF4-FFF2-40B4-BE49-F238E27FC236}">
                <a16:creationId xmlns:a16="http://schemas.microsoft.com/office/drawing/2014/main" id="{246E0092-AA55-4F57-BE58-81E7ED629457}"/>
              </a:ext>
            </a:extLst>
          </p:cNvPr>
          <p:cNvSpPr>
            <a:spLocks noGrp="1"/>
          </p:cNvSpPr>
          <p:nvPr>
            <p:ph type="body" idx="1"/>
          </p:nvPr>
        </p:nvSpPr>
        <p:spPr>
          <a:xfrm>
            <a:off x="80367" y="2491383"/>
            <a:ext cx="6777633" cy="2121694"/>
          </a:xfrm>
        </p:spPr>
        <p:txBody>
          <a:bodyPr/>
          <a:lstStyle/>
          <a:p>
            <a:r>
              <a:rPr lang="es-MX" sz="1200" dirty="0">
                <a:solidFill>
                  <a:schemeClr val="accent2"/>
                </a:solidFill>
                <a:latin typeface="Arial" panose="020B0604020202020204" pitchFamily="34" charset="0"/>
                <a:cs typeface="Arial" panose="020B0604020202020204" pitchFamily="34" charset="0"/>
              </a:rPr>
              <a:t>Las Principales medidas propuestas a grandes rasgos son: </a:t>
            </a:r>
          </a:p>
          <a:p>
            <a:r>
              <a:rPr lang="es-MX" sz="1200" dirty="0">
                <a:solidFill>
                  <a:schemeClr val="accent2"/>
                </a:solidFill>
                <a:latin typeface="Arial" panose="020B0604020202020204" pitchFamily="34" charset="0"/>
                <a:cs typeface="Arial" panose="020B0604020202020204" pitchFamily="34" charset="0"/>
              </a:rPr>
              <a:t>	Garantizar financiamiento adecuado</a:t>
            </a:r>
          </a:p>
          <a:p>
            <a:r>
              <a:rPr lang="es-MX" sz="1200" dirty="0">
                <a:solidFill>
                  <a:schemeClr val="accent2"/>
                </a:solidFill>
                <a:latin typeface="Arial" panose="020B0604020202020204" pitchFamily="34" charset="0"/>
                <a:cs typeface="Arial" panose="020B0604020202020204" pitchFamily="34" charset="0"/>
              </a:rPr>
              <a:t>	Blindar el presupuesto de la Agencia Nacional de Discapacidad (ANDIS) y reforzar las pensiones no contributivas. </a:t>
            </a:r>
          </a:p>
          <a:p>
            <a:r>
              <a:rPr lang="es-MX" sz="1200" dirty="0">
                <a:solidFill>
                  <a:schemeClr val="accent2"/>
                </a:solidFill>
                <a:latin typeface="Arial" panose="020B0604020202020204" pitchFamily="34" charset="0"/>
                <a:cs typeface="Arial" panose="020B0604020202020204" pitchFamily="34" charset="0"/>
              </a:rPr>
              <a:t>	Fortalecer la red de prestadores</a:t>
            </a:r>
          </a:p>
          <a:p>
            <a:r>
              <a:rPr lang="es-MX" sz="1200" dirty="0">
                <a:solidFill>
                  <a:schemeClr val="accent2"/>
                </a:solidFill>
                <a:latin typeface="Arial" panose="020B0604020202020204" pitchFamily="34" charset="0"/>
                <a:cs typeface="Arial" panose="020B0604020202020204" pitchFamily="34" charset="0"/>
              </a:rPr>
              <a:t>	Asegurar la cobertura de transporte adaptado, acceso a medicamentos y servicios de rehabilitación.</a:t>
            </a:r>
          </a:p>
          <a:p>
            <a:r>
              <a:rPr lang="es-MX" sz="1200" dirty="0">
                <a:solidFill>
                  <a:schemeClr val="accent2"/>
                </a:solidFill>
                <a:latin typeface="Arial" panose="020B0604020202020204" pitchFamily="34" charset="0"/>
                <a:cs typeface="Arial" panose="020B0604020202020204" pitchFamily="34" charset="0"/>
              </a:rPr>
              <a:t>	Mantener y ampliar cupo laboral</a:t>
            </a:r>
          </a:p>
          <a:p>
            <a:r>
              <a:rPr lang="es-MX" sz="1200" dirty="0">
                <a:solidFill>
                  <a:schemeClr val="accent2"/>
                </a:solidFill>
                <a:latin typeface="Arial" panose="020B0604020202020204" pitchFamily="34" charset="0"/>
                <a:cs typeface="Arial" panose="020B0604020202020204" pitchFamily="34" charset="0"/>
              </a:rPr>
              <a:t>	Obligar al sector público y privado a cumplir con el porcentaje mínimo de empleo para personas con discapacidad.</a:t>
            </a:r>
          </a:p>
          <a:p>
            <a:endParaRPr lang="es-AR" dirty="0"/>
          </a:p>
        </p:txBody>
      </p:sp>
    </p:spTree>
    <p:extLst>
      <p:ext uri="{BB962C8B-B14F-4D97-AF65-F5344CB8AC3E}">
        <p14:creationId xmlns:p14="http://schemas.microsoft.com/office/powerpoint/2010/main" val="3040099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BC5E9"/>
        </a:solidFill>
        <a:effectLst/>
      </p:bgPr>
    </p:bg>
    <p:spTree>
      <p:nvGrpSpPr>
        <p:cNvPr id="1" name="Shape 240"/>
        <p:cNvGrpSpPr/>
        <p:nvPr/>
      </p:nvGrpSpPr>
      <p:grpSpPr>
        <a:xfrm>
          <a:off x="0" y="0"/>
          <a:ext cx="0" cy="0"/>
          <a:chOff x="0" y="0"/>
          <a:chExt cx="0" cy="0"/>
        </a:xfrm>
      </p:grpSpPr>
      <p:sp>
        <p:nvSpPr>
          <p:cNvPr id="241" name="Google Shape;241;p19"/>
          <p:cNvSpPr txBox="1">
            <a:spLocks noGrp="1"/>
          </p:cNvSpPr>
          <p:nvPr>
            <p:ph type="title"/>
          </p:nvPr>
        </p:nvSpPr>
        <p:spPr>
          <a:xfrm>
            <a:off x="597094" y="716569"/>
            <a:ext cx="5250375" cy="333563"/>
          </a:xfrm>
          <a:prstGeom prst="rect">
            <a:avLst/>
          </a:prstGeom>
        </p:spPr>
        <p:txBody>
          <a:bodyPr spcFirstLastPara="1" vert="horz" wrap="square" lIns="68569" tIns="68569" rIns="68569" bIns="68569" rtlCol="0" anchor="ctr" anchorCtr="0">
            <a:noAutofit/>
          </a:bodyPr>
          <a:lstStyle/>
          <a:p>
            <a:r>
              <a:rPr lang="es-419" sz="1800" dirty="0">
                <a:solidFill>
                  <a:schemeClr val="bg1"/>
                </a:solidFill>
              </a:rPr>
              <a:t>El mundo no es ajeno a la emergencia </a:t>
            </a:r>
            <a:endParaRPr sz="1800" dirty="0">
              <a:solidFill>
                <a:schemeClr val="bg1"/>
              </a:solidFill>
            </a:endParaRPr>
          </a:p>
        </p:txBody>
      </p:sp>
      <p:sp>
        <p:nvSpPr>
          <p:cNvPr id="242" name="Google Shape;242;p19"/>
          <p:cNvSpPr/>
          <p:nvPr/>
        </p:nvSpPr>
        <p:spPr>
          <a:xfrm>
            <a:off x="201301" y="1050132"/>
            <a:ext cx="6426314" cy="3461147"/>
          </a:xfrm>
          <a:prstGeom prst="flowChartPunchedTape">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r>
              <a:rPr lang="es-419" sz="1050" dirty="0">
                <a:solidFill>
                  <a:schemeClr val="bg1"/>
                </a:solidFill>
                <a:latin typeface="Lato"/>
                <a:ea typeface="Lato"/>
                <a:cs typeface="Lato"/>
                <a:sym typeface="Lato"/>
              </a:rPr>
              <a:t>El día 03 de abril del corriente se realizo una Reunión Informativa Sobre El Proyecto Que Declara La Emergencia En Discapacidad, siendo previamente despachado por las comisiones de Salud Pública y Acción Social. </a:t>
            </a:r>
            <a:endParaRPr sz="1050" dirty="0">
              <a:solidFill>
                <a:schemeClr val="bg1"/>
              </a:solidFill>
              <a:latin typeface="Lato"/>
              <a:ea typeface="Lato"/>
              <a:cs typeface="Lato"/>
              <a:sym typeface="Lato"/>
            </a:endParaRPr>
          </a:p>
          <a:p>
            <a:pPr algn="ctr"/>
            <a:r>
              <a:rPr lang="es-419" sz="1050" dirty="0">
                <a:solidFill>
                  <a:schemeClr val="bg1"/>
                </a:solidFill>
                <a:latin typeface="Lato"/>
                <a:ea typeface="Lato"/>
                <a:cs typeface="Lato"/>
                <a:sym typeface="Lato"/>
              </a:rPr>
              <a:t>Coincidiendo con la cumbre mundial sobre discapacidad que tuvo lugar en Berlín Alemania, que, dicho sea, nuestros representantes de ANDIS (Agencia Nacional de Discapacidad) asistieron, pero fueron a pasear y a nada más, sin adherir al documento elaborado en comisiones, denominado “DECLARACION DE AMMAN Y BERLÍN SOBRE LA INCLUSION DE LA DISCAPACIDAD A NIVEL MUNDIAL.  Claro que con el ajuste y recorte que se viene haciendo en nuestro país, sería ilógico que adhirieran a un compromiso internacional que también incumplirían. </a:t>
            </a:r>
            <a:endParaRPr sz="1050" dirty="0">
              <a:solidFill>
                <a:schemeClr val="bg1"/>
              </a:solidFill>
              <a:latin typeface="Lato"/>
              <a:ea typeface="Lato"/>
              <a:cs typeface="Lato"/>
              <a:sym typeface="Lato"/>
            </a:endParaRPr>
          </a:p>
          <a:p>
            <a:pPr algn="ctr"/>
            <a:r>
              <a:rPr lang="es-419" sz="1050" dirty="0">
                <a:solidFill>
                  <a:schemeClr val="bg1"/>
                </a:solidFill>
                <a:latin typeface="Lato"/>
                <a:ea typeface="Lato"/>
                <a:cs typeface="Lato"/>
                <a:sym typeface="Lato"/>
              </a:rPr>
              <a:t>El próximo 23 de abril, el proyecto será sometido a remisión y revisión, por la Comisión de Presupuesto y Hacienda para su tratamiento financiero (liderada por José Luis Espert), donde la oposición ya anticipó un pedido de emplazamiento en recinto. </a:t>
            </a:r>
            <a:endParaRPr sz="1050" dirty="0">
              <a:solidFill>
                <a:schemeClr val="bg1"/>
              </a:solidFill>
              <a:latin typeface="Lato"/>
              <a:ea typeface="Lato"/>
              <a:cs typeface="Lato"/>
              <a:sym typeface="Lato"/>
            </a:endParaRPr>
          </a:p>
          <a:p>
            <a:pPr algn="ctr"/>
            <a:endParaRPr sz="1350" dirty="0">
              <a:solidFill>
                <a:schemeClr val="bg1"/>
              </a:solidFill>
              <a:latin typeface="Lato"/>
              <a:ea typeface="Lato"/>
              <a:cs typeface="Lato"/>
              <a:sym typeface="Lat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196F3"/>
        </a:solidFill>
        <a:effectLst/>
      </p:bgPr>
    </p:bg>
    <p:spTree>
      <p:nvGrpSpPr>
        <p:cNvPr id="1" name="Shape 246"/>
        <p:cNvGrpSpPr/>
        <p:nvPr/>
      </p:nvGrpSpPr>
      <p:grpSpPr>
        <a:xfrm>
          <a:off x="0" y="0"/>
          <a:ext cx="0" cy="0"/>
          <a:chOff x="0" y="0"/>
          <a:chExt cx="0" cy="0"/>
        </a:xfrm>
      </p:grpSpPr>
      <p:sp>
        <p:nvSpPr>
          <p:cNvPr id="247" name="Google Shape;247;p20"/>
          <p:cNvSpPr txBox="1">
            <a:spLocks noGrp="1"/>
          </p:cNvSpPr>
          <p:nvPr>
            <p:ph type="title"/>
          </p:nvPr>
        </p:nvSpPr>
        <p:spPr>
          <a:xfrm>
            <a:off x="63394" y="711731"/>
            <a:ext cx="6030675" cy="365400"/>
          </a:xfrm>
          <a:prstGeom prst="rect">
            <a:avLst/>
          </a:prstGeom>
        </p:spPr>
        <p:txBody>
          <a:bodyPr spcFirstLastPara="1" vert="horz" wrap="square" lIns="68569" tIns="68569" rIns="68569" bIns="68569" rtlCol="0" anchor="t" anchorCtr="0">
            <a:noAutofit/>
          </a:bodyPr>
          <a:lstStyle/>
          <a:p>
            <a:r>
              <a:rPr lang="es-419" sz="1500" b="1" dirty="0"/>
              <a:t>Legislación aplicable a discapacidad. </a:t>
            </a:r>
            <a:endParaRPr sz="1500" b="1" dirty="0"/>
          </a:p>
        </p:txBody>
      </p:sp>
      <p:sp>
        <p:nvSpPr>
          <p:cNvPr id="248" name="Google Shape;248;p20"/>
          <p:cNvSpPr txBox="1"/>
          <p:nvPr/>
        </p:nvSpPr>
        <p:spPr>
          <a:xfrm>
            <a:off x="4983525" y="1309556"/>
            <a:ext cx="1874475" cy="1515375"/>
          </a:xfrm>
          <a:prstGeom prst="rect">
            <a:avLst/>
          </a:prstGeom>
          <a:noFill/>
          <a:ln>
            <a:noFill/>
          </a:ln>
        </p:spPr>
        <p:txBody>
          <a:bodyPr spcFirstLastPara="1" wrap="square" lIns="68569" tIns="68569" rIns="68569" bIns="68569" anchor="t" anchorCtr="0">
            <a:noAutofit/>
          </a:bodyPr>
          <a:lstStyle/>
          <a:p>
            <a:pPr>
              <a:lnSpc>
                <a:spcPct val="150000"/>
              </a:lnSpc>
            </a:pPr>
            <a:endParaRPr sz="1350">
              <a:solidFill>
                <a:srgbClr val="FFFFFF"/>
              </a:solidFill>
              <a:latin typeface="Average"/>
              <a:ea typeface="Average"/>
              <a:cs typeface="Average"/>
              <a:sym typeface="Average"/>
            </a:endParaRPr>
          </a:p>
          <a:p>
            <a:pPr>
              <a:spcBef>
                <a:spcPts val="975"/>
              </a:spcBef>
            </a:pPr>
            <a:endParaRPr sz="1350">
              <a:solidFill>
                <a:srgbClr val="FFFFFF"/>
              </a:solidFill>
              <a:latin typeface="Average"/>
              <a:ea typeface="Average"/>
              <a:cs typeface="Average"/>
              <a:sym typeface="Average"/>
            </a:endParaRPr>
          </a:p>
        </p:txBody>
      </p:sp>
      <p:sp>
        <p:nvSpPr>
          <p:cNvPr id="249" name="Google Shape;249;p20"/>
          <p:cNvSpPr txBox="1"/>
          <p:nvPr/>
        </p:nvSpPr>
        <p:spPr>
          <a:xfrm>
            <a:off x="63394" y="1170000"/>
            <a:ext cx="6794550" cy="3149775"/>
          </a:xfrm>
          <a:prstGeom prst="rect">
            <a:avLst/>
          </a:prstGeom>
          <a:noFill/>
          <a:ln>
            <a:noFill/>
          </a:ln>
        </p:spPr>
        <p:txBody>
          <a:bodyPr spcFirstLastPara="1" wrap="square" lIns="68569" tIns="68569" rIns="68569" bIns="68569" anchor="t" anchorCtr="0">
            <a:noAutofit/>
          </a:bodyPr>
          <a:lstStyle/>
          <a:p>
            <a:r>
              <a:rPr lang="es-419" sz="900" u="sng" dirty="0">
                <a:solidFill>
                  <a:schemeClr val="bg1"/>
                </a:solidFill>
                <a:latin typeface="Arial" panose="020B0604020202020204" pitchFamily="34" charset="0"/>
                <a:ea typeface="Montserrat"/>
                <a:cs typeface="Arial" panose="020B0604020202020204" pitchFamily="34" charset="0"/>
                <a:sym typeface="Montserrat"/>
              </a:rPr>
              <a:t>Breve repaso normativo </a:t>
            </a:r>
            <a:endParaRPr sz="900" u="sng"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r>
              <a:rPr lang="es-419" sz="900" dirty="0">
                <a:solidFill>
                  <a:schemeClr val="bg1"/>
                </a:solidFill>
                <a:latin typeface="Arial" panose="020B0604020202020204" pitchFamily="34" charset="0"/>
                <a:ea typeface="Montserrat"/>
                <a:cs typeface="Arial" panose="020B0604020202020204" pitchFamily="34" charset="0"/>
                <a:sym typeface="Montserrat"/>
              </a:rPr>
              <a:t>1981 Ley 22.431 garantizarles atención médica, educación y seguridad social. </a:t>
            </a:r>
            <a:r>
              <a:rPr lang="es-419" sz="900" b="1" i="1" dirty="0">
                <a:solidFill>
                  <a:schemeClr val="bg1"/>
                </a:solidFill>
                <a:latin typeface="Arial" panose="020B0604020202020204" pitchFamily="34" charset="0"/>
                <a:ea typeface="Montserrat"/>
                <a:cs typeface="Arial" panose="020B0604020202020204" pitchFamily="34" charset="0"/>
                <a:sym typeface="Montserrat"/>
              </a:rPr>
              <a:t>Anclaje médico</a:t>
            </a:r>
            <a:endParaRPr sz="900" b="1" i="1"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r>
              <a:rPr lang="es-419" sz="900" dirty="0">
                <a:solidFill>
                  <a:schemeClr val="bg1"/>
                </a:solidFill>
                <a:latin typeface="Arial" panose="020B0604020202020204" pitchFamily="34" charset="0"/>
                <a:ea typeface="Montserrat"/>
                <a:cs typeface="Arial" panose="020B0604020202020204" pitchFamily="34" charset="0"/>
                <a:sym typeface="Montserrat"/>
              </a:rPr>
              <a:t>1989 Ley 23.660 regula O.S/ 1989 Ley 23.661 Sistema </a:t>
            </a:r>
            <a:r>
              <a:rPr lang="es-419" sz="900" dirty="0" err="1">
                <a:solidFill>
                  <a:schemeClr val="bg1"/>
                </a:solidFill>
                <a:latin typeface="Arial" panose="020B0604020202020204" pitchFamily="34" charset="0"/>
                <a:ea typeface="Montserrat"/>
                <a:cs typeface="Arial" panose="020B0604020202020204" pitchFamily="34" charset="0"/>
                <a:sym typeface="Montserrat"/>
              </a:rPr>
              <a:t>Nac</a:t>
            </a:r>
            <a:r>
              <a:rPr lang="es-419" sz="900" dirty="0">
                <a:solidFill>
                  <a:schemeClr val="bg1"/>
                </a:solidFill>
                <a:latin typeface="Arial" panose="020B0604020202020204" pitchFamily="34" charset="0"/>
                <a:ea typeface="Montserrat"/>
                <a:cs typeface="Arial" panose="020B0604020202020204" pitchFamily="34" charset="0"/>
                <a:sym typeface="Montserrat"/>
              </a:rPr>
              <a:t> </a:t>
            </a:r>
            <a:r>
              <a:rPr lang="es-419" sz="900" dirty="0" err="1">
                <a:solidFill>
                  <a:schemeClr val="bg1"/>
                </a:solidFill>
                <a:latin typeface="Arial" panose="020B0604020202020204" pitchFamily="34" charset="0"/>
                <a:ea typeface="Montserrat"/>
                <a:cs typeface="Arial" panose="020B0604020202020204" pitchFamily="34" charset="0"/>
                <a:sym typeface="Montserrat"/>
              </a:rPr>
              <a:t>Seg</a:t>
            </a:r>
            <a:r>
              <a:rPr lang="es-419" sz="900" dirty="0">
                <a:solidFill>
                  <a:schemeClr val="bg1"/>
                </a:solidFill>
                <a:latin typeface="Arial" panose="020B0604020202020204" pitchFamily="34" charset="0"/>
                <a:ea typeface="Montserrat"/>
                <a:cs typeface="Arial" panose="020B0604020202020204" pitchFamily="34" charset="0"/>
                <a:sym typeface="Montserrat"/>
              </a:rPr>
              <a:t>. Salud                       “</a:t>
            </a: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r>
              <a:rPr lang="es-419" sz="900" dirty="0">
                <a:solidFill>
                  <a:schemeClr val="bg1"/>
                </a:solidFill>
                <a:latin typeface="Arial" panose="020B0604020202020204" pitchFamily="34" charset="0"/>
                <a:ea typeface="Montserrat"/>
                <a:cs typeface="Arial" panose="020B0604020202020204" pitchFamily="34" charset="0"/>
                <a:sym typeface="Montserrat"/>
              </a:rPr>
              <a:t>1994 </a:t>
            </a:r>
            <a:r>
              <a:rPr lang="es-419" sz="900" dirty="0" err="1">
                <a:solidFill>
                  <a:schemeClr val="bg1"/>
                </a:solidFill>
                <a:latin typeface="Arial" panose="020B0604020202020204" pitchFamily="34" charset="0"/>
                <a:ea typeface="Montserrat"/>
                <a:cs typeface="Arial" panose="020B0604020202020204" pitchFamily="34" charset="0"/>
                <a:sym typeface="Montserrat"/>
              </a:rPr>
              <a:t>Cons.Nac</a:t>
            </a:r>
            <a:r>
              <a:rPr lang="es-419" sz="900" dirty="0">
                <a:solidFill>
                  <a:schemeClr val="bg1"/>
                </a:solidFill>
                <a:latin typeface="Arial" panose="020B0604020202020204" pitchFamily="34" charset="0"/>
                <a:ea typeface="Montserrat"/>
                <a:cs typeface="Arial" panose="020B0604020202020204" pitchFamily="34" charset="0"/>
                <a:sym typeface="Montserrat"/>
              </a:rPr>
              <a:t>. art 42 y 43  art 75:22/23  Rango </a:t>
            </a:r>
            <a:r>
              <a:rPr lang="es-419" sz="900" dirty="0" err="1">
                <a:solidFill>
                  <a:schemeClr val="bg1"/>
                </a:solidFill>
                <a:latin typeface="Arial" panose="020B0604020202020204" pitchFamily="34" charset="0"/>
                <a:ea typeface="Montserrat"/>
                <a:cs typeface="Arial" panose="020B0604020202020204" pitchFamily="34" charset="0"/>
                <a:sym typeface="Montserrat"/>
              </a:rPr>
              <a:t>Cons</a:t>
            </a:r>
            <a:r>
              <a:rPr lang="es-419" sz="900" dirty="0">
                <a:solidFill>
                  <a:schemeClr val="bg1"/>
                </a:solidFill>
                <a:latin typeface="Arial" panose="020B0604020202020204" pitchFamily="34" charset="0"/>
                <a:ea typeface="Montserrat"/>
                <a:cs typeface="Arial" panose="020B0604020202020204" pitchFamily="34" charset="0"/>
                <a:sym typeface="Montserrat"/>
              </a:rPr>
              <a:t>. </a:t>
            </a:r>
            <a:r>
              <a:rPr lang="es-419" sz="900" dirty="0" err="1">
                <a:solidFill>
                  <a:schemeClr val="bg1"/>
                </a:solidFill>
                <a:latin typeface="Arial" panose="020B0604020202020204" pitchFamily="34" charset="0"/>
                <a:ea typeface="Montserrat"/>
                <a:cs typeface="Arial" panose="020B0604020202020204" pitchFamily="34" charset="0"/>
                <a:sym typeface="Montserrat"/>
              </a:rPr>
              <a:t>Trat</a:t>
            </a:r>
            <a:r>
              <a:rPr lang="es-419" sz="900" dirty="0">
                <a:solidFill>
                  <a:schemeClr val="bg1"/>
                </a:solidFill>
                <a:latin typeface="Arial" panose="020B0604020202020204" pitchFamily="34" charset="0"/>
                <a:ea typeface="Montserrat"/>
                <a:cs typeface="Arial" panose="020B0604020202020204" pitchFamily="34" charset="0"/>
                <a:sym typeface="Montserrat"/>
              </a:rPr>
              <a:t> Inter, </a:t>
            </a:r>
            <a:r>
              <a:rPr lang="es-419" sz="900" dirty="0" err="1">
                <a:solidFill>
                  <a:schemeClr val="bg1"/>
                </a:solidFill>
                <a:latin typeface="Arial" panose="020B0604020202020204" pitchFamily="34" charset="0"/>
                <a:ea typeface="Montserrat"/>
                <a:cs typeface="Arial" panose="020B0604020202020204" pitchFamily="34" charset="0"/>
                <a:sym typeface="Montserrat"/>
              </a:rPr>
              <a:t>Accion</a:t>
            </a:r>
            <a:r>
              <a:rPr lang="es-419" sz="900" dirty="0">
                <a:solidFill>
                  <a:schemeClr val="bg1"/>
                </a:solidFill>
                <a:latin typeface="Arial" panose="020B0604020202020204" pitchFamily="34" charset="0"/>
                <a:ea typeface="Montserrat"/>
                <a:cs typeface="Arial" panose="020B0604020202020204" pitchFamily="34" charset="0"/>
                <a:sym typeface="Montserrat"/>
              </a:rPr>
              <a:t>. positivas/ Amparos. </a:t>
            </a:r>
            <a:r>
              <a:rPr lang="es-419" sz="900" dirty="0" err="1">
                <a:solidFill>
                  <a:schemeClr val="bg1"/>
                </a:solidFill>
                <a:latin typeface="Arial" panose="020B0604020202020204" pitchFamily="34" charset="0"/>
                <a:ea typeface="Montserrat"/>
                <a:cs typeface="Arial" panose="020B0604020202020204" pitchFamily="34" charset="0"/>
                <a:sym typeface="Montserrat"/>
              </a:rPr>
              <a:t>prot</a:t>
            </a:r>
            <a:r>
              <a:rPr lang="es-419" sz="900" dirty="0">
                <a:solidFill>
                  <a:schemeClr val="bg1"/>
                </a:solidFill>
                <a:latin typeface="Arial" panose="020B0604020202020204" pitchFamily="34" charset="0"/>
                <a:ea typeface="Montserrat"/>
                <a:cs typeface="Arial" panose="020B0604020202020204" pitchFamily="34" charset="0"/>
                <a:sym typeface="Montserrat"/>
              </a:rPr>
              <a:t>. a la salud, trato digno, </a:t>
            </a:r>
            <a:r>
              <a:rPr lang="es-419" sz="900" dirty="0" err="1">
                <a:solidFill>
                  <a:schemeClr val="bg1"/>
                </a:solidFill>
                <a:latin typeface="Arial" panose="020B0604020202020204" pitchFamily="34" charset="0"/>
                <a:ea typeface="Montserrat"/>
                <a:cs typeface="Arial" panose="020B0604020202020204" pitchFamily="34" charset="0"/>
                <a:sym typeface="Montserrat"/>
              </a:rPr>
              <a:t>consum</a:t>
            </a:r>
            <a:r>
              <a:rPr lang="es-419" sz="900" dirty="0">
                <a:solidFill>
                  <a:schemeClr val="bg1"/>
                </a:solidFill>
                <a:latin typeface="Arial" panose="020B0604020202020204" pitchFamily="34" charset="0"/>
                <a:ea typeface="Montserrat"/>
                <a:cs typeface="Arial" panose="020B0604020202020204" pitchFamily="34" charset="0"/>
                <a:sym typeface="Montserrat"/>
              </a:rPr>
              <a:t>.</a:t>
            </a: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r>
              <a:rPr lang="es-419" sz="900" dirty="0">
                <a:solidFill>
                  <a:schemeClr val="bg1"/>
                </a:solidFill>
                <a:latin typeface="Arial" panose="020B0604020202020204" pitchFamily="34" charset="0"/>
                <a:ea typeface="Montserrat"/>
                <a:cs typeface="Arial" panose="020B0604020202020204" pitchFamily="34" charset="0"/>
                <a:sym typeface="Montserrat"/>
              </a:rPr>
              <a:t>1997 Ley 24.901 Prestaciones . Sistema de protección </a:t>
            </a: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r>
              <a:rPr lang="es-419" sz="900" dirty="0">
                <a:solidFill>
                  <a:schemeClr val="bg1"/>
                </a:solidFill>
                <a:latin typeface="Arial" panose="020B0604020202020204" pitchFamily="34" charset="0"/>
                <a:ea typeface="Montserrat"/>
                <a:cs typeface="Arial" panose="020B0604020202020204" pitchFamily="34" charset="0"/>
                <a:sym typeface="Montserrat"/>
              </a:rPr>
              <a:t>2005 Ley 26.061 </a:t>
            </a:r>
            <a:r>
              <a:rPr lang="es-419" sz="900" dirty="0" err="1">
                <a:solidFill>
                  <a:schemeClr val="bg1"/>
                </a:solidFill>
                <a:latin typeface="Arial" panose="020B0604020202020204" pitchFamily="34" charset="0"/>
                <a:ea typeface="Montserrat"/>
                <a:cs typeface="Arial" panose="020B0604020202020204" pitchFamily="34" charset="0"/>
                <a:sym typeface="Montserrat"/>
              </a:rPr>
              <a:t>Prom</a:t>
            </a:r>
            <a:r>
              <a:rPr lang="es-419" sz="900" dirty="0">
                <a:solidFill>
                  <a:schemeClr val="bg1"/>
                </a:solidFill>
                <a:latin typeface="Arial" panose="020B0604020202020204" pitchFamily="34" charset="0"/>
                <a:ea typeface="Montserrat"/>
                <a:cs typeface="Arial" panose="020B0604020202020204" pitchFamily="34" charset="0"/>
                <a:sym typeface="Montserrat"/>
              </a:rPr>
              <a:t> y </a:t>
            </a:r>
            <a:r>
              <a:rPr lang="es-419" sz="900" dirty="0" err="1">
                <a:solidFill>
                  <a:schemeClr val="bg1"/>
                </a:solidFill>
                <a:latin typeface="Arial" panose="020B0604020202020204" pitchFamily="34" charset="0"/>
                <a:ea typeface="Montserrat"/>
                <a:cs typeface="Arial" panose="020B0604020202020204" pitchFamily="34" charset="0"/>
                <a:sym typeface="Montserrat"/>
              </a:rPr>
              <a:t>Prot</a:t>
            </a:r>
            <a:r>
              <a:rPr lang="es-419" sz="900" dirty="0">
                <a:solidFill>
                  <a:schemeClr val="bg1"/>
                </a:solidFill>
                <a:latin typeface="Arial" panose="020B0604020202020204" pitchFamily="34" charset="0"/>
                <a:ea typeface="Montserrat"/>
                <a:cs typeface="Arial" panose="020B0604020202020204" pitchFamily="34" charset="0"/>
                <a:sym typeface="Montserrat"/>
              </a:rPr>
              <a:t> </a:t>
            </a:r>
            <a:r>
              <a:rPr lang="es-419" sz="900" dirty="0" err="1">
                <a:solidFill>
                  <a:schemeClr val="bg1"/>
                </a:solidFill>
                <a:latin typeface="Arial" panose="020B0604020202020204" pitchFamily="34" charset="0"/>
                <a:ea typeface="Montserrat"/>
                <a:cs typeface="Arial" panose="020B0604020202020204" pitchFamily="34" charset="0"/>
                <a:sym typeface="Montserrat"/>
              </a:rPr>
              <a:t>Dere</a:t>
            </a:r>
            <a:r>
              <a:rPr lang="es-419" sz="900" dirty="0">
                <a:solidFill>
                  <a:schemeClr val="bg1"/>
                </a:solidFill>
                <a:latin typeface="Arial" panose="020B0604020202020204" pitchFamily="34" charset="0"/>
                <a:ea typeface="Montserrat"/>
                <a:cs typeface="Arial" panose="020B0604020202020204" pitchFamily="34" charset="0"/>
                <a:sym typeface="Montserrat"/>
              </a:rPr>
              <a:t> NNA</a:t>
            </a: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r>
              <a:rPr lang="es-419" sz="900" dirty="0">
                <a:solidFill>
                  <a:schemeClr val="bg1"/>
                </a:solidFill>
                <a:latin typeface="Arial" panose="020B0604020202020204" pitchFamily="34" charset="0"/>
                <a:ea typeface="Montserrat"/>
                <a:cs typeface="Arial" panose="020B0604020202020204" pitchFamily="34" charset="0"/>
                <a:sym typeface="Montserrat"/>
              </a:rPr>
              <a:t>2009 C.D.P.C.D ONU - 08 ley 26.378 y declarada con rango </a:t>
            </a:r>
            <a:r>
              <a:rPr lang="es-419" sz="900" dirty="0" err="1">
                <a:solidFill>
                  <a:schemeClr val="bg1"/>
                </a:solidFill>
                <a:latin typeface="Arial" panose="020B0604020202020204" pitchFamily="34" charset="0"/>
                <a:ea typeface="Montserrat"/>
                <a:cs typeface="Arial" panose="020B0604020202020204" pitchFamily="34" charset="0"/>
                <a:sym typeface="Montserrat"/>
              </a:rPr>
              <a:t>cons</a:t>
            </a:r>
            <a:r>
              <a:rPr lang="es-419" sz="900" dirty="0">
                <a:solidFill>
                  <a:schemeClr val="bg1"/>
                </a:solidFill>
                <a:latin typeface="Arial" panose="020B0604020202020204" pitchFamily="34" charset="0"/>
                <a:ea typeface="Montserrat"/>
                <a:cs typeface="Arial" panose="020B0604020202020204" pitchFamily="34" charset="0"/>
                <a:sym typeface="Montserrat"/>
              </a:rPr>
              <a:t>. por Ley 27.044 en 2014. </a:t>
            </a:r>
            <a:r>
              <a:rPr lang="es-419" sz="900" b="1" i="1" dirty="0" err="1">
                <a:solidFill>
                  <a:schemeClr val="bg1"/>
                </a:solidFill>
                <a:latin typeface="Arial" panose="020B0604020202020204" pitchFamily="34" charset="0"/>
                <a:ea typeface="Montserrat"/>
                <a:cs typeface="Arial" panose="020B0604020202020204" pitchFamily="34" charset="0"/>
                <a:sym typeface="Montserrat"/>
              </a:rPr>
              <a:t>Anc.Social</a:t>
            </a:r>
            <a:endParaRPr sz="900" b="1" i="1"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r>
              <a:rPr lang="es-419" sz="900" dirty="0">
                <a:solidFill>
                  <a:schemeClr val="bg1"/>
                </a:solidFill>
                <a:latin typeface="Arial" panose="020B0604020202020204" pitchFamily="34" charset="0"/>
                <a:ea typeface="Montserrat"/>
                <a:cs typeface="Arial" panose="020B0604020202020204" pitchFamily="34" charset="0"/>
                <a:sym typeface="Montserrat"/>
              </a:rPr>
              <a:t>2009 Ley 26.529 </a:t>
            </a:r>
            <a:r>
              <a:rPr lang="es-419" sz="900" dirty="0" err="1">
                <a:solidFill>
                  <a:schemeClr val="bg1"/>
                </a:solidFill>
                <a:latin typeface="Arial" panose="020B0604020202020204" pitchFamily="34" charset="0"/>
                <a:ea typeface="Montserrat"/>
                <a:cs typeface="Arial" panose="020B0604020202020204" pitchFamily="34" charset="0"/>
                <a:sym typeface="Montserrat"/>
              </a:rPr>
              <a:t>Derec</a:t>
            </a:r>
            <a:r>
              <a:rPr lang="es-419" sz="900" dirty="0">
                <a:solidFill>
                  <a:schemeClr val="bg1"/>
                </a:solidFill>
                <a:latin typeface="Arial" panose="020B0604020202020204" pitchFamily="34" charset="0"/>
                <a:ea typeface="Montserrat"/>
                <a:cs typeface="Arial" panose="020B0604020202020204" pitchFamily="34" charset="0"/>
                <a:sym typeface="Montserrat"/>
              </a:rPr>
              <a:t>. del paciente </a:t>
            </a: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r>
              <a:rPr lang="es-419" sz="900" dirty="0">
                <a:solidFill>
                  <a:schemeClr val="bg1"/>
                </a:solidFill>
                <a:latin typeface="Arial" panose="020B0604020202020204" pitchFamily="34" charset="0"/>
                <a:ea typeface="Montserrat"/>
                <a:cs typeface="Arial" panose="020B0604020202020204" pitchFamily="34" charset="0"/>
                <a:sym typeface="Montserrat"/>
              </a:rPr>
              <a:t>2010 Ley 26.657 Ley de salud Mental</a:t>
            </a: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r>
              <a:rPr lang="es-419" sz="900" dirty="0">
                <a:solidFill>
                  <a:schemeClr val="bg1"/>
                </a:solidFill>
                <a:latin typeface="Arial" panose="020B0604020202020204" pitchFamily="34" charset="0"/>
                <a:ea typeface="Montserrat"/>
                <a:cs typeface="Arial" panose="020B0604020202020204" pitchFamily="34" charset="0"/>
                <a:sym typeface="Montserrat"/>
              </a:rPr>
              <a:t>2011 Ley 27711 CUD ya </a:t>
            </a:r>
            <a:r>
              <a:rPr lang="es-419" sz="900" dirty="0" err="1">
                <a:solidFill>
                  <a:schemeClr val="bg1"/>
                </a:solidFill>
                <a:latin typeface="Arial" panose="020B0604020202020204" pitchFamily="34" charset="0"/>
                <a:ea typeface="Montserrat"/>
                <a:cs typeface="Arial" panose="020B0604020202020204" pitchFamily="34" charset="0"/>
                <a:sym typeface="Montserrat"/>
              </a:rPr>
              <a:t>establec</a:t>
            </a:r>
            <a:r>
              <a:rPr lang="es-419" sz="900" dirty="0">
                <a:solidFill>
                  <a:schemeClr val="bg1"/>
                </a:solidFill>
                <a:latin typeface="Arial" panose="020B0604020202020204" pitchFamily="34" charset="0"/>
                <a:ea typeface="Montserrat"/>
                <a:cs typeface="Arial" panose="020B0604020202020204" pitchFamily="34" charset="0"/>
                <a:sym typeface="Montserrat"/>
              </a:rPr>
              <a:t>. en la 22.431 , se modifica la forma de renovación y vto. </a:t>
            </a: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r>
              <a:rPr lang="es-419" sz="900" dirty="0">
                <a:solidFill>
                  <a:schemeClr val="bg1"/>
                </a:solidFill>
                <a:latin typeface="Arial" panose="020B0604020202020204" pitchFamily="34" charset="0"/>
                <a:ea typeface="Montserrat"/>
                <a:cs typeface="Arial" panose="020B0604020202020204" pitchFamily="34" charset="0"/>
                <a:sym typeface="Montserrat"/>
              </a:rPr>
              <a:t>2012 Ley 26.742 Muerte digna / 2015 Con Der. Personas Mayores ley 27.360 </a:t>
            </a:r>
          </a:p>
          <a:p>
            <a:pPr>
              <a:spcBef>
                <a:spcPts val="675"/>
              </a:spcBef>
            </a:pPr>
            <a:r>
              <a:rPr lang="es-419" sz="900" dirty="0">
                <a:solidFill>
                  <a:schemeClr val="bg1"/>
                </a:solidFill>
                <a:latin typeface="Arial" panose="020B0604020202020204" pitchFamily="34" charset="0"/>
                <a:ea typeface="Montserrat"/>
                <a:cs typeface="Arial" panose="020B0604020202020204" pitchFamily="34" charset="0"/>
                <a:sym typeface="Montserrat"/>
              </a:rPr>
              <a:t>2014 </a:t>
            </a:r>
            <a:r>
              <a:rPr lang="es-MX" sz="900" dirty="0">
                <a:solidFill>
                  <a:schemeClr val="bg1"/>
                </a:solidFill>
                <a:latin typeface="Arial" panose="020B0604020202020204" pitchFamily="34" charset="0"/>
                <a:ea typeface="Montserrat"/>
                <a:cs typeface="Arial" panose="020B0604020202020204" pitchFamily="34" charset="0"/>
                <a:sym typeface="Montserrat"/>
              </a:rPr>
              <a:t>Ley 27.043 </a:t>
            </a:r>
            <a:r>
              <a:rPr lang="es-MX" sz="900" dirty="0" err="1">
                <a:solidFill>
                  <a:schemeClr val="bg1"/>
                </a:solidFill>
                <a:latin typeface="Arial" panose="020B0604020202020204" pitchFamily="34" charset="0"/>
                <a:ea typeface="Montserrat"/>
                <a:cs typeface="Arial" panose="020B0604020202020204" pitchFamily="34" charset="0"/>
                <a:sym typeface="Montserrat"/>
              </a:rPr>
              <a:t>Declára</a:t>
            </a:r>
            <a:r>
              <a:rPr lang="es-MX" sz="900" dirty="0">
                <a:solidFill>
                  <a:schemeClr val="bg1"/>
                </a:solidFill>
                <a:latin typeface="Arial" panose="020B0604020202020204" pitchFamily="34" charset="0"/>
                <a:ea typeface="Montserrat"/>
                <a:cs typeface="Arial" panose="020B0604020202020204" pitchFamily="34" charset="0"/>
                <a:sym typeface="Montserrat"/>
              </a:rPr>
              <a:t> de Interés Nacional el abordaje integral e interdisciplinario de las personas que presentan Trastornos del Espectro Autista (TEA).</a:t>
            </a: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r>
              <a:rPr lang="es-419" sz="900" dirty="0">
                <a:solidFill>
                  <a:schemeClr val="bg1"/>
                </a:solidFill>
                <a:latin typeface="Arial" panose="020B0604020202020204" pitchFamily="34" charset="0"/>
                <a:ea typeface="Montserrat"/>
                <a:cs typeface="Arial" panose="020B0604020202020204" pitchFamily="34" charset="0"/>
                <a:sym typeface="Montserrat"/>
              </a:rPr>
              <a:t>2015 CCyCN art 1 y 2. Formas de interpretar y aplicar. Diálogo de fuentes</a:t>
            </a: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pPr>
            <a:endParaRPr sz="900" dirty="0">
              <a:solidFill>
                <a:schemeClr val="bg1"/>
              </a:solidFill>
              <a:latin typeface="Arial" panose="020B0604020202020204" pitchFamily="34" charset="0"/>
              <a:ea typeface="Montserrat"/>
              <a:cs typeface="Arial" panose="020B0604020202020204" pitchFamily="34" charset="0"/>
              <a:sym typeface="Montserrat"/>
            </a:endParaRPr>
          </a:p>
          <a:p>
            <a:pPr>
              <a:spcBef>
                <a:spcPts val="675"/>
              </a:spcBef>
              <a:spcAft>
                <a:spcPts val="675"/>
              </a:spcAft>
            </a:pPr>
            <a:endParaRPr sz="1350" dirty="0">
              <a:solidFill>
                <a:schemeClr val="lt1"/>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253"/>
        <p:cNvGrpSpPr/>
        <p:nvPr/>
      </p:nvGrpSpPr>
      <p:grpSpPr>
        <a:xfrm>
          <a:off x="0" y="0"/>
          <a:ext cx="0" cy="0"/>
          <a:chOff x="0" y="0"/>
          <a:chExt cx="0" cy="0"/>
        </a:xfrm>
      </p:grpSpPr>
      <p:cxnSp>
        <p:nvCxnSpPr>
          <p:cNvPr id="254" name="Google Shape;254;p21"/>
          <p:cNvCxnSpPr>
            <a:stCxn id="255" idx="2"/>
            <a:endCxn id="256" idx="0"/>
          </p:cNvCxnSpPr>
          <p:nvPr/>
        </p:nvCxnSpPr>
        <p:spPr>
          <a:xfrm>
            <a:off x="3429000" y="1934363"/>
            <a:ext cx="1327725" cy="485775"/>
          </a:xfrm>
          <a:prstGeom prst="bentConnector2">
            <a:avLst/>
          </a:prstGeom>
          <a:noFill/>
          <a:ln w="19050" cap="flat" cmpd="sng">
            <a:solidFill>
              <a:srgbClr val="C2C2C2"/>
            </a:solidFill>
            <a:prstDash val="solid"/>
            <a:miter lim="8000"/>
            <a:headEnd type="none" w="sm" len="sm"/>
            <a:tailEnd type="none" w="sm" len="sm"/>
          </a:ln>
        </p:spPr>
      </p:cxnSp>
      <p:cxnSp>
        <p:nvCxnSpPr>
          <p:cNvPr id="257" name="Google Shape;257;p21"/>
          <p:cNvCxnSpPr>
            <a:stCxn id="258" idx="0"/>
            <a:endCxn id="255" idx="2"/>
          </p:cNvCxnSpPr>
          <p:nvPr/>
        </p:nvCxnSpPr>
        <p:spPr>
          <a:xfrm rot="-5400000">
            <a:off x="2522250" y="1513388"/>
            <a:ext cx="485775" cy="1327725"/>
          </a:xfrm>
          <a:prstGeom prst="bentConnector2">
            <a:avLst/>
          </a:prstGeom>
          <a:noFill/>
          <a:ln w="19050" cap="flat" cmpd="sng">
            <a:solidFill>
              <a:srgbClr val="C2C2C2"/>
            </a:solidFill>
            <a:prstDash val="solid"/>
            <a:miter lim="8000"/>
            <a:headEnd type="none" w="sm" len="sm"/>
            <a:tailEnd type="none" w="sm" len="sm"/>
          </a:ln>
        </p:spPr>
      </p:cxnSp>
      <p:cxnSp>
        <p:nvCxnSpPr>
          <p:cNvPr id="259" name="Google Shape;259;p21"/>
          <p:cNvCxnSpPr>
            <a:stCxn id="258" idx="2"/>
            <a:endCxn id="260" idx="0"/>
          </p:cNvCxnSpPr>
          <p:nvPr/>
        </p:nvCxnSpPr>
        <p:spPr>
          <a:xfrm rot="-5400000" flipH="1">
            <a:off x="2161125" y="2635013"/>
            <a:ext cx="514350" cy="634050"/>
          </a:xfrm>
          <a:prstGeom prst="bentConnector3">
            <a:avLst>
              <a:gd name="adj1" fmla="val 50000"/>
            </a:avLst>
          </a:prstGeom>
          <a:noFill/>
          <a:ln w="19050" cap="flat" cmpd="sng">
            <a:solidFill>
              <a:srgbClr val="C2C2C2"/>
            </a:solidFill>
            <a:prstDash val="solid"/>
            <a:miter lim="8000"/>
            <a:headEnd type="none" w="sm" len="sm"/>
            <a:tailEnd type="none" w="sm" len="sm"/>
          </a:ln>
        </p:spPr>
      </p:cxnSp>
      <p:cxnSp>
        <p:nvCxnSpPr>
          <p:cNvPr id="261" name="Google Shape;261;p21"/>
          <p:cNvCxnSpPr>
            <a:stCxn id="262" idx="0"/>
            <a:endCxn id="258" idx="2"/>
          </p:cNvCxnSpPr>
          <p:nvPr/>
        </p:nvCxnSpPr>
        <p:spPr>
          <a:xfrm rot="-5400000">
            <a:off x="1527188" y="2635013"/>
            <a:ext cx="514350" cy="634050"/>
          </a:xfrm>
          <a:prstGeom prst="bentConnector3">
            <a:avLst>
              <a:gd name="adj1" fmla="val 50000"/>
            </a:avLst>
          </a:prstGeom>
          <a:noFill/>
          <a:ln w="19050" cap="flat" cmpd="sng">
            <a:solidFill>
              <a:srgbClr val="C2C2C2"/>
            </a:solidFill>
            <a:prstDash val="solid"/>
            <a:miter lim="8000"/>
            <a:headEnd type="none" w="sm" len="sm"/>
            <a:tailEnd type="none" w="sm" len="sm"/>
          </a:ln>
        </p:spPr>
      </p:cxnSp>
      <p:cxnSp>
        <p:nvCxnSpPr>
          <p:cNvPr id="263" name="Google Shape;263;p21"/>
          <p:cNvCxnSpPr>
            <a:stCxn id="256" idx="2"/>
            <a:endCxn id="264" idx="0"/>
          </p:cNvCxnSpPr>
          <p:nvPr/>
        </p:nvCxnSpPr>
        <p:spPr>
          <a:xfrm rot="-5400000" flipH="1">
            <a:off x="4816575" y="2635013"/>
            <a:ext cx="514350" cy="634050"/>
          </a:xfrm>
          <a:prstGeom prst="bentConnector3">
            <a:avLst>
              <a:gd name="adj1" fmla="val 50000"/>
            </a:avLst>
          </a:prstGeom>
          <a:noFill/>
          <a:ln w="19050" cap="flat" cmpd="sng">
            <a:solidFill>
              <a:srgbClr val="C2C2C2"/>
            </a:solidFill>
            <a:prstDash val="solid"/>
            <a:miter lim="8000"/>
            <a:headEnd type="none" w="sm" len="sm"/>
            <a:tailEnd type="none" w="sm" len="sm"/>
          </a:ln>
        </p:spPr>
      </p:cxnSp>
      <p:cxnSp>
        <p:nvCxnSpPr>
          <p:cNvPr id="265" name="Google Shape;265;p21"/>
          <p:cNvCxnSpPr>
            <a:stCxn id="266" idx="0"/>
            <a:endCxn id="256" idx="2"/>
          </p:cNvCxnSpPr>
          <p:nvPr/>
        </p:nvCxnSpPr>
        <p:spPr>
          <a:xfrm rot="-5400000">
            <a:off x="4182638" y="2635013"/>
            <a:ext cx="514350" cy="634050"/>
          </a:xfrm>
          <a:prstGeom prst="bentConnector3">
            <a:avLst>
              <a:gd name="adj1" fmla="val 50000"/>
            </a:avLst>
          </a:prstGeom>
          <a:noFill/>
          <a:ln w="19050" cap="flat" cmpd="sng">
            <a:solidFill>
              <a:srgbClr val="C2C2C2"/>
            </a:solidFill>
            <a:prstDash val="solid"/>
            <a:miter lim="8000"/>
            <a:headEnd type="none" w="sm" len="sm"/>
            <a:tailEnd type="none" w="sm" len="sm"/>
          </a:ln>
        </p:spPr>
      </p:cxnSp>
      <p:sp>
        <p:nvSpPr>
          <p:cNvPr id="258" name="Google Shape;258;p21"/>
          <p:cNvSpPr txBox="1"/>
          <p:nvPr/>
        </p:nvSpPr>
        <p:spPr>
          <a:xfrm>
            <a:off x="1524488" y="2420138"/>
            <a:ext cx="1153575" cy="274725"/>
          </a:xfrm>
          <a:prstGeom prst="rect">
            <a:avLst/>
          </a:prstGeom>
          <a:noFill/>
          <a:ln w="19050" cap="flat" cmpd="sng">
            <a:solidFill>
              <a:srgbClr val="A7291E"/>
            </a:solidFill>
            <a:prstDash val="solid"/>
            <a:round/>
            <a:headEnd type="none" w="sm" len="sm"/>
            <a:tailEnd type="none" w="sm" len="sm"/>
          </a:ln>
        </p:spPr>
        <p:txBody>
          <a:bodyPr spcFirstLastPara="1" wrap="square" lIns="68569" tIns="68569" rIns="68569" bIns="68569" anchor="ctr" anchorCtr="0">
            <a:noAutofit/>
          </a:bodyPr>
          <a:lstStyle/>
          <a:p>
            <a:pPr algn="ctr"/>
            <a:r>
              <a:rPr lang="es-419" sz="750">
                <a:solidFill>
                  <a:srgbClr val="A7291E"/>
                </a:solidFill>
                <a:latin typeface="Roboto"/>
                <a:ea typeface="Roboto"/>
                <a:cs typeface="Roboto"/>
                <a:sym typeface="Roboto"/>
              </a:rPr>
              <a:t>Lorem Ipsum</a:t>
            </a:r>
            <a:endParaRPr sz="750">
              <a:solidFill>
                <a:srgbClr val="A7291E"/>
              </a:solidFill>
              <a:latin typeface="Roboto"/>
              <a:ea typeface="Roboto"/>
              <a:cs typeface="Roboto"/>
              <a:sym typeface="Roboto"/>
            </a:endParaRPr>
          </a:p>
        </p:txBody>
      </p:sp>
      <p:sp>
        <p:nvSpPr>
          <p:cNvPr id="256" name="Google Shape;256;p21"/>
          <p:cNvSpPr txBox="1"/>
          <p:nvPr/>
        </p:nvSpPr>
        <p:spPr>
          <a:xfrm>
            <a:off x="4179938" y="2420138"/>
            <a:ext cx="1153575" cy="274725"/>
          </a:xfrm>
          <a:prstGeom prst="rect">
            <a:avLst/>
          </a:prstGeom>
          <a:noFill/>
          <a:ln w="19050" cap="flat" cmpd="sng">
            <a:solidFill>
              <a:srgbClr val="A7291E"/>
            </a:solidFill>
            <a:prstDash val="solid"/>
            <a:round/>
            <a:headEnd type="none" w="sm" len="sm"/>
            <a:tailEnd type="none" w="sm" len="sm"/>
          </a:ln>
        </p:spPr>
        <p:txBody>
          <a:bodyPr spcFirstLastPara="1" wrap="square" lIns="68569" tIns="68569" rIns="68569" bIns="68569" anchor="ctr" anchorCtr="0">
            <a:noAutofit/>
          </a:bodyPr>
          <a:lstStyle/>
          <a:p>
            <a:pPr algn="ctr"/>
            <a:r>
              <a:rPr lang="es-419" sz="750">
                <a:solidFill>
                  <a:srgbClr val="A7291E"/>
                </a:solidFill>
                <a:latin typeface="Roboto"/>
                <a:ea typeface="Roboto"/>
                <a:cs typeface="Roboto"/>
                <a:sym typeface="Roboto"/>
              </a:rPr>
              <a:t>Lorem Ipsum</a:t>
            </a:r>
            <a:endParaRPr sz="750">
              <a:solidFill>
                <a:srgbClr val="A7291E"/>
              </a:solidFill>
              <a:latin typeface="Roboto"/>
              <a:ea typeface="Roboto"/>
              <a:cs typeface="Roboto"/>
              <a:sym typeface="Roboto"/>
            </a:endParaRPr>
          </a:p>
        </p:txBody>
      </p:sp>
      <p:sp>
        <p:nvSpPr>
          <p:cNvPr id="264" name="Google Shape;264;p21"/>
          <p:cNvSpPr txBox="1"/>
          <p:nvPr/>
        </p:nvSpPr>
        <p:spPr>
          <a:xfrm>
            <a:off x="4813875" y="3209213"/>
            <a:ext cx="1153575" cy="274725"/>
          </a:xfrm>
          <a:prstGeom prst="rect">
            <a:avLst/>
          </a:prstGeom>
          <a:noFill/>
          <a:ln w="19050" cap="flat" cmpd="sng">
            <a:solidFill>
              <a:srgbClr val="A7291E"/>
            </a:solidFill>
            <a:prstDash val="solid"/>
            <a:round/>
            <a:headEnd type="none" w="sm" len="sm"/>
            <a:tailEnd type="none" w="sm" len="sm"/>
          </a:ln>
        </p:spPr>
        <p:txBody>
          <a:bodyPr spcFirstLastPara="1" wrap="square" lIns="68569" tIns="68569" rIns="68569" bIns="68569" anchor="ctr" anchorCtr="0">
            <a:noAutofit/>
          </a:bodyPr>
          <a:lstStyle/>
          <a:p>
            <a:pPr algn="ctr"/>
            <a:r>
              <a:rPr lang="es-419" sz="750">
                <a:solidFill>
                  <a:srgbClr val="A7291E"/>
                </a:solidFill>
                <a:latin typeface="Roboto"/>
                <a:ea typeface="Roboto"/>
                <a:cs typeface="Roboto"/>
                <a:sym typeface="Roboto"/>
              </a:rPr>
              <a:t>Lorem Ipsum</a:t>
            </a:r>
            <a:endParaRPr sz="750">
              <a:solidFill>
                <a:srgbClr val="A7291E"/>
              </a:solidFill>
              <a:latin typeface="Roboto"/>
              <a:ea typeface="Roboto"/>
              <a:cs typeface="Roboto"/>
              <a:sym typeface="Roboto"/>
            </a:endParaRPr>
          </a:p>
        </p:txBody>
      </p:sp>
      <p:sp>
        <p:nvSpPr>
          <p:cNvPr id="266" name="Google Shape;266;p21"/>
          <p:cNvSpPr txBox="1"/>
          <p:nvPr/>
        </p:nvSpPr>
        <p:spPr>
          <a:xfrm>
            <a:off x="3546000" y="3209213"/>
            <a:ext cx="1153575" cy="274725"/>
          </a:xfrm>
          <a:prstGeom prst="rect">
            <a:avLst/>
          </a:prstGeom>
          <a:noFill/>
          <a:ln w="19050" cap="flat" cmpd="sng">
            <a:solidFill>
              <a:srgbClr val="A7291E"/>
            </a:solidFill>
            <a:prstDash val="solid"/>
            <a:round/>
            <a:headEnd type="none" w="sm" len="sm"/>
            <a:tailEnd type="none" w="sm" len="sm"/>
          </a:ln>
        </p:spPr>
        <p:txBody>
          <a:bodyPr spcFirstLastPara="1" wrap="square" lIns="68569" tIns="68569" rIns="68569" bIns="68569" anchor="ctr" anchorCtr="0">
            <a:noAutofit/>
          </a:bodyPr>
          <a:lstStyle/>
          <a:p>
            <a:pPr algn="ctr"/>
            <a:r>
              <a:rPr lang="es-419" sz="750">
                <a:solidFill>
                  <a:srgbClr val="A7291E"/>
                </a:solidFill>
                <a:latin typeface="Roboto"/>
                <a:ea typeface="Roboto"/>
                <a:cs typeface="Roboto"/>
                <a:sym typeface="Roboto"/>
              </a:rPr>
              <a:t>Lorem Ipsum</a:t>
            </a:r>
            <a:endParaRPr sz="750">
              <a:solidFill>
                <a:srgbClr val="A7291E"/>
              </a:solidFill>
              <a:latin typeface="Roboto"/>
              <a:ea typeface="Roboto"/>
              <a:cs typeface="Roboto"/>
              <a:sym typeface="Roboto"/>
            </a:endParaRPr>
          </a:p>
        </p:txBody>
      </p:sp>
      <p:sp>
        <p:nvSpPr>
          <p:cNvPr id="260" name="Google Shape;260;p21"/>
          <p:cNvSpPr txBox="1"/>
          <p:nvPr/>
        </p:nvSpPr>
        <p:spPr>
          <a:xfrm>
            <a:off x="2158425" y="3209213"/>
            <a:ext cx="1153575" cy="274725"/>
          </a:xfrm>
          <a:prstGeom prst="rect">
            <a:avLst/>
          </a:prstGeom>
          <a:noFill/>
          <a:ln w="19050" cap="flat" cmpd="sng">
            <a:solidFill>
              <a:srgbClr val="A7291E"/>
            </a:solidFill>
            <a:prstDash val="solid"/>
            <a:round/>
            <a:headEnd type="none" w="sm" len="sm"/>
            <a:tailEnd type="none" w="sm" len="sm"/>
          </a:ln>
        </p:spPr>
        <p:txBody>
          <a:bodyPr spcFirstLastPara="1" wrap="square" lIns="68569" tIns="68569" rIns="68569" bIns="68569" anchor="ctr" anchorCtr="0">
            <a:noAutofit/>
          </a:bodyPr>
          <a:lstStyle/>
          <a:p>
            <a:pPr algn="ctr"/>
            <a:r>
              <a:rPr lang="es-419" sz="750">
                <a:solidFill>
                  <a:srgbClr val="A7291E"/>
                </a:solidFill>
                <a:latin typeface="Roboto"/>
                <a:ea typeface="Roboto"/>
                <a:cs typeface="Roboto"/>
                <a:sym typeface="Roboto"/>
              </a:rPr>
              <a:t>Lorem Ipsum</a:t>
            </a:r>
            <a:endParaRPr sz="750">
              <a:solidFill>
                <a:srgbClr val="A7291E"/>
              </a:solidFill>
              <a:latin typeface="Roboto"/>
              <a:ea typeface="Roboto"/>
              <a:cs typeface="Roboto"/>
              <a:sym typeface="Roboto"/>
            </a:endParaRPr>
          </a:p>
        </p:txBody>
      </p:sp>
      <p:sp>
        <p:nvSpPr>
          <p:cNvPr id="262" name="Google Shape;262;p21"/>
          <p:cNvSpPr txBox="1"/>
          <p:nvPr/>
        </p:nvSpPr>
        <p:spPr>
          <a:xfrm>
            <a:off x="890550" y="3209213"/>
            <a:ext cx="1153575" cy="274725"/>
          </a:xfrm>
          <a:prstGeom prst="rect">
            <a:avLst/>
          </a:prstGeom>
          <a:noFill/>
          <a:ln w="19050" cap="flat" cmpd="sng">
            <a:solidFill>
              <a:srgbClr val="A7291E"/>
            </a:solidFill>
            <a:prstDash val="solid"/>
            <a:round/>
            <a:headEnd type="none" w="sm" len="sm"/>
            <a:tailEnd type="none" w="sm" len="sm"/>
          </a:ln>
        </p:spPr>
        <p:txBody>
          <a:bodyPr spcFirstLastPara="1" wrap="square" lIns="68569" tIns="68569" rIns="68569" bIns="68569" anchor="ctr" anchorCtr="0">
            <a:noAutofit/>
          </a:bodyPr>
          <a:lstStyle/>
          <a:p>
            <a:pPr algn="ctr"/>
            <a:r>
              <a:rPr lang="es-419" sz="750">
                <a:solidFill>
                  <a:srgbClr val="A7291E"/>
                </a:solidFill>
                <a:latin typeface="Roboto"/>
                <a:ea typeface="Roboto"/>
                <a:cs typeface="Roboto"/>
                <a:sym typeface="Roboto"/>
              </a:rPr>
              <a:t>Lorem Ipsum</a:t>
            </a:r>
            <a:endParaRPr sz="750">
              <a:solidFill>
                <a:srgbClr val="A7291E"/>
              </a:solidFill>
              <a:latin typeface="Roboto"/>
              <a:ea typeface="Roboto"/>
              <a:cs typeface="Roboto"/>
              <a:sym typeface="Roboto"/>
            </a:endParaRPr>
          </a:p>
        </p:txBody>
      </p:sp>
      <p:sp>
        <p:nvSpPr>
          <p:cNvPr id="267" name="Google Shape;267;p21"/>
          <p:cNvSpPr/>
          <p:nvPr/>
        </p:nvSpPr>
        <p:spPr>
          <a:xfrm>
            <a:off x="2852207" y="1731075"/>
            <a:ext cx="1153575" cy="331875"/>
          </a:xfrm>
          <a:prstGeom prst="roundRect">
            <a:avLst>
              <a:gd name="adj" fmla="val 50000"/>
            </a:avLst>
          </a:prstGeom>
          <a:solidFill>
            <a:srgbClr val="0942A1"/>
          </a:solidFill>
          <a:ln>
            <a:noFill/>
          </a:ln>
        </p:spPr>
        <p:txBody>
          <a:bodyPr spcFirstLastPara="1" wrap="square" lIns="68569" tIns="68569" rIns="68569" bIns="68569" anchor="ctr" anchorCtr="0">
            <a:noAutofit/>
          </a:bodyPr>
          <a:lstStyle/>
          <a:p>
            <a:pPr algn="ctr"/>
            <a:r>
              <a:rPr lang="es-419" sz="750">
                <a:solidFill>
                  <a:srgbClr val="FFFFFF"/>
                </a:solidFill>
                <a:latin typeface="Roboto"/>
                <a:ea typeface="Roboto"/>
                <a:cs typeface="Roboto"/>
                <a:sym typeface="Roboto"/>
              </a:rPr>
              <a:t>DERECHO A LA SALUD</a:t>
            </a:r>
            <a:endParaRPr sz="1350">
              <a:solidFill>
                <a:srgbClr val="FFFFFF"/>
              </a:solidFill>
            </a:endParaRPr>
          </a:p>
        </p:txBody>
      </p:sp>
      <p:sp>
        <p:nvSpPr>
          <p:cNvPr id="268" name="Google Shape;268;p21"/>
          <p:cNvSpPr/>
          <p:nvPr/>
        </p:nvSpPr>
        <p:spPr>
          <a:xfrm>
            <a:off x="4179930" y="2405851"/>
            <a:ext cx="1153575" cy="331875"/>
          </a:xfrm>
          <a:prstGeom prst="roundRect">
            <a:avLst>
              <a:gd name="adj" fmla="val 50000"/>
            </a:avLst>
          </a:prstGeom>
          <a:solidFill>
            <a:srgbClr val="0D5CDF"/>
          </a:solidFill>
          <a:ln>
            <a:noFill/>
          </a:ln>
        </p:spPr>
        <p:txBody>
          <a:bodyPr spcFirstLastPara="1" wrap="square" lIns="68569" tIns="68569" rIns="68569" bIns="68569" anchor="ctr" anchorCtr="0">
            <a:noAutofit/>
          </a:bodyPr>
          <a:lstStyle/>
          <a:p>
            <a:pPr algn="ctr"/>
            <a:r>
              <a:rPr lang="es-419" sz="750">
                <a:solidFill>
                  <a:srgbClr val="FFFFFF"/>
                </a:solidFill>
                <a:latin typeface="Roboto"/>
                <a:ea typeface="Roboto"/>
                <a:cs typeface="Roboto"/>
                <a:sym typeface="Roboto"/>
              </a:rPr>
              <a:t>OSM finales S. XX </a:t>
            </a:r>
            <a:endParaRPr sz="1350">
              <a:solidFill>
                <a:srgbClr val="FFFFFF"/>
              </a:solidFill>
            </a:endParaRPr>
          </a:p>
        </p:txBody>
      </p:sp>
      <p:sp>
        <p:nvSpPr>
          <p:cNvPr id="269" name="Google Shape;269;p21"/>
          <p:cNvSpPr/>
          <p:nvPr/>
        </p:nvSpPr>
        <p:spPr>
          <a:xfrm>
            <a:off x="1168313" y="2405850"/>
            <a:ext cx="1683900" cy="331875"/>
          </a:xfrm>
          <a:prstGeom prst="roundRect">
            <a:avLst>
              <a:gd name="adj" fmla="val 50000"/>
            </a:avLst>
          </a:prstGeom>
          <a:solidFill>
            <a:srgbClr val="0D5CDF"/>
          </a:solidFill>
          <a:ln>
            <a:noFill/>
          </a:ln>
        </p:spPr>
        <p:txBody>
          <a:bodyPr spcFirstLastPara="1" wrap="square" lIns="68569" tIns="68569" rIns="68569" bIns="68569" anchor="ctr" anchorCtr="0">
            <a:noAutofit/>
          </a:bodyPr>
          <a:lstStyle/>
          <a:p>
            <a:pPr algn="ctr"/>
            <a:r>
              <a:rPr lang="es-419" sz="750">
                <a:solidFill>
                  <a:srgbClr val="FFFFFF"/>
                </a:solidFill>
                <a:latin typeface="Roboto"/>
                <a:ea typeface="Roboto"/>
                <a:cs typeface="Roboto"/>
                <a:sym typeface="Roboto"/>
              </a:rPr>
              <a:t>Siglo XIX</a:t>
            </a:r>
            <a:endParaRPr sz="750">
              <a:solidFill>
                <a:srgbClr val="FFFFFF"/>
              </a:solidFill>
              <a:latin typeface="Roboto"/>
              <a:ea typeface="Roboto"/>
              <a:cs typeface="Roboto"/>
              <a:sym typeface="Roboto"/>
            </a:endParaRPr>
          </a:p>
          <a:p>
            <a:pPr algn="ctr"/>
            <a:r>
              <a:rPr lang="es-419" sz="750">
                <a:solidFill>
                  <a:srgbClr val="FFFFFF"/>
                </a:solidFill>
                <a:latin typeface="Roboto"/>
                <a:ea typeface="Roboto"/>
                <a:cs typeface="Roboto"/>
                <a:sym typeface="Roboto"/>
              </a:rPr>
              <a:t>Bio-Médico Unidireccional: Salud ausencia de enferemdad  </a:t>
            </a:r>
            <a:endParaRPr sz="750">
              <a:solidFill>
                <a:srgbClr val="FFFFFF"/>
              </a:solidFill>
              <a:latin typeface="Roboto"/>
              <a:ea typeface="Roboto"/>
              <a:cs typeface="Roboto"/>
              <a:sym typeface="Roboto"/>
            </a:endParaRPr>
          </a:p>
        </p:txBody>
      </p:sp>
      <p:sp>
        <p:nvSpPr>
          <p:cNvPr id="270" name="Google Shape;270;p21"/>
          <p:cNvSpPr/>
          <p:nvPr/>
        </p:nvSpPr>
        <p:spPr>
          <a:xfrm>
            <a:off x="809700" y="3069600"/>
            <a:ext cx="1234350" cy="342900"/>
          </a:xfrm>
          <a:prstGeom prst="roundRect">
            <a:avLst>
              <a:gd name="adj" fmla="val 50000"/>
            </a:avLst>
          </a:prstGeom>
          <a:solidFill>
            <a:srgbClr val="307AF3"/>
          </a:solidFill>
          <a:ln>
            <a:noFill/>
          </a:ln>
        </p:spPr>
        <p:txBody>
          <a:bodyPr spcFirstLastPara="1" wrap="square" lIns="68569" tIns="68569" rIns="68569" bIns="68569" anchor="ctr" anchorCtr="0">
            <a:noAutofit/>
          </a:bodyPr>
          <a:lstStyle/>
          <a:p>
            <a:pPr algn="ctr"/>
            <a:r>
              <a:rPr lang="es-419" sz="750">
                <a:solidFill>
                  <a:srgbClr val="FFFFFF"/>
                </a:solidFill>
                <a:latin typeface="Roboto"/>
                <a:ea typeface="Roboto"/>
                <a:cs typeface="Roboto"/>
                <a:sym typeface="Roboto"/>
              </a:rPr>
              <a:t>Curar - Rehabilitar </a:t>
            </a:r>
            <a:endParaRPr sz="1350">
              <a:solidFill>
                <a:srgbClr val="FFFFFF"/>
              </a:solidFill>
            </a:endParaRPr>
          </a:p>
        </p:txBody>
      </p:sp>
      <p:sp>
        <p:nvSpPr>
          <p:cNvPr id="271" name="Google Shape;271;p21"/>
          <p:cNvSpPr/>
          <p:nvPr/>
        </p:nvSpPr>
        <p:spPr>
          <a:xfrm>
            <a:off x="2158420" y="3080627"/>
            <a:ext cx="1153575" cy="331875"/>
          </a:xfrm>
          <a:prstGeom prst="roundRect">
            <a:avLst>
              <a:gd name="adj" fmla="val 50000"/>
            </a:avLst>
          </a:prstGeom>
          <a:solidFill>
            <a:srgbClr val="307AF3"/>
          </a:solidFill>
          <a:ln>
            <a:noFill/>
          </a:ln>
        </p:spPr>
        <p:txBody>
          <a:bodyPr spcFirstLastPara="1" wrap="square" lIns="68569" tIns="68569" rIns="68569" bIns="68569" anchor="ctr" anchorCtr="0">
            <a:noAutofit/>
          </a:bodyPr>
          <a:lstStyle/>
          <a:p>
            <a:pPr algn="ctr"/>
            <a:r>
              <a:rPr lang="es-419" sz="900">
                <a:solidFill>
                  <a:srgbClr val="FFFFFF"/>
                </a:solidFill>
              </a:rPr>
              <a:t>Internar- Encerrar </a:t>
            </a:r>
            <a:endParaRPr sz="900">
              <a:solidFill>
                <a:srgbClr val="FFFFFF"/>
              </a:solidFill>
            </a:endParaRPr>
          </a:p>
        </p:txBody>
      </p:sp>
      <p:sp>
        <p:nvSpPr>
          <p:cNvPr id="272" name="Google Shape;272;p21"/>
          <p:cNvSpPr/>
          <p:nvPr/>
        </p:nvSpPr>
        <p:spPr>
          <a:xfrm>
            <a:off x="3465225" y="3080625"/>
            <a:ext cx="1234350" cy="331875"/>
          </a:xfrm>
          <a:prstGeom prst="roundRect">
            <a:avLst>
              <a:gd name="adj" fmla="val 50000"/>
            </a:avLst>
          </a:prstGeom>
          <a:solidFill>
            <a:srgbClr val="307AF3"/>
          </a:solidFill>
          <a:ln>
            <a:noFill/>
          </a:ln>
        </p:spPr>
        <p:txBody>
          <a:bodyPr spcFirstLastPara="1" wrap="square" lIns="68569" tIns="68569" rIns="68569" bIns="68569" anchor="ctr" anchorCtr="0">
            <a:noAutofit/>
          </a:bodyPr>
          <a:lstStyle/>
          <a:p>
            <a:pPr algn="ctr"/>
            <a:r>
              <a:rPr lang="es-419" sz="900" dirty="0">
                <a:solidFill>
                  <a:srgbClr val="FFFFFF"/>
                </a:solidFill>
              </a:rPr>
              <a:t>Ser Psico social</a:t>
            </a:r>
            <a:endParaRPr sz="900" dirty="0">
              <a:solidFill>
                <a:srgbClr val="FFFFFF"/>
              </a:solidFill>
            </a:endParaRPr>
          </a:p>
          <a:p>
            <a:pPr algn="ctr"/>
            <a:r>
              <a:rPr lang="es-419" sz="900" dirty="0">
                <a:solidFill>
                  <a:srgbClr val="FFFFFF"/>
                </a:solidFill>
              </a:rPr>
              <a:t>Salud: Proceso</a:t>
            </a:r>
            <a:endParaRPr sz="900" dirty="0">
              <a:solidFill>
                <a:srgbClr val="FFFFFF"/>
              </a:solidFill>
            </a:endParaRPr>
          </a:p>
        </p:txBody>
      </p:sp>
      <p:sp>
        <p:nvSpPr>
          <p:cNvPr id="273" name="Google Shape;273;p21"/>
          <p:cNvSpPr/>
          <p:nvPr/>
        </p:nvSpPr>
        <p:spPr>
          <a:xfrm>
            <a:off x="4813870" y="3080627"/>
            <a:ext cx="1153575" cy="331875"/>
          </a:xfrm>
          <a:prstGeom prst="roundRect">
            <a:avLst>
              <a:gd name="adj" fmla="val 50000"/>
            </a:avLst>
          </a:prstGeom>
          <a:solidFill>
            <a:srgbClr val="307AF3"/>
          </a:solidFill>
          <a:ln>
            <a:noFill/>
          </a:ln>
        </p:spPr>
        <p:txBody>
          <a:bodyPr spcFirstLastPara="1" wrap="square" lIns="68569" tIns="68569" rIns="68569" bIns="68569" anchor="ctr" anchorCtr="0">
            <a:noAutofit/>
          </a:bodyPr>
          <a:lstStyle/>
          <a:p>
            <a:pPr algn="ctr"/>
            <a:r>
              <a:rPr lang="es-419" sz="750">
                <a:solidFill>
                  <a:srgbClr val="FFFFFF"/>
                </a:solidFill>
                <a:latin typeface="Roboto"/>
                <a:ea typeface="Roboto"/>
                <a:cs typeface="Roboto"/>
                <a:sym typeface="Roboto"/>
              </a:rPr>
              <a:t>Completo bienestar, fisico, mental y social</a:t>
            </a:r>
            <a:endParaRPr sz="1350">
              <a:solidFill>
                <a:srgbClr val="FFFFFF"/>
              </a:solidFill>
            </a:endParaRPr>
          </a:p>
        </p:txBody>
      </p:sp>
      <p:cxnSp>
        <p:nvCxnSpPr>
          <p:cNvPr id="274" name="Google Shape;274;p21"/>
          <p:cNvCxnSpPr>
            <a:stCxn id="267" idx="2"/>
            <a:endCxn id="268" idx="0"/>
          </p:cNvCxnSpPr>
          <p:nvPr/>
        </p:nvCxnSpPr>
        <p:spPr>
          <a:xfrm rot="-5400000" flipH="1">
            <a:off x="3921407" y="1570538"/>
            <a:ext cx="342900" cy="1327725"/>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275" name="Google Shape;275;p21"/>
          <p:cNvCxnSpPr>
            <a:stCxn id="269" idx="0"/>
            <a:endCxn id="267" idx="2"/>
          </p:cNvCxnSpPr>
          <p:nvPr/>
        </p:nvCxnSpPr>
        <p:spPr>
          <a:xfrm rot="-5400000">
            <a:off x="2548125" y="1525088"/>
            <a:ext cx="342900" cy="1418625"/>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276" name="Google Shape;276;p21"/>
          <p:cNvCxnSpPr>
            <a:stCxn id="269" idx="2"/>
            <a:endCxn id="271" idx="0"/>
          </p:cNvCxnSpPr>
          <p:nvPr/>
        </p:nvCxnSpPr>
        <p:spPr>
          <a:xfrm rot="-5400000" flipH="1">
            <a:off x="2201288" y="2546700"/>
            <a:ext cx="342900" cy="724950"/>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277" name="Google Shape;277;p21"/>
          <p:cNvCxnSpPr>
            <a:stCxn id="270" idx="0"/>
            <a:endCxn id="269" idx="2"/>
          </p:cNvCxnSpPr>
          <p:nvPr/>
        </p:nvCxnSpPr>
        <p:spPr>
          <a:xfrm rot="-5400000">
            <a:off x="1552650" y="2611950"/>
            <a:ext cx="331875" cy="583425"/>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278" name="Google Shape;278;p21"/>
          <p:cNvCxnSpPr>
            <a:stCxn id="268" idx="2"/>
            <a:endCxn id="273" idx="0"/>
          </p:cNvCxnSpPr>
          <p:nvPr/>
        </p:nvCxnSpPr>
        <p:spPr>
          <a:xfrm rot="-5400000" flipH="1">
            <a:off x="4902293" y="2592151"/>
            <a:ext cx="342900" cy="634050"/>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279" name="Google Shape;279;p21"/>
          <p:cNvCxnSpPr>
            <a:stCxn id="272" idx="0"/>
            <a:endCxn id="268" idx="2"/>
          </p:cNvCxnSpPr>
          <p:nvPr/>
        </p:nvCxnSpPr>
        <p:spPr>
          <a:xfrm rot="-5400000">
            <a:off x="4248113" y="2572013"/>
            <a:ext cx="342900" cy="674325"/>
          </a:xfrm>
          <a:prstGeom prst="bentConnector3">
            <a:avLst>
              <a:gd name="adj1" fmla="val 50000"/>
            </a:avLst>
          </a:prstGeom>
          <a:noFill/>
          <a:ln w="9525" cap="flat" cmpd="sng">
            <a:solidFill>
              <a:srgbClr val="C2C2C2"/>
            </a:solidFill>
            <a:prstDash val="solid"/>
            <a:round/>
            <a:headEnd type="none" w="sm" len="sm"/>
            <a:tailEnd type="none" w="sm" len="sm"/>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D47A1"/>
        </a:solidFill>
        <a:effectLst/>
      </p:bgPr>
    </p:bg>
    <p:spTree>
      <p:nvGrpSpPr>
        <p:cNvPr id="1" name="Shape 283"/>
        <p:cNvGrpSpPr/>
        <p:nvPr/>
      </p:nvGrpSpPr>
      <p:grpSpPr>
        <a:xfrm>
          <a:off x="0" y="0"/>
          <a:ext cx="0" cy="0"/>
          <a:chOff x="0" y="0"/>
          <a:chExt cx="0" cy="0"/>
        </a:xfrm>
      </p:grpSpPr>
      <p:sp>
        <p:nvSpPr>
          <p:cNvPr id="284" name="Google Shape;284;p22"/>
          <p:cNvSpPr txBox="1">
            <a:spLocks noGrp="1"/>
          </p:cNvSpPr>
          <p:nvPr>
            <p:ph type="title"/>
          </p:nvPr>
        </p:nvSpPr>
        <p:spPr>
          <a:xfrm>
            <a:off x="249820" y="818583"/>
            <a:ext cx="3264905" cy="374414"/>
          </a:xfrm>
          <a:prstGeom prst="rect">
            <a:avLst/>
          </a:prstGeom>
        </p:spPr>
        <p:txBody>
          <a:bodyPr spcFirstLastPara="1" vert="horz" wrap="square" lIns="68569" tIns="68569" rIns="68569" bIns="68569" rtlCol="0" anchor="t" anchorCtr="0">
            <a:noAutofit/>
          </a:bodyPr>
          <a:lstStyle/>
          <a:p>
            <a:r>
              <a:rPr lang="es-419" sz="1500" dirty="0"/>
              <a:t>Sistemas de Salud - subsistemas </a:t>
            </a:r>
            <a:endParaRPr sz="1500" dirty="0"/>
          </a:p>
        </p:txBody>
      </p:sp>
      <p:sp>
        <p:nvSpPr>
          <p:cNvPr id="286" name="Google Shape;286;p22"/>
          <p:cNvSpPr txBox="1">
            <a:spLocks noGrp="1"/>
          </p:cNvSpPr>
          <p:nvPr>
            <p:ph type="body" idx="1"/>
          </p:nvPr>
        </p:nvSpPr>
        <p:spPr>
          <a:xfrm>
            <a:off x="545892" y="1192997"/>
            <a:ext cx="6194433" cy="1383075"/>
          </a:xfrm>
          <a:prstGeom prst="rect">
            <a:avLst/>
          </a:prstGeom>
        </p:spPr>
        <p:txBody>
          <a:bodyPr spcFirstLastPara="1" vert="horz" wrap="square" lIns="68569" tIns="68569" rIns="68569" bIns="68569" rtlCol="0" anchor="t" anchorCtr="0">
            <a:noAutofit/>
          </a:bodyPr>
          <a:lstStyle/>
          <a:p>
            <a:pPr marL="0" indent="0">
              <a:buNone/>
            </a:pPr>
            <a:r>
              <a:rPr lang="es-419" sz="900" b="1" u="sng" dirty="0">
                <a:solidFill>
                  <a:schemeClr val="tx1"/>
                </a:solidFill>
              </a:rPr>
              <a:t>Subsistema Público</a:t>
            </a:r>
            <a:r>
              <a:rPr lang="es-419" sz="900" dirty="0">
                <a:solidFill>
                  <a:schemeClr val="tx1"/>
                </a:solidFill>
              </a:rPr>
              <a:t>: Opera a través de los ministerios de salud en sus tres niveles: nacional, provincial y municipal. Personas que carecen de cobertura </a:t>
            </a:r>
            <a:endParaRPr sz="900" dirty="0">
              <a:solidFill>
                <a:schemeClr val="tx1"/>
              </a:solidFill>
            </a:endParaRPr>
          </a:p>
          <a:p>
            <a:pPr marL="0" indent="0">
              <a:spcBef>
                <a:spcPts val="1200"/>
              </a:spcBef>
              <a:buNone/>
            </a:pPr>
            <a:r>
              <a:rPr lang="es-419" sz="900" dirty="0">
                <a:solidFill>
                  <a:schemeClr val="tx1"/>
                </a:solidFill>
              </a:rPr>
              <a:t>Importancia en la Población: Desde la atención primaria hasta alta complejidad 100% cobertura</a:t>
            </a:r>
            <a:endParaRPr sz="900" dirty="0">
              <a:solidFill>
                <a:schemeClr val="tx1"/>
              </a:solidFill>
            </a:endParaRPr>
          </a:p>
          <a:p>
            <a:pPr marL="0" indent="0">
              <a:spcBef>
                <a:spcPts val="1200"/>
              </a:spcBef>
              <a:buNone/>
            </a:pPr>
            <a:r>
              <a:rPr lang="es-419" sz="900" dirty="0">
                <a:solidFill>
                  <a:schemeClr val="tx1"/>
                </a:solidFill>
              </a:rPr>
              <a:t>Financiación: a) partida </a:t>
            </a:r>
            <a:r>
              <a:rPr lang="es-419" sz="900" dirty="0" err="1">
                <a:solidFill>
                  <a:schemeClr val="tx1"/>
                </a:solidFill>
              </a:rPr>
              <a:t>presup</a:t>
            </a:r>
            <a:r>
              <a:rPr lang="es-419" sz="900" dirty="0">
                <a:solidFill>
                  <a:schemeClr val="tx1"/>
                </a:solidFill>
              </a:rPr>
              <a:t>. de E. b) Recaudación por facturación afiliado a subsistemas. Nomenclador/ La distribución geográfica es amplia, en zonas no rentables para el privado. </a:t>
            </a:r>
            <a:endParaRPr sz="900" dirty="0">
              <a:solidFill>
                <a:schemeClr val="tx1"/>
              </a:solidFill>
            </a:endParaRPr>
          </a:p>
          <a:p>
            <a:pPr marL="0" indent="0">
              <a:spcBef>
                <a:spcPts val="1200"/>
              </a:spcBef>
              <a:buNone/>
            </a:pPr>
            <a:endParaRPr dirty="0">
              <a:solidFill>
                <a:srgbClr val="FFFFFF"/>
              </a:solidFill>
            </a:endParaRPr>
          </a:p>
          <a:p>
            <a:pPr marL="0" indent="0">
              <a:spcBef>
                <a:spcPts val="1200"/>
              </a:spcBef>
              <a:spcAft>
                <a:spcPts val="1200"/>
              </a:spcAft>
              <a:buNone/>
            </a:pPr>
            <a:endParaRPr dirty="0">
              <a:solidFill>
                <a:srgbClr val="FFFFFF"/>
              </a:solidFill>
            </a:endParaRPr>
          </a:p>
        </p:txBody>
      </p:sp>
      <p:sp>
        <p:nvSpPr>
          <p:cNvPr id="288" name="Google Shape;288;p22"/>
          <p:cNvSpPr txBox="1">
            <a:spLocks noGrp="1"/>
          </p:cNvSpPr>
          <p:nvPr>
            <p:ph type="body" idx="4294967295"/>
          </p:nvPr>
        </p:nvSpPr>
        <p:spPr>
          <a:xfrm>
            <a:off x="692150" y="2570163"/>
            <a:ext cx="6165850" cy="1716087"/>
          </a:xfrm>
          <a:prstGeom prst="rect">
            <a:avLst/>
          </a:prstGeom>
        </p:spPr>
        <p:txBody>
          <a:bodyPr spcFirstLastPara="1" vert="horz" wrap="square" lIns="68569" tIns="68569" rIns="68569" bIns="68569" rtlCol="0" anchor="t" anchorCtr="0">
            <a:noAutofit/>
          </a:bodyPr>
          <a:lstStyle/>
          <a:p>
            <a:pPr marL="0" indent="0">
              <a:spcBef>
                <a:spcPts val="0"/>
              </a:spcBef>
              <a:spcAft>
                <a:spcPts val="0"/>
              </a:spcAft>
              <a:buNone/>
            </a:pPr>
            <a:r>
              <a:rPr lang="es-419" sz="900" dirty="0">
                <a:solidFill>
                  <a:schemeClr val="tx1"/>
                </a:solidFill>
              </a:rPr>
              <a:t>Subsistema de Seguros de Salud: Trabajadores en relación de dependencia, monotributistas y sus familias. más de 300 </a:t>
            </a:r>
            <a:r>
              <a:rPr lang="es-419" sz="900" dirty="0" err="1">
                <a:solidFill>
                  <a:schemeClr val="tx1"/>
                </a:solidFill>
              </a:rPr>
              <a:t>instituc</a:t>
            </a:r>
            <a:r>
              <a:rPr lang="es-419" sz="900" dirty="0">
                <a:solidFill>
                  <a:schemeClr val="tx1"/>
                </a:solidFill>
              </a:rPr>
              <a:t>. entre obras sociales sindicales, provinciales y del personal de dirección.</a:t>
            </a:r>
            <a:endParaRPr sz="900" dirty="0">
              <a:solidFill>
                <a:schemeClr val="tx1"/>
              </a:solidFill>
            </a:endParaRPr>
          </a:p>
          <a:p>
            <a:pPr marL="0" indent="0">
              <a:spcBef>
                <a:spcPts val="1200"/>
              </a:spcBef>
              <a:spcAft>
                <a:spcPts val="0"/>
              </a:spcAft>
              <a:buNone/>
            </a:pPr>
            <a:r>
              <a:rPr lang="es-419" sz="900" dirty="0">
                <a:solidFill>
                  <a:schemeClr val="tx1"/>
                </a:solidFill>
              </a:rPr>
              <a:t>Ley 23.660 art. 3° las O.S destinan sus recursos en forma prioritaria a prestaciones de salud, otras prestaciones sociales. Se puede optar, servicio de opción de cambio. </a:t>
            </a:r>
            <a:endParaRPr sz="900" dirty="0">
              <a:solidFill>
                <a:schemeClr val="tx1"/>
              </a:solidFill>
            </a:endParaRPr>
          </a:p>
          <a:p>
            <a:pPr marL="0" indent="0">
              <a:spcBef>
                <a:spcPts val="1200"/>
              </a:spcBef>
              <a:spcAft>
                <a:spcPts val="0"/>
              </a:spcAft>
              <a:buNone/>
            </a:pPr>
            <a:r>
              <a:rPr lang="es-419" sz="900" dirty="0">
                <a:solidFill>
                  <a:schemeClr val="tx1"/>
                </a:solidFill>
              </a:rPr>
              <a:t>Regula SSS, ente autárquico, hoy dependiente del ministerio de salud, función </a:t>
            </a:r>
            <a:r>
              <a:rPr lang="es-419" sz="900" dirty="0" err="1">
                <a:solidFill>
                  <a:schemeClr val="tx1"/>
                </a:solidFill>
              </a:rPr>
              <a:t>ppal</a:t>
            </a:r>
            <a:r>
              <a:rPr lang="es-419" sz="900" dirty="0">
                <a:solidFill>
                  <a:schemeClr val="tx1"/>
                </a:solidFill>
              </a:rPr>
              <a:t> velar por el cumplimiento del PMO.</a:t>
            </a:r>
            <a:endParaRPr sz="900" dirty="0">
              <a:solidFill>
                <a:schemeClr val="tx1"/>
              </a:solidFill>
            </a:endParaRPr>
          </a:p>
          <a:p>
            <a:pPr marL="0" indent="0">
              <a:spcBef>
                <a:spcPts val="1200"/>
              </a:spcBef>
              <a:spcAft>
                <a:spcPts val="1200"/>
              </a:spcAft>
              <a:buNone/>
            </a:pPr>
            <a:r>
              <a:rPr lang="es-419" sz="900" dirty="0">
                <a:solidFill>
                  <a:schemeClr val="tx1"/>
                </a:solidFill>
              </a:rPr>
              <a:t>Las O.S deben brinda P.M.O y otras coberturas obligatorias, sin carencias, preexistencias o examen de admisión</a:t>
            </a:r>
            <a:r>
              <a:rPr lang="es-419" dirty="0">
                <a:solidFill>
                  <a:schemeClr val="tx1"/>
                </a:solidFill>
              </a:rPr>
              <a:t>. </a:t>
            </a:r>
            <a:endParaRPr dirty="0">
              <a:solidFill>
                <a:schemeClr val="tx1"/>
              </a:solidFill>
            </a:endParaRPr>
          </a:p>
        </p:txBody>
      </p:sp>
      <p:sp>
        <p:nvSpPr>
          <p:cNvPr id="285" name="Google Shape;285;p22"/>
          <p:cNvSpPr txBox="1"/>
          <p:nvPr/>
        </p:nvSpPr>
        <p:spPr>
          <a:xfrm>
            <a:off x="117675" y="1370009"/>
            <a:ext cx="549675" cy="606600"/>
          </a:xfrm>
          <a:prstGeom prst="rect">
            <a:avLst/>
          </a:prstGeom>
          <a:noFill/>
          <a:ln>
            <a:noFill/>
          </a:ln>
        </p:spPr>
        <p:txBody>
          <a:bodyPr spcFirstLastPara="1" wrap="square" lIns="68569" tIns="68569" rIns="68569" bIns="68569" anchor="t" anchorCtr="0">
            <a:noAutofit/>
          </a:bodyPr>
          <a:lstStyle/>
          <a:p>
            <a:r>
              <a:rPr lang="es-419" dirty="0">
                <a:solidFill>
                  <a:srgbClr val="FFFFFF"/>
                </a:solidFill>
                <a:latin typeface="Montserrat"/>
                <a:ea typeface="Montserrat"/>
                <a:cs typeface="Montserrat"/>
                <a:sym typeface="Montserrat"/>
              </a:rPr>
              <a:t>01</a:t>
            </a:r>
            <a:endParaRPr sz="1350" dirty="0">
              <a:solidFill>
                <a:srgbClr val="FFFFFF"/>
              </a:solidFill>
            </a:endParaRPr>
          </a:p>
          <a:p>
            <a:endParaRPr sz="975" dirty="0">
              <a:solidFill>
                <a:srgbClr val="FFFFFF"/>
              </a:solidFill>
            </a:endParaRPr>
          </a:p>
        </p:txBody>
      </p:sp>
      <p:sp>
        <p:nvSpPr>
          <p:cNvPr id="287" name="Google Shape;287;p22"/>
          <p:cNvSpPr txBox="1"/>
          <p:nvPr/>
        </p:nvSpPr>
        <p:spPr>
          <a:xfrm>
            <a:off x="50677" y="3124421"/>
            <a:ext cx="549675" cy="606600"/>
          </a:xfrm>
          <a:prstGeom prst="rect">
            <a:avLst/>
          </a:prstGeom>
          <a:noFill/>
          <a:ln>
            <a:noFill/>
          </a:ln>
        </p:spPr>
        <p:txBody>
          <a:bodyPr spcFirstLastPara="1" wrap="square" lIns="68569" tIns="68569" rIns="68569" bIns="68569" anchor="t" anchorCtr="0">
            <a:noAutofit/>
          </a:bodyPr>
          <a:lstStyle/>
          <a:p>
            <a:r>
              <a:rPr lang="es-419" dirty="0">
                <a:solidFill>
                  <a:srgbClr val="FFFFFF"/>
                </a:solidFill>
                <a:latin typeface="Montserrat"/>
                <a:ea typeface="Montserrat"/>
                <a:cs typeface="Montserrat"/>
                <a:sym typeface="Montserrat"/>
              </a:rPr>
              <a:t>02</a:t>
            </a:r>
            <a:endParaRPr sz="1350" dirty="0">
              <a:solidFill>
                <a:srgbClr val="FFFFFF"/>
              </a:solidFill>
            </a:endParaRPr>
          </a:p>
          <a:p>
            <a:endParaRPr sz="975" dirty="0">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92"/>
        <p:cNvGrpSpPr/>
        <p:nvPr/>
      </p:nvGrpSpPr>
      <p:grpSpPr>
        <a:xfrm>
          <a:off x="0" y="0"/>
          <a:ext cx="0" cy="0"/>
          <a:chOff x="0" y="0"/>
          <a:chExt cx="0" cy="0"/>
        </a:xfrm>
      </p:grpSpPr>
      <p:sp>
        <p:nvSpPr>
          <p:cNvPr id="293" name="Google Shape;293;p23"/>
          <p:cNvSpPr txBox="1">
            <a:spLocks noGrp="1"/>
          </p:cNvSpPr>
          <p:nvPr>
            <p:ph type="title"/>
          </p:nvPr>
        </p:nvSpPr>
        <p:spPr>
          <a:prstGeom prst="rect">
            <a:avLst/>
          </a:prstGeom>
        </p:spPr>
        <p:txBody>
          <a:bodyPr spcFirstLastPara="1" vert="horz" wrap="square" lIns="68569" tIns="68569" rIns="68569" bIns="68569" rtlCol="0" anchor="t" anchorCtr="0">
            <a:noAutofit/>
          </a:bodyPr>
          <a:lstStyle/>
          <a:p>
            <a:r>
              <a:rPr lang="es-419"/>
              <a:t>Subsistema Privado</a:t>
            </a:r>
            <a:endParaRPr/>
          </a:p>
        </p:txBody>
      </p:sp>
      <p:sp>
        <p:nvSpPr>
          <p:cNvPr id="294" name="Google Shape;294;p23"/>
          <p:cNvSpPr txBox="1">
            <a:spLocks noGrp="1"/>
          </p:cNvSpPr>
          <p:nvPr>
            <p:ph type="body" idx="1"/>
          </p:nvPr>
        </p:nvSpPr>
        <p:spPr>
          <a:xfrm>
            <a:off x="1098352" y="1818600"/>
            <a:ext cx="4880967" cy="1670400"/>
          </a:xfrm>
          <a:prstGeom prst="rect">
            <a:avLst/>
          </a:prstGeom>
          <a:ln>
            <a:noFill/>
          </a:ln>
        </p:spPr>
        <p:txBody>
          <a:bodyPr spcFirstLastPara="1" vert="horz" wrap="square" lIns="68569" tIns="68569" rIns="68569" bIns="68569" rtlCol="0" anchor="t" anchorCtr="0">
            <a:noAutofit/>
          </a:bodyPr>
          <a:lstStyle/>
          <a:p>
            <a:pPr marL="0" indent="0">
              <a:buNone/>
            </a:pPr>
            <a:r>
              <a:rPr lang="es-419" dirty="0">
                <a:solidFill>
                  <a:schemeClr val="tx1"/>
                </a:solidFill>
              </a:rPr>
              <a:t>Se contrata de manera privada a una empresa en forma voluntaria, empresa de medicina prepaga </a:t>
            </a:r>
            <a:endParaRPr dirty="0">
              <a:solidFill>
                <a:schemeClr val="tx1"/>
              </a:solidFill>
            </a:endParaRPr>
          </a:p>
          <a:p>
            <a:pPr marL="0" indent="0">
              <a:spcBef>
                <a:spcPts val="1200"/>
              </a:spcBef>
              <a:buNone/>
            </a:pPr>
            <a:r>
              <a:rPr lang="es-419" dirty="0">
                <a:solidFill>
                  <a:schemeClr val="tx1"/>
                </a:solidFill>
              </a:rPr>
              <a:t>Contratos de Adhesión - </a:t>
            </a:r>
            <a:r>
              <a:rPr lang="es-419" dirty="0" err="1">
                <a:solidFill>
                  <a:schemeClr val="tx1"/>
                </a:solidFill>
              </a:rPr>
              <a:t>SSSalud</a:t>
            </a:r>
            <a:r>
              <a:rPr lang="es-419" dirty="0">
                <a:solidFill>
                  <a:schemeClr val="tx1"/>
                </a:solidFill>
              </a:rPr>
              <a:t> </a:t>
            </a:r>
            <a:endParaRPr dirty="0">
              <a:solidFill>
                <a:schemeClr val="tx1"/>
              </a:solidFill>
            </a:endParaRPr>
          </a:p>
          <a:p>
            <a:pPr marL="0" indent="0">
              <a:spcBef>
                <a:spcPts val="1200"/>
              </a:spcBef>
              <a:buNone/>
            </a:pPr>
            <a:r>
              <a:rPr lang="es-419" dirty="0">
                <a:solidFill>
                  <a:schemeClr val="tx1"/>
                </a:solidFill>
              </a:rPr>
              <a:t>Marco regulatorio: </a:t>
            </a:r>
            <a:endParaRPr dirty="0">
              <a:solidFill>
                <a:schemeClr val="tx1"/>
              </a:solidFill>
            </a:endParaRPr>
          </a:p>
          <a:p>
            <a:pPr marL="0" indent="0">
              <a:spcBef>
                <a:spcPts val="1200"/>
              </a:spcBef>
              <a:spcAft>
                <a:spcPts val="1200"/>
              </a:spcAft>
              <a:buNone/>
            </a:pPr>
            <a:r>
              <a:rPr lang="es-419" dirty="0">
                <a:solidFill>
                  <a:schemeClr val="tx1"/>
                </a:solidFill>
              </a:rPr>
              <a:t>Ley 26.682 Medicina Prepaga y 24.240 ley de Defensa del consumidor. </a:t>
            </a:r>
            <a:endParaRPr dirty="0">
              <a:solidFill>
                <a:schemeClr val="tx1"/>
              </a:solidFill>
            </a:endParaRPr>
          </a:p>
        </p:txBody>
      </p:sp>
      <p:sp>
        <p:nvSpPr>
          <p:cNvPr id="295" name="Google Shape;295;p23"/>
          <p:cNvSpPr/>
          <p:nvPr/>
        </p:nvSpPr>
        <p:spPr>
          <a:xfrm>
            <a:off x="389432" y="1781503"/>
            <a:ext cx="478350" cy="374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r>
              <a:rPr lang="es-419">
                <a:latin typeface="Lato"/>
                <a:ea typeface="Lato"/>
                <a:cs typeface="Lato"/>
                <a:sym typeface="Lato"/>
              </a:rPr>
              <a:t>3</a:t>
            </a:r>
            <a:endParaRPr>
              <a:latin typeface="Lato"/>
              <a:ea typeface="Lato"/>
              <a:cs typeface="Lato"/>
              <a:sym typeface="Lato"/>
            </a:endParaRPr>
          </a:p>
        </p:txBody>
      </p:sp>
    </p:spTree>
  </p:cSld>
  <p:clrMapOvr>
    <a:masterClrMapping/>
  </p:clrMapOvr>
</p:sld>
</file>

<file path=ppt/theme/theme1.xml><?xml version="1.0" encoding="utf-8"?>
<a:theme xmlns:a="http://schemas.openxmlformats.org/drawingml/2006/main" name="Sector">
  <a:themeElements>
    <a:clrScheme name="Sector">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ector">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ector">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Slice</Template>
  <TotalTime>369</TotalTime>
  <Words>3113</Words>
  <Application>Microsoft Office PowerPoint</Application>
  <PresentationFormat>Personalizado</PresentationFormat>
  <Paragraphs>259</Paragraphs>
  <Slides>36</Slides>
  <Notes>26</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36</vt:i4>
      </vt:variant>
    </vt:vector>
  </HeadingPairs>
  <TitlesOfParts>
    <vt:vector size="48" baseType="lpstr">
      <vt:lpstr>Arial</vt:lpstr>
      <vt:lpstr>Average</vt:lpstr>
      <vt:lpstr>Bahnschrift</vt:lpstr>
      <vt:lpstr>Century Gothic</vt:lpstr>
      <vt:lpstr>Bahnschrift Light</vt:lpstr>
      <vt:lpstr>Wingdings 3</vt:lpstr>
      <vt:lpstr>Lato</vt:lpstr>
      <vt:lpstr>HGMinchoE</vt:lpstr>
      <vt:lpstr>Roboto</vt:lpstr>
      <vt:lpstr>Abadi</vt:lpstr>
      <vt:lpstr>Montserrat</vt:lpstr>
      <vt:lpstr>Sector</vt:lpstr>
      <vt:lpstr>Primer Encuentro  Discapacidad y Derechos  1/9 AUTISMO LEGISLACIÓN APLICABLE   C.A.M.G.R. </vt:lpstr>
      <vt:lpstr>🧭 Evolución histórica del tratamiento de las personas con discapacidad</vt:lpstr>
      <vt:lpstr>En el marco social actual de emergencia </vt:lpstr>
      <vt:lpstr>📘Partida presupuestaria para el área de discapacidad inicial 2023: $ 3.335.884 millones, contra el Presupuesto inicial 2024: $ 1.723.858 millones.  📘Desde diciembre del 2023 y diciembre del 2024 fue del 117%. No siendo economista, ni matemática, a las claras, de solo de ver esos números, se entiende la depresión. aun así, una vez considerada la inflación 2023–2024, el recorte en términos reales oscila entre un 76 % lo que evidencia una caída drástica del poder de compra de los recursos destinados a discapacidad.  📘Las categorías de monotributo y autónomos presentaron aumentos en el número de aportantes (+1,8% y +3,2%). La variación de +3,2% en autónomos debe entenderse en el contexto de diciembre 2023 a diciembre 2024.   En este contexto que se desarrolló previamente, la Comisión de Discapacidad de la cámara de diputados, presentó junto a 21 firmantes, el proyecto de ley , para declarar a la discapacidad en emergencia hasta diciembre del 2027. Su Objetivo general: “Asegurar los derechos al nivel adecuado de vida, salud, habilitación, rehabilitación, educación, protección social y trabajo de las personas con discapacidad” </vt:lpstr>
      <vt:lpstr>El mundo no es ajeno a la emergencia </vt:lpstr>
      <vt:lpstr>Legislación aplicable a discapacidad. </vt:lpstr>
      <vt:lpstr>Presentación de PowerPoint</vt:lpstr>
      <vt:lpstr>Sistemas de Salud - subsistemas </vt:lpstr>
      <vt:lpstr>Subsistema Privado</vt:lpstr>
      <vt:lpstr>DISCAPACIDAD</vt:lpstr>
      <vt:lpstr>CERTIFICADO ÚNICO DISCAPACIDAD</vt:lpstr>
      <vt:lpstr>Presentación de PowerPoint</vt:lpstr>
      <vt:lpstr>DEFINICIÓN SEGÚN DSM 5 y CIE 11</vt:lpstr>
      <vt:lpstr>Presentación de PowerPoint</vt:lpstr>
      <vt:lpstr>🧠 ¿Qué áreas del desarrollo afecta?  El autismo puede influir en: Área del desarrollo: Posibles manifestaciones en TEA Comunicación: Retraso en el lenguaje, literalidad, falta de gestos o expresividad verbal Interacción social: Dificultades para iniciar o mantener vínculos, empatía diferente Conducta: Repetición, necesidad de rutina, reacciones intensas ante cambios Sensorial: Hipo o hipersensibilidad a sonidos, luces, olores, contacto físico Aprendizaje: Estilos de aprendizaje distintos, intereses profundos Motricidad: A veces torpeza motriz o movimientos atípicos Autonomía: Necesidad de apoyos en organización, autocuidado, toma de decisiones</vt:lpstr>
      <vt:lpstr>Presentación de PowerPoint</vt:lpstr>
      <vt:lpstr>puede hablarse de grados o niveles de apoyo en el Trastorno del Espectro Autista (TEA), pero con una aclaración importante:  🔹 No se habla de “gravedad” del autismo en sí, sino de cuánto apoyo necesita la persona para desenvolverse en la vida diaria. ⚙️ ¿Por qué se habla de “niveles de apoyo”? Tanto en el DSM-5 como en la CIE‑11, se reconoce que el TEA es un espectro muy amplio y diverso. Por eso, se clasifica en función de las necesidades de apoyo en dos áreas principales: Comunicación e interacción social  Comportamientos restrictivos y repetitivos   </vt:lpstr>
      <vt:lpstr>Presentación de PowerPoint</vt:lpstr>
      <vt:lpstr>🧠 En la CIE‑11, ¿cómo se refleja esto? La CIE‑11 también reconoce esta variabilidad, y lo hace indicando en el diagnóstico si la persona: Tiene o no discapacidad intelectual  Tiene o no lenguaje funcional  Esto permite personalizar los apoyos sin reducir a la persona a una etiqueta fija o única. </vt:lpstr>
      <vt:lpstr>Presentación de PowerPoint</vt:lpstr>
      <vt:lpstr>Presentación de PowerPoint</vt:lpstr>
      <vt:lpstr>Presentación de PowerPoint</vt:lpstr>
      <vt:lpstr>3. Crítica al sobrediagnóstico y medicalización Ruggieri advierte sobre la tendencia creciente a etiquetar rápidamente a los niños con TEA sin un abordaje integral, lo que puede llevar a intervenciones farmacológicas innecesarias. ⚠️ “No todo niño que no habla a los dos años tiene autismo.” 4. El rol de la familia y el entorno afectivo Una de sus principales banderas es que las intervenciones deben partir de la relación afectiva, no sólo del cumplimiento de rutinas conductistas. 💬 “El vínculo humano es terapéutico. No se trata de ‘corregir’ al niño, sino de construir con él.” 5. Aboga por enfoques integrales e interdisciplinarios Critica la fragmentación de las terapias en TEA. Propone un modelo de atención que articule salud, educación y familia, sin que cada disciplina trabaje por separado. </vt:lpstr>
      <vt:lpstr>Presentación de PowerPoint</vt:lpstr>
      <vt:lpstr>2. Cansancio y frustración en las familias Reconoce que las familias suelen enfrentar un sistema fragmentado, burocrático y demandante, donde deben gestionar múltiples tratamientos, diagnósticos, escuelas, obras sociales, etc.  Este desgaste muchas veces afecta la vida familiar, el vínculo con el niño, y la salud mental de los cuidadores principales. 🗨️ “La familia debe dejar de ser vista como un apéndice del tratamiento y ser considerada sujeto de cuidado también.”</vt:lpstr>
      <vt:lpstr>3. Docentes desbordados y sin herramientas Critica que muchos docentes se enfrentan al acompañamiento de estudiantes con TEA sin formación adecuada ni contención institucional, lo que genera desgaste y sentimientos de impotencia o rechazo.  🎓 “No es el docente el que falla. Falla el sistema que lo deja solo.” 4. Terapias centradas en la demanda más que en el vínculo Ruggieri cuestiona los modelos terapéuticos que priorizan resultados cuantificables o técnicas rígidas, sin atender el cansancio subjetivo del niño, la familia y el terapeuta.  🧩 “Las terapias deberían ser espacios de encuentro, no de rendimiento.” </vt:lpstr>
      <vt:lpstr>Presentación de PowerPoint</vt:lpstr>
      <vt:lpstr>Presentación de PowerPoint</vt:lpstr>
      <vt:lpstr>CLAVES COMPARTIDAS Y CONCLUSIONES </vt:lpstr>
      <vt:lpstr>ENTREVISTA A ANA RODRÍGUEZ, REFERENTE ZONAL CASA TEA CV. MORENO</vt:lpstr>
      <vt:lpstr>Presentación de PowerPoint</vt:lpstr>
      <vt:lpstr>Presentación de PowerPoint</vt:lpstr>
      <vt:lpstr>Presentación de PowerPoint</vt:lpstr>
      <vt:lpstr>Presentación de PowerPoint</vt:lpstr>
      <vt:lpstr>Presentación de PowerPoint</vt:lpstr>
      <vt:lpstr>Gracias POR LA ATENCION PRESTADA   CANALES DE COMUNICACIÓN:  WhatsApp del instituto de discapacidad camgr correo electrónico: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Primer Encuentro  Discapacidad y Derechos  1/9 AUTISMO LEGISLACIÓN APLICABLE   C.A.M.G.R. </dc:title>
  <dc:creator>Dra. Natalia Rodriguez</dc:creator>
  <cp:lastModifiedBy>Natalia Rodriguez</cp:lastModifiedBy>
  <cp:revision>35</cp:revision>
  <dcterms:modified xsi:type="dcterms:W3CDTF">2025-04-25T21:22:55Z</dcterms:modified>
</cp:coreProperties>
</file>