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70" r:id="rId3"/>
    <p:sldId id="257" r:id="rId4"/>
    <p:sldId id="258" r:id="rId5"/>
    <p:sldId id="259" r:id="rId6"/>
    <p:sldId id="260" r:id="rId7"/>
    <p:sldId id="261" r:id="rId8"/>
    <p:sldId id="262" r:id="rId9"/>
    <p:sldId id="263" r:id="rId10"/>
    <p:sldId id="264" r:id="rId11"/>
    <p:sldId id="265" r:id="rId12"/>
    <p:sldId id="266" r:id="rId13"/>
    <p:sldId id="267" r:id="rId14"/>
    <p:sldId id="269" r:id="rId15"/>
  </p:sldIdLst>
  <p:sldSz cx="18288000" cy="10287000"/>
  <p:notesSz cx="6858000" cy="9144000"/>
  <p:embeddedFontLst>
    <p:embeddedFont>
      <p:font typeface="Bebas Neue Bold" panose="020B0604020202020204" charset="0"/>
      <p:regular r:id="rId16"/>
    </p:embeddedFont>
    <p:embeddedFont>
      <p:font typeface="Calibri" panose="020F0502020204030204" pitchFamily="34" charset="0"/>
      <p:regular r:id="rId17"/>
      <p:bold r:id="rId18"/>
      <p:italic r:id="rId19"/>
      <p:boldItalic r:id="rId20"/>
    </p:embeddedFont>
    <p:embeddedFont>
      <p:font typeface="Montserrat" panose="020B0604020202020204" charset="0"/>
      <p:regular r:id="rId21"/>
    </p:embeddedFont>
    <p:embeddedFont>
      <p:font typeface="Sifonn" panose="020B0604020202020204" charset="0"/>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4" d="100"/>
          <a:sy n="54" d="100"/>
        </p:scale>
        <p:origin x="754"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7.xml"/><Relationship Id="rId5" Type="http://schemas.openxmlformats.org/officeDocument/2006/relationships/image" Target="../media/image21.sv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sp>
        <p:nvSpPr>
          <p:cNvPr id="2" name="Freeform 2"/>
          <p:cNvSpPr/>
          <p:nvPr/>
        </p:nvSpPr>
        <p:spPr>
          <a:xfrm rot="-10468950" flipH="1">
            <a:off x="3320382" y="234115"/>
            <a:ext cx="7172064" cy="2026108"/>
          </a:xfrm>
          <a:custGeom>
            <a:avLst/>
            <a:gdLst/>
            <a:ahLst/>
            <a:cxnLst/>
            <a:rect l="l" t="t" r="r" b="b"/>
            <a:pathLst>
              <a:path w="7172064" h="2026108">
                <a:moveTo>
                  <a:pt x="7172064" y="0"/>
                </a:moveTo>
                <a:lnTo>
                  <a:pt x="0" y="0"/>
                </a:lnTo>
                <a:lnTo>
                  <a:pt x="0" y="2026108"/>
                </a:lnTo>
                <a:lnTo>
                  <a:pt x="7172064" y="2026108"/>
                </a:lnTo>
                <a:lnTo>
                  <a:pt x="7172064"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grpSp>
        <p:nvGrpSpPr>
          <p:cNvPr id="3" name="Group 3"/>
          <p:cNvGrpSpPr/>
          <p:nvPr/>
        </p:nvGrpSpPr>
        <p:grpSpPr>
          <a:xfrm rot="-182069">
            <a:off x="2624194" y="1635284"/>
            <a:ext cx="6817034" cy="6817034"/>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E639E"/>
            </a:solidFill>
          </p:spPr>
        </p:sp>
        <p:sp>
          <p:nvSpPr>
            <p:cNvPr id="5" name="TextBox 5"/>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6" name="Group 6"/>
          <p:cNvGrpSpPr/>
          <p:nvPr/>
        </p:nvGrpSpPr>
        <p:grpSpPr>
          <a:xfrm rot="-182069">
            <a:off x="3171294" y="1629937"/>
            <a:ext cx="6609519" cy="6609519"/>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8" name="TextBox 8"/>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9" name="Group 9"/>
          <p:cNvGrpSpPr/>
          <p:nvPr/>
        </p:nvGrpSpPr>
        <p:grpSpPr>
          <a:xfrm rot="-886328">
            <a:off x="2257891" y="5650145"/>
            <a:ext cx="896087" cy="787701"/>
            <a:chOff x="0" y="0"/>
            <a:chExt cx="236006" cy="207460"/>
          </a:xfrm>
        </p:grpSpPr>
        <p:sp>
          <p:nvSpPr>
            <p:cNvPr id="10" name="Freeform 10"/>
            <p:cNvSpPr/>
            <p:nvPr/>
          </p:nvSpPr>
          <p:spPr>
            <a:xfrm>
              <a:off x="0" y="0"/>
              <a:ext cx="236006" cy="207460"/>
            </a:xfrm>
            <a:custGeom>
              <a:avLst/>
              <a:gdLst/>
              <a:ahLst/>
              <a:cxnLst/>
              <a:rect l="l" t="t" r="r" b="b"/>
              <a:pathLst>
                <a:path w="236006" h="207460">
                  <a:moveTo>
                    <a:pt x="0" y="0"/>
                  </a:moveTo>
                  <a:lnTo>
                    <a:pt x="236006" y="0"/>
                  </a:lnTo>
                  <a:lnTo>
                    <a:pt x="236006" y="207460"/>
                  </a:lnTo>
                  <a:lnTo>
                    <a:pt x="0" y="207460"/>
                  </a:lnTo>
                  <a:close/>
                </a:path>
              </a:pathLst>
            </a:custGeom>
            <a:solidFill>
              <a:srgbClr val="F2981B"/>
            </a:solidFill>
            <a:ln w="171450" cap="sq">
              <a:solidFill>
                <a:srgbClr val="4E639E"/>
              </a:solidFill>
              <a:prstDash val="solid"/>
              <a:miter/>
            </a:ln>
          </p:spPr>
        </p:sp>
        <p:sp>
          <p:nvSpPr>
            <p:cNvPr id="11" name="TextBox 11"/>
            <p:cNvSpPr txBox="1"/>
            <p:nvPr/>
          </p:nvSpPr>
          <p:spPr>
            <a:xfrm>
              <a:off x="0" y="-47625"/>
              <a:ext cx="236006" cy="255085"/>
            </a:xfrm>
            <a:prstGeom prst="rect">
              <a:avLst/>
            </a:prstGeom>
          </p:spPr>
          <p:txBody>
            <a:bodyPr lIns="50800" tIns="50800" rIns="50800" bIns="50800" rtlCol="0" anchor="ctr"/>
            <a:lstStyle/>
            <a:p>
              <a:pPr algn="ctr">
                <a:lnSpc>
                  <a:spcPts val="3640"/>
                </a:lnSpc>
              </a:pPr>
              <a:endParaRPr/>
            </a:p>
          </p:txBody>
        </p:sp>
      </p:grpSp>
      <p:grpSp>
        <p:nvGrpSpPr>
          <p:cNvPr id="12" name="Group 12"/>
          <p:cNvGrpSpPr/>
          <p:nvPr/>
        </p:nvGrpSpPr>
        <p:grpSpPr>
          <a:xfrm rot="-738237">
            <a:off x="488177" y="5654334"/>
            <a:ext cx="2101522" cy="1250906"/>
            <a:chOff x="0" y="0"/>
            <a:chExt cx="553487" cy="329457"/>
          </a:xfrm>
        </p:grpSpPr>
        <p:sp>
          <p:nvSpPr>
            <p:cNvPr id="13" name="Freeform 13"/>
            <p:cNvSpPr/>
            <p:nvPr/>
          </p:nvSpPr>
          <p:spPr>
            <a:xfrm>
              <a:off x="0" y="0"/>
              <a:ext cx="553487" cy="329457"/>
            </a:xfrm>
            <a:custGeom>
              <a:avLst/>
              <a:gdLst/>
              <a:ahLst/>
              <a:cxnLst/>
              <a:rect l="l" t="t" r="r" b="b"/>
              <a:pathLst>
                <a:path w="553487" h="329457">
                  <a:moveTo>
                    <a:pt x="164728" y="0"/>
                  </a:moveTo>
                  <a:lnTo>
                    <a:pt x="388759" y="0"/>
                  </a:lnTo>
                  <a:cubicBezTo>
                    <a:pt x="479736" y="0"/>
                    <a:pt x="553487" y="73751"/>
                    <a:pt x="553487" y="164728"/>
                  </a:cubicBezTo>
                  <a:lnTo>
                    <a:pt x="553487" y="164728"/>
                  </a:lnTo>
                  <a:cubicBezTo>
                    <a:pt x="553487" y="208417"/>
                    <a:pt x="536132" y="250316"/>
                    <a:pt x="505239" y="281209"/>
                  </a:cubicBezTo>
                  <a:cubicBezTo>
                    <a:pt x="474347" y="312101"/>
                    <a:pt x="432448" y="329457"/>
                    <a:pt x="388759" y="329457"/>
                  </a:cubicBezTo>
                  <a:lnTo>
                    <a:pt x="164728" y="329457"/>
                  </a:lnTo>
                  <a:cubicBezTo>
                    <a:pt x="121040" y="329457"/>
                    <a:pt x="79140" y="312101"/>
                    <a:pt x="48248" y="281209"/>
                  </a:cubicBezTo>
                  <a:cubicBezTo>
                    <a:pt x="17355" y="250316"/>
                    <a:pt x="0" y="208417"/>
                    <a:pt x="0" y="164728"/>
                  </a:cubicBezTo>
                  <a:lnTo>
                    <a:pt x="0" y="164728"/>
                  </a:lnTo>
                  <a:cubicBezTo>
                    <a:pt x="0" y="121040"/>
                    <a:pt x="17355" y="79140"/>
                    <a:pt x="48248" y="48248"/>
                  </a:cubicBezTo>
                  <a:cubicBezTo>
                    <a:pt x="79140" y="17355"/>
                    <a:pt x="121040" y="0"/>
                    <a:pt x="164728" y="0"/>
                  </a:cubicBezTo>
                  <a:close/>
                </a:path>
              </a:pathLst>
            </a:custGeom>
            <a:solidFill>
              <a:srgbClr val="7284AE"/>
            </a:solidFill>
            <a:ln w="171450" cap="rnd">
              <a:solidFill>
                <a:srgbClr val="4E639E"/>
              </a:solidFill>
              <a:prstDash val="solid"/>
              <a:round/>
            </a:ln>
          </p:spPr>
        </p:sp>
        <p:sp>
          <p:nvSpPr>
            <p:cNvPr id="14" name="TextBox 14"/>
            <p:cNvSpPr txBox="1"/>
            <p:nvPr/>
          </p:nvSpPr>
          <p:spPr>
            <a:xfrm>
              <a:off x="0" y="-47625"/>
              <a:ext cx="553487" cy="377082"/>
            </a:xfrm>
            <a:prstGeom prst="rect">
              <a:avLst/>
            </a:prstGeom>
          </p:spPr>
          <p:txBody>
            <a:bodyPr lIns="50800" tIns="50800" rIns="50800" bIns="50800" rtlCol="0" anchor="ctr"/>
            <a:lstStyle/>
            <a:p>
              <a:pPr algn="ctr">
                <a:lnSpc>
                  <a:spcPts val="3640"/>
                </a:lnSpc>
              </a:pPr>
              <a:endParaRPr/>
            </a:p>
          </p:txBody>
        </p:sp>
      </p:grpSp>
      <p:sp>
        <p:nvSpPr>
          <p:cNvPr id="15" name="TextBox 15"/>
          <p:cNvSpPr txBox="1"/>
          <p:nvPr/>
        </p:nvSpPr>
        <p:spPr>
          <a:xfrm>
            <a:off x="3687630" y="3362325"/>
            <a:ext cx="8778996" cy="1846659"/>
          </a:xfrm>
          <a:prstGeom prst="rect">
            <a:avLst/>
          </a:prstGeom>
        </p:spPr>
        <p:txBody>
          <a:bodyPr lIns="0" tIns="0" rIns="0" bIns="0" rtlCol="0" anchor="t">
            <a:spAutoFit/>
          </a:bodyPr>
          <a:lstStyle/>
          <a:p>
            <a:r>
              <a:rPr sz="4000" dirty="0"/>
              <a:t>2° ENCUENTRO. </a:t>
            </a:r>
          </a:p>
          <a:p>
            <a:r>
              <a:rPr sz="4000" dirty="0"/>
              <a:t>USO DEL LENGUAJE</a:t>
            </a:r>
          </a:p>
          <a:p>
            <a:r>
              <a:rPr sz="4000" dirty="0"/>
              <a:t>SISTEMA DE PROTECCION</a:t>
            </a:r>
          </a:p>
        </p:txBody>
      </p:sp>
      <p:sp>
        <p:nvSpPr>
          <p:cNvPr id="16" name="Freeform 16"/>
          <p:cNvSpPr/>
          <p:nvPr/>
        </p:nvSpPr>
        <p:spPr>
          <a:xfrm rot="-10596635" flipV="1">
            <a:off x="2188179" y="7859559"/>
            <a:ext cx="7172064" cy="2026108"/>
          </a:xfrm>
          <a:custGeom>
            <a:avLst/>
            <a:gdLst/>
            <a:ahLst/>
            <a:cxnLst/>
            <a:rect l="l" t="t" r="r" b="b"/>
            <a:pathLst>
              <a:path w="7172064" h="2026108">
                <a:moveTo>
                  <a:pt x="0" y="2026108"/>
                </a:moveTo>
                <a:lnTo>
                  <a:pt x="7172064" y="2026108"/>
                </a:lnTo>
                <a:lnTo>
                  <a:pt x="7172064" y="0"/>
                </a:lnTo>
                <a:lnTo>
                  <a:pt x="0" y="0"/>
                </a:lnTo>
                <a:lnTo>
                  <a:pt x="0" y="2026108"/>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
        <p:nvSpPr>
          <p:cNvPr id="17" name="TextBox 17"/>
          <p:cNvSpPr txBox="1"/>
          <p:nvPr/>
        </p:nvSpPr>
        <p:spPr>
          <a:xfrm>
            <a:off x="11309432" y="8253488"/>
            <a:ext cx="5949868" cy="738664"/>
          </a:xfrm>
          <a:prstGeom prst="rect">
            <a:avLst/>
          </a:prstGeom>
        </p:spPr>
        <p:txBody>
          <a:bodyPr lIns="0" tIns="0" rIns="0" bIns="0" rtlCol="0" anchor="t">
            <a:spAutoFit/>
          </a:bodyPr>
          <a:lstStyle/>
          <a:p>
            <a:r>
              <a:rPr sz="2400" dirty="0"/>
              <a:t>INSTITUTO DE RECHOS DE PERSONAS CON DISCAPACIDAD C.A.M.G.R</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407589" y="3613797"/>
            <a:ext cx="12861658" cy="1115967"/>
            <a:chOff x="0" y="0"/>
            <a:chExt cx="17148878" cy="1487955"/>
          </a:xfrm>
        </p:grpSpPr>
        <p:sp>
          <p:nvSpPr>
            <p:cNvPr id="3" name="TextBox 3"/>
            <p:cNvSpPr txBox="1"/>
            <p:nvPr/>
          </p:nvSpPr>
          <p:spPr>
            <a:xfrm>
              <a:off x="2150147" y="26428"/>
              <a:ext cx="14998730" cy="666750"/>
            </a:xfrm>
            <a:prstGeom prst="rect">
              <a:avLst/>
            </a:prstGeom>
          </p:spPr>
          <p:txBody>
            <a:bodyPr lIns="0" tIns="0" rIns="0" bIns="0" rtlCol="0" anchor="t">
              <a:spAutoFit/>
            </a:bodyPr>
            <a:lstStyle/>
            <a:p>
              <a:pPr marL="0" lvl="0" indent="0" algn="just">
                <a:lnSpc>
                  <a:spcPts val="4200"/>
                </a:lnSpc>
                <a:spcBef>
                  <a:spcPct val="0"/>
                </a:spcBef>
              </a:pPr>
              <a:r>
                <a:rPr lang="en-US" sz="3000">
                  <a:solidFill>
                    <a:srgbClr val="1F1674"/>
                  </a:solidFill>
                  <a:latin typeface="Montserrat"/>
                  <a:ea typeface="Montserrat"/>
                  <a:cs typeface="Montserrat"/>
                  <a:sym typeface="Montserrat"/>
                </a:rPr>
                <a:t>Sistema mixto, escaces de programas especializados</a:t>
              </a:r>
            </a:p>
          </p:txBody>
        </p:sp>
        <p:sp>
          <p:nvSpPr>
            <p:cNvPr id="4" name="Freeform 4"/>
            <p:cNvSpPr/>
            <p:nvPr/>
          </p:nvSpPr>
          <p:spPr>
            <a:xfrm>
              <a:off x="0" y="0"/>
              <a:ext cx="1274231" cy="1487955"/>
            </a:xfrm>
            <a:custGeom>
              <a:avLst/>
              <a:gdLst/>
              <a:ahLst/>
              <a:cxnLst/>
              <a:rect l="l" t="t" r="r" b="b"/>
              <a:pathLst>
                <a:path w="1274231" h="1487955">
                  <a:moveTo>
                    <a:pt x="0" y="0"/>
                  </a:moveTo>
                  <a:lnTo>
                    <a:pt x="1274231" y="0"/>
                  </a:lnTo>
                  <a:lnTo>
                    <a:pt x="1274231" y="1487955"/>
                  </a:lnTo>
                  <a:lnTo>
                    <a:pt x="0" y="14879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grpSp>
        <p:nvGrpSpPr>
          <p:cNvPr id="5" name="Group 5"/>
          <p:cNvGrpSpPr/>
          <p:nvPr/>
        </p:nvGrpSpPr>
        <p:grpSpPr>
          <a:xfrm>
            <a:off x="1610179" y="4895890"/>
            <a:ext cx="12861658" cy="1319983"/>
            <a:chOff x="0" y="0"/>
            <a:chExt cx="17148878" cy="1759978"/>
          </a:xfrm>
        </p:grpSpPr>
        <p:sp>
          <p:nvSpPr>
            <p:cNvPr id="6" name="TextBox 6"/>
            <p:cNvSpPr txBox="1"/>
            <p:nvPr/>
          </p:nvSpPr>
          <p:spPr>
            <a:xfrm>
              <a:off x="2150147" y="-57150"/>
              <a:ext cx="14998730" cy="1377950"/>
            </a:xfrm>
            <a:prstGeom prst="rect">
              <a:avLst/>
            </a:prstGeom>
          </p:spPr>
          <p:txBody>
            <a:bodyPr lIns="0" tIns="0" rIns="0" bIns="0" rtlCol="0" anchor="t">
              <a:spAutoFit/>
            </a:bodyPr>
            <a:lstStyle/>
            <a:p>
              <a:pPr marL="0" lvl="0" indent="0" algn="just">
                <a:lnSpc>
                  <a:spcPts val="4200"/>
                </a:lnSpc>
                <a:spcBef>
                  <a:spcPct val="0"/>
                </a:spcBef>
              </a:pPr>
              <a:r>
                <a:rPr lang="en-US" sz="3000">
                  <a:solidFill>
                    <a:srgbClr val="1F1674"/>
                  </a:solidFill>
                  <a:latin typeface="Montserrat"/>
                  <a:ea typeface="Montserrat"/>
                  <a:cs typeface="Montserrat"/>
                  <a:sym typeface="Montserrat"/>
                </a:rPr>
                <a:t>Escaso o ninguno hogar convivencial- poca informarcion- pocos recursos </a:t>
              </a:r>
            </a:p>
          </p:txBody>
        </p:sp>
        <p:sp>
          <p:nvSpPr>
            <p:cNvPr id="7" name="Freeform 7"/>
            <p:cNvSpPr/>
            <p:nvPr/>
          </p:nvSpPr>
          <p:spPr>
            <a:xfrm>
              <a:off x="0" y="272022"/>
              <a:ext cx="1274231" cy="1487955"/>
            </a:xfrm>
            <a:custGeom>
              <a:avLst/>
              <a:gdLst/>
              <a:ahLst/>
              <a:cxnLst/>
              <a:rect l="l" t="t" r="r" b="b"/>
              <a:pathLst>
                <a:path w="1274231" h="1487955">
                  <a:moveTo>
                    <a:pt x="0" y="0"/>
                  </a:moveTo>
                  <a:lnTo>
                    <a:pt x="1274231" y="0"/>
                  </a:lnTo>
                  <a:lnTo>
                    <a:pt x="1274231" y="1487956"/>
                  </a:lnTo>
                  <a:lnTo>
                    <a:pt x="0" y="148795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grpSp>
        <p:nvGrpSpPr>
          <p:cNvPr id="8" name="Group 8"/>
          <p:cNvGrpSpPr/>
          <p:nvPr/>
        </p:nvGrpSpPr>
        <p:grpSpPr>
          <a:xfrm>
            <a:off x="1812769" y="6377798"/>
            <a:ext cx="12861658" cy="1319983"/>
            <a:chOff x="0" y="0"/>
            <a:chExt cx="17148878" cy="1759978"/>
          </a:xfrm>
        </p:grpSpPr>
        <p:sp>
          <p:nvSpPr>
            <p:cNvPr id="9" name="TextBox 9"/>
            <p:cNvSpPr txBox="1"/>
            <p:nvPr/>
          </p:nvSpPr>
          <p:spPr>
            <a:xfrm>
              <a:off x="2150147" y="-57150"/>
              <a:ext cx="14998730" cy="1377950"/>
            </a:xfrm>
            <a:prstGeom prst="rect">
              <a:avLst/>
            </a:prstGeom>
          </p:spPr>
          <p:txBody>
            <a:bodyPr lIns="0" tIns="0" rIns="0" bIns="0" rtlCol="0" anchor="t">
              <a:spAutoFit/>
            </a:bodyPr>
            <a:lstStyle/>
            <a:p>
              <a:pPr marL="0" lvl="0" indent="0" algn="just">
                <a:lnSpc>
                  <a:spcPts val="4200"/>
                </a:lnSpc>
                <a:spcBef>
                  <a:spcPct val="0"/>
                </a:spcBef>
              </a:pPr>
              <a:r>
                <a:rPr lang="en-US" sz="3000">
                  <a:solidFill>
                    <a:srgbClr val="1F1674"/>
                  </a:solidFill>
                  <a:latin typeface="Montserrat"/>
                  <a:ea typeface="Montserrat"/>
                  <a:cs typeface="Montserrat"/>
                  <a:sym typeface="Montserrat"/>
                </a:rPr>
                <a:t>En el sistema de adopcion no son muchos los casos en los que los niños con discapcidad </a:t>
              </a:r>
            </a:p>
          </p:txBody>
        </p:sp>
        <p:sp>
          <p:nvSpPr>
            <p:cNvPr id="10" name="Freeform 10"/>
            <p:cNvSpPr/>
            <p:nvPr/>
          </p:nvSpPr>
          <p:spPr>
            <a:xfrm>
              <a:off x="0" y="272022"/>
              <a:ext cx="1274231" cy="1487955"/>
            </a:xfrm>
            <a:custGeom>
              <a:avLst/>
              <a:gdLst/>
              <a:ahLst/>
              <a:cxnLst/>
              <a:rect l="l" t="t" r="r" b="b"/>
              <a:pathLst>
                <a:path w="1274231" h="1487955">
                  <a:moveTo>
                    <a:pt x="0" y="0"/>
                  </a:moveTo>
                  <a:lnTo>
                    <a:pt x="1274231" y="0"/>
                  </a:lnTo>
                  <a:lnTo>
                    <a:pt x="1274231" y="1487956"/>
                  </a:lnTo>
                  <a:lnTo>
                    <a:pt x="0" y="148795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grpSp>
        <p:nvGrpSpPr>
          <p:cNvPr id="11" name="Group 11"/>
          <p:cNvGrpSpPr/>
          <p:nvPr/>
        </p:nvGrpSpPr>
        <p:grpSpPr>
          <a:xfrm>
            <a:off x="2183023" y="1236817"/>
            <a:ext cx="15534565" cy="2036762"/>
            <a:chOff x="0" y="0"/>
            <a:chExt cx="20712754" cy="2715683"/>
          </a:xfrm>
        </p:grpSpPr>
        <p:sp>
          <p:nvSpPr>
            <p:cNvPr id="12" name="AutoShape 12"/>
            <p:cNvSpPr/>
            <p:nvPr/>
          </p:nvSpPr>
          <p:spPr>
            <a:xfrm flipV="1">
              <a:off x="1454813" y="2185493"/>
              <a:ext cx="19257865" cy="38504"/>
            </a:xfrm>
            <a:prstGeom prst="line">
              <a:avLst/>
            </a:prstGeom>
            <a:ln w="76200" cap="flat">
              <a:solidFill>
                <a:srgbClr val="4E639E"/>
              </a:solidFill>
              <a:prstDash val="solid"/>
              <a:headEnd type="none" w="sm" len="sm"/>
              <a:tailEnd type="arrow" w="med" len="sm"/>
            </a:ln>
          </p:spPr>
        </p:sp>
        <p:grpSp>
          <p:nvGrpSpPr>
            <p:cNvPr id="13" name="Group 13"/>
            <p:cNvGrpSpPr/>
            <p:nvPr/>
          </p:nvGrpSpPr>
          <p:grpSpPr>
            <a:xfrm>
              <a:off x="0" y="0"/>
              <a:ext cx="2909625" cy="2715683"/>
              <a:chOff x="0" y="0"/>
              <a:chExt cx="870847" cy="812800"/>
            </a:xfrm>
          </p:grpSpPr>
          <p:sp>
            <p:nvSpPr>
              <p:cNvPr id="14" name="Freeform 14"/>
              <p:cNvSpPr/>
              <p:nvPr/>
            </p:nvSpPr>
            <p:spPr>
              <a:xfrm>
                <a:off x="0" y="0"/>
                <a:ext cx="870847" cy="812800"/>
              </a:xfrm>
              <a:custGeom>
                <a:avLst/>
                <a:gdLst/>
                <a:ahLst/>
                <a:cxnLst/>
                <a:rect l="l" t="t" r="r" b="b"/>
                <a:pathLst>
                  <a:path w="870847" h="812800">
                    <a:moveTo>
                      <a:pt x="435423" y="0"/>
                    </a:moveTo>
                    <a:cubicBezTo>
                      <a:pt x="194946" y="0"/>
                      <a:pt x="0" y="181951"/>
                      <a:pt x="0" y="406400"/>
                    </a:cubicBezTo>
                    <a:cubicBezTo>
                      <a:pt x="0" y="630849"/>
                      <a:pt x="194946" y="812800"/>
                      <a:pt x="435423" y="812800"/>
                    </a:cubicBezTo>
                    <a:cubicBezTo>
                      <a:pt x="675901" y="812800"/>
                      <a:pt x="870847" y="630849"/>
                      <a:pt x="870847" y="406400"/>
                    </a:cubicBezTo>
                    <a:cubicBezTo>
                      <a:pt x="870847" y="181951"/>
                      <a:pt x="675901" y="0"/>
                      <a:pt x="435423" y="0"/>
                    </a:cubicBezTo>
                    <a:close/>
                  </a:path>
                </a:pathLst>
              </a:custGeom>
              <a:solidFill>
                <a:srgbClr val="000000">
                  <a:alpha val="0"/>
                </a:srgbClr>
              </a:solidFill>
              <a:ln w="57150" cap="sq">
                <a:solidFill>
                  <a:srgbClr val="4E639E"/>
                </a:solidFill>
                <a:prstDash val="dash"/>
                <a:miter/>
              </a:ln>
            </p:spPr>
          </p:sp>
          <p:sp>
            <p:nvSpPr>
              <p:cNvPr id="15" name="TextBox 15"/>
              <p:cNvSpPr txBox="1"/>
              <p:nvPr/>
            </p:nvSpPr>
            <p:spPr>
              <a:xfrm>
                <a:off x="81642" y="28575"/>
                <a:ext cx="707563" cy="708025"/>
              </a:xfrm>
              <a:prstGeom prst="rect">
                <a:avLst/>
              </a:prstGeom>
            </p:spPr>
            <p:txBody>
              <a:bodyPr lIns="50800" tIns="50800" rIns="50800" bIns="50800" rtlCol="0" anchor="ctr"/>
              <a:lstStyle/>
              <a:p>
                <a:pPr algn="ctr">
                  <a:lnSpc>
                    <a:spcPts val="3640"/>
                  </a:lnSpc>
                </a:pPr>
                <a:endParaRPr/>
              </a:p>
            </p:txBody>
          </p:sp>
        </p:grpSp>
        <p:grpSp>
          <p:nvGrpSpPr>
            <p:cNvPr id="16" name="Group 16"/>
            <p:cNvGrpSpPr/>
            <p:nvPr/>
          </p:nvGrpSpPr>
          <p:grpSpPr>
            <a:xfrm>
              <a:off x="161509" y="25400"/>
              <a:ext cx="2788937" cy="2603039"/>
              <a:chOff x="0" y="0"/>
              <a:chExt cx="870847" cy="812800"/>
            </a:xfrm>
          </p:grpSpPr>
          <p:sp>
            <p:nvSpPr>
              <p:cNvPr id="17" name="Freeform 17"/>
              <p:cNvSpPr/>
              <p:nvPr/>
            </p:nvSpPr>
            <p:spPr>
              <a:xfrm>
                <a:off x="0" y="0"/>
                <a:ext cx="870847" cy="812800"/>
              </a:xfrm>
              <a:custGeom>
                <a:avLst/>
                <a:gdLst/>
                <a:ahLst/>
                <a:cxnLst/>
                <a:rect l="l" t="t" r="r" b="b"/>
                <a:pathLst>
                  <a:path w="870847" h="812800">
                    <a:moveTo>
                      <a:pt x="435423" y="0"/>
                    </a:moveTo>
                    <a:cubicBezTo>
                      <a:pt x="194946" y="0"/>
                      <a:pt x="0" y="181951"/>
                      <a:pt x="0" y="406400"/>
                    </a:cubicBezTo>
                    <a:cubicBezTo>
                      <a:pt x="0" y="630849"/>
                      <a:pt x="194946" y="812800"/>
                      <a:pt x="435423" y="812800"/>
                    </a:cubicBezTo>
                    <a:cubicBezTo>
                      <a:pt x="675901" y="812800"/>
                      <a:pt x="870847" y="630849"/>
                      <a:pt x="870847" y="406400"/>
                    </a:cubicBezTo>
                    <a:cubicBezTo>
                      <a:pt x="870847" y="181951"/>
                      <a:pt x="675901" y="0"/>
                      <a:pt x="435423" y="0"/>
                    </a:cubicBezTo>
                    <a:close/>
                  </a:path>
                </a:pathLst>
              </a:custGeom>
              <a:solidFill>
                <a:srgbClr val="C3D5EC"/>
              </a:solidFill>
            </p:spPr>
          </p:sp>
          <p:sp>
            <p:nvSpPr>
              <p:cNvPr id="18" name="TextBox 18"/>
              <p:cNvSpPr txBox="1"/>
              <p:nvPr/>
            </p:nvSpPr>
            <p:spPr>
              <a:xfrm>
                <a:off x="81642" y="-57150"/>
                <a:ext cx="707563" cy="793750"/>
              </a:xfrm>
              <a:prstGeom prst="rect">
                <a:avLst/>
              </a:prstGeom>
            </p:spPr>
            <p:txBody>
              <a:bodyPr lIns="50800" tIns="50800" rIns="50800" bIns="50800" rtlCol="0" anchor="ctr"/>
              <a:lstStyle/>
              <a:p>
                <a:pPr algn="ctr">
                  <a:lnSpc>
                    <a:spcPts val="9799"/>
                  </a:lnSpc>
                </a:pPr>
                <a:endParaRPr/>
              </a:p>
            </p:txBody>
          </p:sp>
        </p:grpSp>
        <p:sp>
          <p:nvSpPr>
            <p:cNvPr id="19" name="AutoShape 19"/>
            <p:cNvSpPr/>
            <p:nvPr/>
          </p:nvSpPr>
          <p:spPr>
            <a:xfrm flipV="1">
              <a:off x="1616322" y="145897"/>
              <a:ext cx="0" cy="360699"/>
            </a:xfrm>
            <a:prstGeom prst="line">
              <a:avLst/>
            </a:prstGeom>
            <a:ln w="50800" cap="flat">
              <a:solidFill>
                <a:srgbClr val="F2981B"/>
              </a:solidFill>
              <a:prstDash val="solid"/>
              <a:headEnd type="none" w="sm" len="sm"/>
              <a:tailEnd type="none" w="sm" len="sm"/>
            </a:ln>
          </p:spPr>
        </p:sp>
        <p:sp>
          <p:nvSpPr>
            <p:cNvPr id="20" name="AutoShape 20"/>
            <p:cNvSpPr/>
            <p:nvPr/>
          </p:nvSpPr>
          <p:spPr>
            <a:xfrm flipV="1">
              <a:off x="1616322" y="2198596"/>
              <a:ext cx="0" cy="360699"/>
            </a:xfrm>
            <a:prstGeom prst="line">
              <a:avLst/>
            </a:prstGeom>
            <a:ln w="50800" cap="flat">
              <a:solidFill>
                <a:srgbClr val="F2981B"/>
              </a:solidFill>
              <a:prstDash val="solid"/>
              <a:headEnd type="none" w="sm" len="sm"/>
              <a:tailEnd type="none" w="sm" len="sm"/>
            </a:ln>
          </p:spPr>
        </p:sp>
        <p:sp>
          <p:nvSpPr>
            <p:cNvPr id="21" name="AutoShape 21"/>
            <p:cNvSpPr/>
            <p:nvPr/>
          </p:nvSpPr>
          <p:spPr>
            <a:xfrm>
              <a:off x="290611" y="1383242"/>
              <a:ext cx="386459" cy="0"/>
            </a:xfrm>
            <a:prstGeom prst="line">
              <a:avLst/>
            </a:prstGeom>
            <a:ln w="50800" cap="flat">
              <a:solidFill>
                <a:srgbClr val="F2981B"/>
              </a:solidFill>
              <a:prstDash val="solid"/>
              <a:headEnd type="none" w="sm" len="sm"/>
              <a:tailEnd type="none" w="sm" len="sm"/>
            </a:ln>
          </p:spPr>
        </p:sp>
        <p:sp>
          <p:nvSpPr>
            <p:cNvPr id="22" name="AutoShape 22"/>
            <p:cNvSpPr/>
            <p:nvPr/>
          </p:nvSpPr>
          <p:spPr>
            <a:xfrm>
              <a:off x="662719" y="564904"/>
              <a:ext cx="325188" cy="194896"/>
            </a:xfrm>
            <a:prstGeom prst="line">
              <a:avLst/>
            </a:prstGeom>
            <a:ln w="50800" cap="flat">
              <a:solidFill>
                <a:srgbClr val="F2981B"/>
              </a:solidFill>
              <a:prstDash val="solid"/>
              <a:headEnd type="none" w="sm" len="sm"/>
              <a:tailEnd type="none" w="sm" len="sm"/>
            </a:ln>
          </p:spPr>
        </p:sp>
        <p:sp>
          <p:nvSpPr>
            <p:cNvPr id="23" name="AutoShape 23"/>
            <p:cNvSpPr/>
            <p:nvPr/>
          </p:nvSpPr>
          <p:spPr>
            <a:xfrm flipV="1">
              <a:off x="694722" y="1955791"/>
              <a:ext cx="294131" cy="233965"/>
            </a:xfrm>
            <a:prstGeom prst="line">
              <a:avLst/>
            </a:prstGeom>
            <a:ln w="50800" cap="flat">
              <a:solidFill>
                <a:srgbClr val="F2981B"/>
              </a:solidFill>
              <a:prstDash val="solid"/>
              <a:headEnd type="none" w="sm" len="sm"/>
              <a:tailEnd type="none" w="sm" len="sm"/>
            </a:ln>
          </p:spPr>
        </p:sp>
        <p:sp>
          <p:nvSpPr>
            <p:cNvPr id="24" name="TextBox 24"/>
            <p:cNvSpPr txBox="1"/>
            <p:nvPr/>
          </p:nvSpPr>
          <p:spPr>
            <a:xfrm>
              <a:off x="382395" y="737207"/>
              <a:ext cx="2347165"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7</a:t>
              </a:r>
            </a:p>
          </p:txBody>
        </p:sp>
      </p:grpSp>
      <p:sp>
        <p:nvSpPr>
          <p:cNvPr id="25" name="TextBox 25"/>
          <p:cNvSpPr txBox="1"/>
          <p:nvPr/>
        </p:nvSpPr>
        <p:spPr>
          <a:xfrm>
            <a:off x="5181600" y="1978199"/>
            <a:ext cx="10322271" cy="553998"/>
          </a:xfrm>
          <a:prstGeom prst="rect">
            <a:avLst/>
          </a:prstGeom>
        </p:spPr>
        <p:txBody>
          <a:bodyPr wrap="square" lIns="0" tIns="0" rIns="0" bIns="0" rtlCol="0" anchor="t">
            <a:spAutoFit/>
          </a:bodyPr>
          <a:lstStyle/>
          <a:p>
            <a:r>
              <a:rPr sz="3600" dirty="0">
                <a:solidFill>
                  <a:schemeClr val="tx2"/>
                </a:solidFill>
              </a:rPr>
              <a:t>¿QUE SUCEDE CUANDO EL NNA TIENE DISCAP</a:t>
            </a:r>
            <a:r>
              <a:rPr lang="es-AR" sz="3600" dirty="0">
                <a:solidFill>
                  <a:schemeClr val="tx2"/>
                </a:solidFill>
              </a:rPr>
              <a:t>A</a:t>
            </a:r>
            <a:r>
              <a:rPr sz="3600" dirty="0">
                <a:solidFill>
                  <a:schemeClr val="tx2"/>
                </a:solidFill>
              </a:rPr>
              <a:t>CIDAD</a:t>
            </a:r>
          </a:p>
        </p:txBody>
      </p:sp>
      <p:grpSp>
        <p:nvGrpSpPr>
          <p:cNvPr id="26" name="Group 26"/>
          <p:cNvGrpSpPr/>
          <p:nvPr/>
        </p:nvGrpSpPr>
        <p:grpSpPr>
          <a:xfrm>
            <a:off x="1610179" y="7783974"/>
            <a:ext cx="16107352" cy="2314107"/>
            <a:chOff x="0" y="-57149"/>
            <a:chExt cx="21476470" cy="3085476"/>
          </a:xfrm>
        </p:grpSpPr>
        <p:sp>
          <p:nvSpPr>
            <p:cNvPr id="27" name="TextBox 27"/>
            <p:cNvSpPr txBox="1"/>
            <p:nvPr/>
          </p:nvSpPr>
          <p:spPr>
            <a:xfrm>
              <a:off x="2373632" y="-57149"/>
              <a:ext cx="19102838" cy="3085476"/>
            </a:xfrm>
            <a:prstGeom prst="rect">
              <a:avLst/>
            </a:prstGeom>
          </p:spPr>
          <p:txBody>
            <a:bodyPr wrap="square" lIns="0" tIns="0" rIns="0" bIns="0" rtlCol="0" anchor="t">
              <a:spAutoFit/>
            </a:bodyPr>
            <a:lstStyle/>
            <a:p>
              <a:pPr marL="0" lvl="0" indent="0" algn="just">
                <a:lnSpc>
                  <a:spcPts val="4636"/>
                </a:lnSpc>
                <a:spcBef>
                  <a:spcPct val="0"/>
                </a:spcBef>
              </a:pPr>
              <a:r>
                <a:rPr lang="en-US" sz="2800" dirty="0">
                  <a:solidFill>
                    <a:schemeClr val="accent2"/>
                  </a:solidFill>
                  <a:latin typeface="Montserrat"/>
                  <a:ea typeface="Montserrat"/>
                  <a:cs typeface="Montserrat"/>
                  <a:sym typeface="Montserrat"/>
                </a:rPr>
                <a:t>chrome-extension://</a:t>
              </a:r>
              <a:r>
                <a:rPr lang="en-US" sz="2800" dirty="0" err="1">
                  <a:solidFill>
                    <a:schemeClr val="accent2"/>
                  </a:solidFill>
                  <a:latin typeface="Montserrat"/>
                  <a:ea typeface="Montserrat"/>
                  <a:cs typeface="Montserrat"/>
                  <a:sym typeface="Montserrat"/>
                </a:rPr>
                <a:t>efaidnbmnnnibpcajpcglclefindmkaj</a:t>
              </a:r>
              <a:r>
                <a:rPr lang="en-US" sz="2800" dirty="0">
                  <a:solidFill>
                    <a:schemeClr val="accent2"/>
                  </a:solidFill>
                  <a:latin typeface="Montserrat"/>
                  <a:ea typeface="Montserrat"/>
                  <a:cs typeface="Montserrat"/>
                  <a:sym typeface="Montserrat"/>
                </a:rPr>
                <a:t>/https://www.argentina.gob.ar/sites/default/files/2020/09/situacion_de_nnya_sin_cuidados_parentales_-_2020_03.05_1.pdf</a:t>
              </a:r>
            </a:p>
          </p:txBody>
        </p:sp>
        <p:sp>
          <p:nvSpPr>
            <p:cNvPr id="28" name="Freeform 28"/>
            <p:cNvSpPr/>
            <p:nvPr/>
          </p:nvSpPr>
          <p:spPr>
            <a:xfrm>
              <a:off x="0" y="300296"/>
              <a:ext cx="1406674" cy="1642613"/>
            </a:xfrm>
            <a:custGeom>
              <a:avLst/>
              <a:gdLst/>
              <a:ahLst/>
              <a:cxnLst/>
              <a:rect l="l" t="t" r="r" b="b"/>
              <a:pathLst>
                <a:path w="1406674" h="1642613">
                  <a:moveTo>
                    <a:pt x="0" y="0"/>
                  </a:moveTo>
                  <a:lnTo>
                    <a:pt x="1406674" y="0"/>
                  </a:lnTo>
                  <a:lnTo>
                    <a:pt x="1406674" y="1642613"/>
                  </a:lnTo>
                  <a:lnTo>
                    <a:pt x="0" y="164261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spTree>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sp>
        <p:nvSpPr>
          <p:cNvPr id="2" name="TextBox 2"/>
          <p:cNvSpPr txBox="1"/>
          <p:nvPr/>
        </p:nvSpPr>
        <p:spPr>
          <a:xfrm>
            <a:off x="1028701" y="971550"/>
            <a:ext cx="13220700" cy="8617744"/>
          </a:xfrm>
          <a:prstGeom prst="rect">
            <a:avLst/>
          </a:prstGeom>
        </p:spPr>
        <p:txBody>
          <a:bodyPr wrap="square" lIns="0" tIns="0" rIns="0" bIns="0" rtlCol="0" anchor="t">
            <a:spAutoFit/>
          </a:bodyPr>
          <a:lstStyle/>
          <a:p>
            <a:r>
              <a:rPr sz="4000" dirty="0">
                <a:solidFill>
                  <a:schemeClr val="tx2"/>
                </a:solidFill>
              </a:rPr>
              <a:t>📊 </a:t>
            </a:r>
            <a:r>
              <a:rPr sz="4000" dirty="0" err="1">
                <a:solidFill>
                  <a:schemeClr val="tx2"/>
                </a:solidFill>
              </a:rPr>
              <a:t>Principales</a:t>
            </a:r>
            <a:r>
              <a:rPr sz="4000" dirty="0">
                <a:solidFill>
                  <a:schemeClr val="tx2"/>
                </a:solidFill>
              </a:rPr>
              <a:t> </a:t>
            </a:r>
            <a:r>
              <a:rPr sz="4000" dirty="0" err="1">
                <a:solidFill>
                  <a:schemeClr val="tx2"/>
                </a:solidFill>
              </a:rPr>
              <a:t>datos</a:t>
            </a:r>
            <a:r>
              <a:rPr sz="4000" dirty="0">
                <a:solidFill>
                  <a:schemeClr val="tx2"/>
                </a:solidFill>
              </a:rPr>
              <a:t> del </a:t>
            </a:r>
            <a:r>
              <a:rPr sz="4000" dirty="0" err="1">
                <a:solidFill>
                  <a:schemeClr val="tx2"/>
                </a:solidFill>
              </a:rPr>
              <a:t>relevamiento</a:t>
            </a:r>
            <a:r>
              <a:rPr sz="4000" dirty="0">
                <a:solidFill>
                  <a:schemeClr val="tx2"/>
                </a:solidFill>
              </a:rPr>
              <a:t> </a:t>
            </a:r>
            <a:r>
              <a:rPr sz="4000" dirty="0" err="1">
                <a:solidFill>
                  <a:schemeClr val="tx2"/>
                </a:solidFill>
              </a:rPr>
              <a:t>nacional</a:t>
            </a:r>
            <a:r>
              <a:rPr sz="4000" dirty="0">
                <a:solidFill>
                  <a:schemeClr val="tx2"/>
                </a:solidFill>
              </a:rPr>
              <a:t> 2020</a:t>
            </a:r>
          </a:p>
          <a:p>
            <a:endParaRPr sz="4000" dirty="0">
              <a:solidFill>
                <a:schemeClr val="tx2"/>
              </a:solidFill>
            </a:endParaRPr>
          </a:p>
          <a:p>
            <a:r>
              <a:rPr sz="4000" dirty="0">
                <a:solidFill>
                  <a:schemeClr val="tx2"/>
                </a:solidFill>
              </a:rPr>
              <a:t>Total de </a:t>
            </a:r>
            <a:r>
              <a:rPr sz="4000" dirty="0" err="1">
                <a:solidFill>
                  <a:schemeClr val="tx2"/>
                </a:solidFill>
              </a:rPr>
              <a:t>niñas</a:t>
            </a:r>
            <a:r>
              <a:rPr sz="4000" dirty="0">
                <a:solidFill>
                  <a:schemeClr val="tx2"/>
                </a:solidFill>
              </a:rPr>
              <a:t>, </a:t>
            </a:r>
            <a:r>
              <a:rPr sz="4000" dirty="0" err="1">
                <a:solidFill>
                  <a:schemeClr val="tx2"/>
                </a:solidFill>
              </a:rPr>
              <a:t>niños</a:t>
            </a:r>
            <a:r>
              <a:rPr sz="4000" dirty="0">
                <a:solidFill>
                  <a:schemeClr val="tx2"/>
                </a:solidFill>
              </a:rPr>
              <a:t>, </a:t>
            </a:r>
            <a:r>
              <a:rPr sz="4000" dirty="0" err="1">
                <a:solidFill>
                  <a:schemeClr val="tx2"/>
                </a:solidFill>
              </a:rPr>
              <a:t>adolescentes</a:t>
            </a:r>
            <a:r>
              <a:rPr sz="4000" dirty="0">
                <a:solidFill>
                  <a:schemeClr val="tx2"/>
                </a:solidFill>
              </a:rPr>
              <a:t> y </a:t>
            </a:r>
            <a:r>
              <a:rPr sz="4000" dirty="0" err="1">
                <a:solidFill>
                  <a:schemeClr val="tx2"/>
                </a:solidFill>
              </a:rPr>
              <a:t>jóvenes</a:t>
            </a:r>
            <a:r>
              <a:rPr sz="4000" dirty="0">
                <a:solidFill>
                  <a:schemeClr val="tx2"/>
                </a:solidFill>
              </a:rPr>
              <a:t> sin </a:t>
            </a:r>
            <a:r>
              <a:rPr sz="4000" dirty="0" err="1">
                <a:solidFill>
                  <a:schemeClr val="tx2"/>
                </a:solidFill>
              </a:rPr>
              <a:t>cuidados</a:t>
            </a:r>
            <a:r>
              <a:rPr sz="4000" dirty="0">
                <a:solidFill>
                  <a:schemeClr val="tx2"/>
                </a:solidFill>
              </a:rPr>
              <a:t> </a:t>
            </a:r>
            <a:r>
              <a:rPr sz="4000" dirty="0" err="1">
                <a:solidFill>
                  <a:schemeClr val="tx2"/>
                </a:solidFill>
              </a:rPr>
              <a:t>parentales</a:t>
            </a:r>
            <a:r>
              <a:rPr sz="4000" dirty="0">
                <a:solidFill>
                  <a:schemeClr val="tx2"/>
                </a:solidFill>
              </a:rPr>
              <a:t>:</a:t>
            </a:r>
          </a:p>
          <a:p>
            <a:r>
              <a:rPr sz="4000" dirty="0">
                <a:solidFill>
                  <a:schemeClr val="tx2"/>
                </a:solidFill>
              </a:rPr>
              <a:t> 9.754 personas </a:t>
            </a:r>
            <a:r>
              <a:rPr sz="4000" dirty="0" err="1">
                <a:solidFill>
                  <a:schemeClr val="tx2"/>
                </a:solidFill>
              </a:rPr>
              <a:t>alojadas</a:t>
            </a:r>
            <a:r>
              <a:rPr sz="4000" dirty="0">
                <a:solidFill>
                  <a:schemeClr val="tx2"/>
                </a:solidFill>
              </a:rPr>
              <a:t> </a:t>
            </a:r>
            <a:r>
              <a:rPr sz="4000" dirty="0" err="1">
                <a:solidFill>
                  <a:schemeClr val="tx2"/>
                </a:solidFill>
              </a:rPr>
              <a:t>en</a:t>
            </a:r>
            <a:r>
              <a:rPr sz="4000" dirty="0">
                <a:solidFill>
                  <a:schemeClr val="tx2"/>
                </a:solidFill>
              </a:rPr>
              <a:t> </a:t>
            </a:r>
            <a:r>
              <a:rPr sz="4000" dirty="0" err="1">
                <a:solidFill>
                  <a:schemeClr val="tx2"/>
                </a:solidFill>
              </a:rPr>
              <a:t>dispositivos</a:t>
            </a:r>
            <a:r>
              <a:rPr sz="4000" dirty="0">
                <a:solidFill>
                  <a:schemeClr val="tx2"/>
                </a:solidFill>
              </a:rPr>
              <a:t> </a:t>
            </a:r>
            <a:r>
              <a:rPr sz="4000" dirty="0" err="1">
                <a:solidFill>
                  <a:schemeClr val="tx2"/>
                </a:solidFill>
              </a:rPr>
              <a:t>formales</a:t>
            </a:r>
            <a:r>
              <a:rPr sz="4000" dirty="0">
                <a:solidFill>
                  <a:schemeClr val="tx2"/>
                </a:solidFill>
              </a:rPr>
              <a:t> de </a:t>
            </a:r>
            <a:r>
              <a:rPr sz="4000" dirty="0" err="1">
                <a:solidFill>
                  <a:schemeClr val="tx2"/>
                </a:solidFill>
              </a:rPr>
              <a:t>cuidado</a:t>
            </a:r>
            <a:r>
              <a:rPr sz="4000" dirty="0">
                <a:solidFill>
                  <a:schemeClr val="tx2"/>
                </a:solidFill>
              </a:rPr>
              <a:t> (</a:t>
            </a:r>
            <a:r>
              <a:rPr sz="4000" dirty="0" err="1">
                <a:solidFill>
                  <a:schemeClr val="tx2"/>
                </a:solidFill>
              </a:rPr>
              <a:t>residenciales</a:t>
            </a:r>
            <a:r>
              <a:rPr sz="4000" dirty="0">
                <a:solidFill>
                  <a:schemeClr val="tx2"/>
                </a:solidFill>
              </a:rPr>
              <a:t> o </a:t>
            </a:r>
            <a:r>
              <a:rPr sz="4000" dirty="0" err="1">
                <a:solidFill>
                  <a:schemeClr val="tx2"/>
                </a:solidFill>
              </a:rPr>
              <a:t>familiares</a:t>
            </a:r>
            <a:r>
              <a:rPr sz="4000" dirty="0">
                <a:solidFill>
                  <a:schemeClr val="tx2"/>
                </a:solidFill>
              </a:rPr>
              <a:t>).</a:t>
            </a:r>
          </a:p>
          <a:p>
            <a:endParaRPr sz="4000" dirty="0">
              <a:solidFill>
                <a:schemeClr val="tx2"/>
              </a:solidFill>
            </a:endParaRPr>
          </a:p>
          <a:p>
            <a:r>
              <a:rPr sz="4000" dirty="0" err="1">
                <a:solidFill>
                  <a:schemeClr val="tx2"/>
                </a:solidFill>
              </a:rPr>
              <a:t>Distribución</a:t>
            </a:r>
            <a:r>
              <a:rPr sz="4000" dirty="0">
                <a:solidFill>
                  <a:schemeClr val="tx2"/>
                </a:solidFill>
              </a:rPr>
              <a:t> por </a:t>
            </a:r>
            <a:r>
              <a:rPr sz="4000" dirty="0" err="1">
                <a:solidFill>
                  <a:schemeClr val="tx2"/>
                </a:solidFill>
              </a:rPr>
              <a:t>edad</a:t>
            </a:r>
            <a:r>
              <a:rPr sz="4000" dirty="0">
                <a:solidFill>
                  <a:schemeClr val="tx2"/>
                </a:solidFill>
              </a:rPr>
              <a:t>:</a:t>
            </a:r>
          </a:p>
          <a:p>
            <a:r>
              <a:rPr sz="4000" dirty="0">
                <a:solidFill>
                  <a:schemeClr val="tx2"/>
                </a:solidFill>
              </a:rPr>
              <a:t>De 0 a 17 </a:t>
            </a:r>
            <a:r>
              <a:rPr sz="4000" dirty="0" err="1">
                <a:solidFill>
                  <a:schemeClr val="tx2"/>
                </a:solidFill>
              </a:rPr>
              <a:t>años</a:t>
            </a:r>
            <a:r>
              <a:rPr sz="4000" dirty="0">
                <a:solidFill>
                  <a:schemeClr val="tx2"/>
                </a:solidFill>
              </a:rPr>
              <a:t>: 93,8% (9.154 personas).</a:t>
            </a:r>
          </a:p>
          <a:p>
            <a:r>
              <a:rPr sz="4000" dirty="0">
                <a:solidFill>
                  <a:schemeClr val="tx2"/>
                </a:solidFill>
              </a:rPr>
              <a:t>18 </a:t>
            </a:r>
            <a:r>
              <a:rPr sz="4000" dirty="0" err="1">
                <a:solidFill>
                  <a:schemeClr val="tx2"/>
                </a:solidFill>
              </a:rPr>
              <a:t>años</a:t>
            </a:r>
            <a:r>
              <a:rPr sz="4000" dirty="0">
                <a:solidFill>
                  <a:schemeClr val="tx2"/>
                </a:solidFill>
              </a:rPr>
              <a:t> o </a:t>
            </a:r>
            <a:r>
              <a:rPr sz="4000" dirty="0" err="1">
                <a:solidFill>
                  <a:schemeClr val="tx2"/>
                </a:solidFill>
              </a:rPr>
              <a:t>más</a:t>
            </a:r>
            <a:r>
              <a:rPr sz="4000" dirty="0">
                <a:solidFill>
                  <a:schemeClr val="tx2"/>
                </a:solidFill>
              </a:rPr>
              <a:t>: 6,2% (600 personas).</a:t>
            </a:r>
            <a:r>
              <a:rPr sz="4000" dirty="0" err="1">
                <a:solidFill>
                  <a:schemeClr val="tx2"/>
                </a:solidFill>
              </a:rPr>
              <a:t>Gobierno</a:t>
            </a:r>
            <a:r>
              <a:rPr sz="4000" dirty="0">
                <a:solidFill>
                  <a:schemeClr val="tx2"/>
                </a:solidFill>
              </a:rPr>
              <a:t> de Argentina+1Gobierno de Argentina+1</a:t>
            </a:r>
          </a:p>
          <a:p>
            <a:r>
              <a:rPr sz="4000" dirty="0" err="1">
                <a:solidFill>
                  <a:schemeClr val="tx2"/>
                </a:solidFill>
              </a:rPr>
              <a:t>Modalidad</a:t>
            </a:r>
            <a:r>
              <a:rPr sz="4000" dirty="0">
                <a:solidFill>
                  <a:schemeClr val="tx2"/>
                </a:solidFill>
              </a:rPr>
              <a:t> de </a:t>
            </a:r>
            <a:r>
              <a:rPr sz="4000" dirty="0" err="1">
                <a:solidFill>
                  <a:schemeClr val="tx2"/>
                </a:solidFill>
              </a:rPr>
              <a:t>cuidado</a:t>
            </a:r>
            <a:r>
              <a:rPr sz="4000" dirty="0">
                <a:solidFill>
                  <a:schemeClr val="tx2"/>
                </a:solidFill>
              </a:rPr>
              <a:t>:</a:t>
            </a:r>
          </a:p>
          <a:p>
            <a:r>
              <a:rPr sz="4000" dirty="0" err="1">
                <a:solidFill>
                  <a:schemeClr val="tx2"/>
                </a:solidFill>
              </a:rPr>
              <a:t>Dispositivos</a:t>
            </a:r>
            <a:r>
              <a:rPr sz="4000" dirty="0">
                <a:solidFill>
                  <a:schemeClr val="tx2"/>
                </a:solidFill>
              </a:rPr>
              <a:t> </a:t>
            </a:r>
            <a:r>
              <a:rPr sz="4000" dirty="0" err="1">
                <a:solidFill>
                  <a:schemeClr val="tx2"/>
                </a:solidFill>
              </a:rPr>
              <a:t>residenciales</a:t>
            </a:r>
            <a:r>
              <a:rPr sz="4000" dirty="0">
                <a:solidFill>
                  <a:schemeClr val="tx2"/>
                </a:solidFill>
              </a:rPr>
              <a:t>: 83,3% de los </a:t>
            </a:r>
            <a:r>
              <a:rPr sz="4000" dirty="0" err="1">
                <a:solidFill>
                  <a:schemeClr val="tx2"/>
                </a:solidFill>
              </a:rPr>
              <a:t>casos</a:t>
            </a:r>
            <a:r>
              <a:rPr sz="4000" dirty="0">
                <a:solidFill>
                  <a:schemeClr val="tx2"/>
                </a:solidFill>
              </a:rPr>
              <a:t>.</a:t>
            </a:r>
          </a:p>
          <a:p>
            <a:r>
              <a:rPr sz="4000" dirty="0" err="1">
                <a:solidFill>
                  <a:schemeClr val="tx2"/>
                </a:solidFill>
              </a:rPr>
              <a:t>Dispositivos</a:t>
            </a:r>
            <a:r>
              <a:rPr sz="4000" dirty="0">
                <a:solidFill>
                  <a:schemeClr val="tx2"/>
                </a:solidFill>
              </a:rPr>
              <a:t> </a:t>
            </a:r>
            <a:r>
              <a:rPr sz="4000" dirty="0" err="1">
                <a:solidFill>
                  <a:schemeClr val="tx2"/>
                </a:solidFill>
              </a:rPr>
              <a:t>familiares</a:t>
            </a:r>
            <a:r>
              <a:rPr sz="4000" dirty="0">
                <a:solidFill>
                  <a:schemeClr val="tx2"/>
                </a:solidFill>
              </a:rPr>
              <a:t>: 16,7% de los </a:t>
            </a:r>
            <a:r>
              <a:rPr sz="4000" dirty="0" err="1">
                <a:solidFill>
                  <a:schemeClr val="tx2"/>
                </a:solidFill>
              </a:rPr>
              <a:t>casos</a:t>
            </a:r>
            <a:r>
              <a:rPr sz="4000" dirty="0">
                <a:solidFill>
                  <a:schemeClr val="tx2"/>
                </a:solidFill>
              </a:rPr>
              <a:t>.</a:t>
            </a:r>
          </a:p>
        </p:txBody>
      </p:sp>
      <p:sp>
        <p:nvSpPr>
          <p:cNvPr id="3" name="Freeform 3"/>
          <p:cNvSpPr/>
          <p:nvPr/>
        </p:nvSpPr>
        <p:spPr>
          <a:xfrm>
            <a:off x="11517667" y="6018726"/>
            <a:ext cx="4633313" cy="3765620"/>
          </a:xfrm>
          <a:custGeom>
            <a:avLst/>
            <a:gdLst/>
            <a:ahLst/>
            <a:cxnLst/>
            <a:rect l="l" t="t" r="r" b="b"/>
            <a:pathLst>
              <a:path w="4633313" h="3765620">
                <a:moveTo>
                  <a:pt x="0" y="0"/>
                </a:moveTo>
                <a:lnTo>
                  <a:pt x="4633313" y="0"/>
                </a:lnTo>
                <a:lnTo>
                  <a:pt x="4633313" y="3765620"/>
                </a:lnTo>
                <a:lnTo>
                  <a:pt x="0" y="37656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sp>
        <p:nvSpPr>
          <p:cNvPr id="2" name="Freeform 2"/>
          <p:cNvSpPr/>
          <p:nvPr/>
        </p:nvSpPr>
        <p:spPr>
          <a:xfrm>
            <a:off x="12665068" y="5902122"/>
            <a:ext cx="4887574" cy="3972264"/>
          </a:xfrm>
          <a:custGeom>
            <a:avLst/>
            <a:gdLst/>
            <a:ahLst/>
            <a:cxnLst/>
            <a:rect l="l" t="t" r="r" b="b"/>
            <a:pathLst>
              <a:path w="4887574" h="3972264">
                <a:moveTo>
                  <a:pt x="0" y="0"/>
                </a:moveTo>
                <a:lnTo>
                  <a:pt x="4887573" y="0"/>
                </a:lnTo>
                <a:lnTo>
                  <a:pt x="4887573" y="3972264"/>
                </a:lnTo>
                <a:lnTo>
                  <a:pt x="0" y="39722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
        <p:nvSpPr>
          <p:cNvPr id="3" name="TextBox 3"/>
          <p:cNvSpPr txBox="1"/>
          <p:nvPr/>
        </p:nvSpPr>
        <p:spPr>
          <a:xfrm>
            <a:off x="709066" y="710955"/>
            <a:ext cx="14078623" cy="8002191"/>
          </a:xfrm>
          <a:prstGeom prst="rect">
            <a:avLst/>
          </a:prstGeom>
        </p:spPr>
        <p:txBody>
          <a:bodyPr lIns="0" tIns="0" rIns="0" bIns="0" rtlCol="0" anchor="t">
            <a:spAutoFit/>
          </a:bodyPr>
          <a:lstStyle/>
          <a:p>
            <a:r>
              <a:rPr sz="4000" dirty="0" err="1">
                <a:solidFill>
                  <a:schemeClr val="tx2"/>
                </a:solidFill>
              </a:rPr>
              <a:t>Tiempo</a:t>
            </a:r>
            <a:r>
              <a:rPr sz="4000" dirty="0">
                <a:solidFill>
                  <a:schemeClr val="tx2"/>
                </a:solidFill>
              </a:rPr>
              <a:t> de </a:t>
            </a:r>
            <a:r>
              <a:rPr sz="4000" dirty="0" err="1">
                <a:solidFill>
                  <a:schemeClr val="tx2"/>
                </a:solidFill>
              </a:rPr>
              <a:t>permanencia</a:t>
            </a:r>
            <a:r>
              <a:rPr sz="4000" dirty="0">
                <a:solidFill>
                  <a:schemeClr val="tx2"/>
                </a:solidFill>
              </a:rPr>
              <a:t> </a:t>
            </a:r>
            <a:r>
              <a:rPr sz="4000" dirty="0" err="1">
                <a:solidFill>
                  <a:schemeClr val="tx2"/>
                </a:solidFill>
              </a:rPr>
              <a:t>institucional</a:t>
            </a:r>
            <a:r>
              <a:rPr sz="4000" dirty="0">
                <a:solidFill>
                  <a:schemeClr val="tx2"/>
                </a:solidFill>
              </a:rPr>
              <a:t>:</a:t>
            </a:r>
          </a:p>
          <a:p>
            <a:endParaRPr sz="4000" dirty="0">
              <a:solidFill>
                <a:schemeClr val="tx2"/>
              </a:solidFill>
            </a:endParaRPr>
          </a:p>
          <a:p>
            <a:r>
              <a:rPr sz="4000" dirty="0">
                <a:solidFill>
                  <a:schemeClr val="tx2"/>
                </a:solidFill>
              </a:rPr>
              <a:t>Hasta 90 </a:t>
            </a:r>
            <a:r>
              <a:rPr sz="4000" dirty="0" err="1">
                <a:solidFill>
                  <a:schemeClr val="tx2"/>
                </a:solidFill>
              </a:rPr>
              <a:t>días</a:t>
            </a:r>
            <a:r>
              <a:rPr sz="4000" dirty="0">
                <a:solidFill>
                  <a:schemeClr val="tx2"/>
                </a:solidFill>
              </a:rPr>
              <a:t>: 12,5% de los </a:t>
            </a:r>
            <a:r>
              <a:rPr sz="4000" dirty="0" err="1">
                <a:solidFill>
                  <a:schemeClr val="tx2"/>
                </a:solidFill>
              </a:rPr>
              <a:t>casos</a:t>
            </a:r>
            <a:r>
              <a:rPr sz="4000" dirty="0">
                <a:solidFill>
                  <a:schemeClr val="tx2"/>
                </a:solidFill>
              </a:rPr>
              <a:t>.</a:t>
            </a:r>
          </a:p>
          <a:p>
            <a:r>
              <a:rPr sz="4000" dirty="0">
                <a:solidFill>
                  <a:schemeClr val="tx2"/>
                </a:solidFill>
              </a:rPr>
              <a:t>De 91 a 180 </a:t>
            </a:r>
            <a:r>
              <a:rPr sz="4000" dirty="0" err="1">
                <a:solidFill>
                  <a:schemeClr val="tx2"/>
                </a:solidFill>
              </a:rPr>
              <a:t>días</a:t>
            </a:r>
            <a:r>
              <a:rPr sz="4000" dirty="0">
                <a:solidFill>
                  <a:schemeClr val="tx2"/>
                </a:solidFill>
              </a:rPr>
              <a:t>: 4,2% de los </a:t>
            </a:r>
            <a:r>
              <a:rPr sz="4000" dirty="0" err="1">
                <a:solidFill>
                  <a:schemeClr val="tx2"/>
                </a:solidFill>
              </a:rPr>
              <a:t>casos</a:t>
            </a:r>
            <a:r>
              <a:rPr sz="4000" dirty="0">
                <a:solidFill>
                  <a:schemeClr val="tx2"/>
                </a:solidFill>
              </a:rPr>
              <a:t>.</a:t>
            </a:r>
          </a:p>
          <a:p>
            <a:r>
              <a:rPr sz="4000" dirty="0">
                <a:solidFill>
                  <a:schemeClr val="tx2"/>
                </a:solidFill>
              </a:rPr>
              <a:t>Más de 180 </a:t>
            </a:r>
            <a:r>
              <a:rPr sz="4000" dirty="0" err="1">
                <a:solidFill>
                  <a:schemeClr val="tx2"/>
                </a:solidFill>
              </a:rPr>
              <a:t>días</a:t>
            </a:r>
            <a:r>
              <a:rPr sz="4000" dirty="0">
                <a:solidFill>
                  <a:schemeClr val="tx2"/>
                </a:solidFill>
              </a:rPr>
              <a:t>: 83,3% de los </a:t>
            </a:r>
            <a:r>
              <a:rPr sz="4000" dirty="0" err="1">
                <a:solidFill>
                  <a:schemeClr val="tx2"/>
                </a:solidFill>
              </a:rPr>
              <a:t>casos</a:t>
            </a:r>
            <a:r>
              <a:rPr sz="4000" dirty="0">
                <a:solidFill>
                  <a:schemeClr val="tx2"/>
                </a:solidFill>
              </a:rPr>
              <a:t>.</a:t>
            </a:r>
          </a:p>
          <a:p>
            <a:endParaRPr sz="4000" dirty="0">
              <a:solidFill>
                <a:schemeClr val="tx2"/>
              </a:solidFill>
            </a:endParaRPr>
          </a:p>
          <a:p>
            <a:r>
              <a:rPr sz="4000" dirty="0">
                <a:solidFill>
                  <a:schemeClr val="tx2"/>
                </a:solidFill>
              </a:rPr>
              <a:t>             </a:t>
            </a:r>
            <a:r>
              <a:rPr sz="4000" dirty="0" err="1">
                <a:solidFill>
                  <a:schemeClr val="tx2"/>
                </a:solidFill>
              </a:rPr>
              <a:t>Niñas</a:t>
            </a:r>
            <a:r>
              <a:rPr sz="4000" dirty="0">
                <a:solidFill>
                  <a:schemeClr val="tx2"/>
                </a:solidFill>
              </a:rPr>
              <a:t>, </a:t>
            </a:r>
            <a:r>
              <a:rPr sz="4000" dirty="0" err="1">
                <a:solidFill>
                  <a:schemeClr val="tx2"/>
                </a:solidFill>
              </a:rPr>
              <a:t>niños</a:t>
            </a:r>
            <a:r>
              <a:rPr sz="4000" dirty="0">
                <a:solidFill>
                  <a:schemeClr val="tx2"/>
                </a:solidFill>
              </a:rPr>
              <a:t> y </a:t>
            </a:r>
            <a:r>
              <a:rPr sz="4000" dirty="0" err="1">
                <a:solidFill>
                  <a:schemeClr val="tx2"/>
                </a:solidFill>
              </a:rPr>
              <a:t>adolescentes</a:t>
            </a:r>
            <a:r>
              <a:rPr sz="4000" dirty="0">
                <a:solidFill>
                  <a:schemeClr val="tx2"/>
                </a:solidFill>
              </a:rPr>
              <a:t> con </a:t>
            </a:r>
            <a:r>
              <a:rPr sz="4000" dirty="0" err="1">
                <a:solidFill>
                  <a:schemeClr val="tx2"/>
                </a:solidFill>
              </a:rPr>
              <a:t>adoptabilidad</a:t>
            </a:r>
            <a:r>
              <a:rPr sz="4000" dirty="0">
                <a:solidFill>
                  <a:schemeClr val="tx2"/>
                </a:solidFill>
              </a:rPr>
              <a:t> </a:t>
            </a:r>
            <a:r>
              <a:rPr sz="4000" dirty="0" err="1">
                <a:solidFill>
                  <a:schemeClr val="tx2"/>
                </a:solidFill>
              </a:rPr>
              <a:t>decretada</a:t>
            </a:r>
            <a:r>
              <a:rPr sz="4000" dirty="0">
                <a:solidFill>
                  <a:schemeClr val="tx2"/>
                </a:solidFill>
              </a:rPr>
              <a:t>:</a:t>
            </a:r>
          </a:p>
          <a:p>
            <a:endParaRPr sz="4000" dirty="0">
              <a:solidFill>
                <a:schemeClr val="tx2"/>
              </a:solidFill>
            </a:endParaRPr>
          </a:p>
          <a:p>
            <a:r>
              <a:rPr sz="4000" dirty="0">
                <a:solidFill>
                  <a:schemeClr val="tx2"/>
                </a:solidFill>
              </a:rPr>
              <a:t>Total </a:t>
            </a:r>
            <a:r>
              <a:rPr sz="4000" dirty="0" err="1">
                <a:solidFill>
                  <a:schemeClr val="tx2"/>
                </a:solidFill>
              </a:rPr>
              <a:t>nacional</a:t>
            </a:r>
            <a:r>
              <a:rPr sz="4000" dirty="0">
                <a:solidFill>
                  <a:schemeClr val="tx2"/>
                </a:solidFill>
              </a:rPr>
              <a:t>: 2.199 personas.</a:t>
            </a:r>
          </a:p>
          <a:p>
            <a:r>
              <a:rPr sz="4000" dirty="0" err="1">
                <a:solidFill>
                  <a:schemeClr val="tx2"/>
                </a:solidFill>
              </a:rPr>
              <a:t>Distribución</a:t>
            </a:r>
            <a:r>
              <a:rPr sz="4000" dirty="0">
                <a:solidFill>
                  <a:schemeClr val="tx2"/>
                </a:solidFill>
              </a:rPr>
              <a:t> por </a:t>
            </a:r>
            <a:r>
              <a:rPr sz="4000" dirty="0" err="1">
                <a:solidFill>
                  <a:schemeClr val="tx2"/>
                </a:solidFill>
              </a:rPr>
              <a:t>franja</a:t>
            </a:r>
            <a:r>
              <a:rPr sz="4000" dirty="0">
                <a:solidFill>
                  <a:schemeClr val="tx2"/>
                </a:solidFill>
              </a:rPr>
              <a:t> </a:t>
            </a:r>
            <a:r>
              <a:rPr sz="4000" dirty="0" err="1">
                <a:solidFill>
                  <a:schemeClr val="tx2"/>
                </a:solidFill>
              </a:rPr>
              <a:t>etaria</a:t>
            </a:r>
            <a:r>
              <a:rPr sz="4000" dirty="0">
                <a:solidFill>
                  <a:schemeClr val="tx2"/>
                </a:solidFill>
              </a:rPr>
              <a:t>:</a:t>
            </a:r>
          </a:p>
          <a:p>
            <a:r>
              <a:rPr sz="4000" dirty="0">
                <a:solidFill>
                  <a:schemeClr val="tx2"/>
                </a:solidFill>
              </a:rPr>
              <a:t>0 a 5 </a:t>
            </a:r>
            <a:r>
              <a:rPr sz="4000" dirty="0" err="1">
                <a:solidFill>
                  <a:schemeClr val="tx2"/>
                </a:solidFill>
              </a:rPr>
              <a:t>años</a:t>
            </a:r>
            <a:r>
              <a:rPr sz="4000" dirty="0">
                <a:solidFill>
                  <a:schemeClr val="tx2"/>
                </a:solidFill>
              </a:rPr>
              <a:t>: 23,1% del total </a:t>
            </a:r>
            <a:r>
              <a:rPr sz="4000" dirty="0" err="1">
                <a:solidFill>
                  <a:schemeClr val="tx2"/>
                </a:solidFill>
              </a:rPr>
              <a:t>en</a:t>
            </a:r>
            <a:r>
              <a:rPr sz="4000" dirty="0">
                <a:solidFill>
                  <a:schemeClr val="tx2"/>
                </a:solidFill>
              </a:rPr>
              <a:t> </a:t>
            </a:r>
            <a:r>
              <a:rPr sz="4000" dirty="0" err="1">
                <a:solidFill>
                  <a:schemeClr val="tx2"/>
                </a:solidFill>
              </a:rPr>
              <a:t>dispositivos</a:t>
            </a:r>
            <a:r>
              <a:rPr sz="4000" dirty="0">
                <a:solidFill>
                  <a:schemeClr val="tx2"/>
                </a:solidFill>
              </a:rPr>
              <a:t>.</a:t>
            </a:r>
          </a:p>
          <a:p>
            <a:r>
              <a:rPr sz="4000" dirty="0">
                <a:solidFill>
                  <a:schemeClr val="tx2"/>
                </a:solidFill>
              </a:rPr>
              <a:t>6 a 12 </a:t>
            </a:r>
            <a:r>
              <a:rPr sz="4000" dirty="0" err="1">
                <a:solidFill>
                  <a:schemeClr val="tx2"/>
                </a:solidFill>
              </a:rPr>
              <a:t>años</a:t>
            </a:r>
            <a:r>
              <a:rPr sz="4000" dirty="0">
                <a:solidFill>
                  <a:schemeClr val="tx2"/>
                </a:solidFill>
              </a:rPr>
              <a:t>: 26,2% del total </a:t>
            </a:r>
            <a:r>
              <a:rPr sz="4000" dirty="0" err="1">
                <a:solidFill>
                  <a:schemeClr val="tx2"/>
                </a:solidFill>
              </a:rPr>
              <a:t>en</a:t>
            </a:r>
            <a:r>
              <a:rPr sz="4000" dirty="0">
                <a:solidFill>
                  <a:schemeClr val="tx2"/>
                </a:solidFill>
              </a:rPr>
              <a:t> </a:t>
            </a:r>
            <a:r>
              <a:rPr sz="4000" dirty="0" err="1">
                <a:solidFill>
                  <a:schemeClr val="tx2"/>
                </a:solidFill>
              </a:rPr>
              <a:t>dispositivos</a:t>
            </a:r>
            <a:r>
              <a:rPr sz="4000" dirty="0">
                <a:solidFill>
                  <a:schemeClr val="tx2"/>
                </a:solidFill>
              </a:rPr>
              <a:t>.</a:t>
            </a:r>
          </a:p>
          <a:p>
            <a:r>
              <a:rPr sz="4000" dirty="0">
                <a:solidFill>
                  <a:schemeClr val="tx2"/>
                </a:solidFill>
              </a:rPr>
              <a:t>13 a 17 </a:t>
            </a:r>
            <a:r>
              <a:rPr sz="4000" dirty="0" err="1">
                <a:solidFill>
                  <a:schemeClr val="tx2"/>
                </a:solidFill>
              </a:rPr>
              <a:t>años</a:t>
            </a:r>
            <a:r>
              <a:rPr sz="4000" dirty="0">
                <a:solidFill>
                  <a:schemeClr val="tx2"/>
                </a:solidFill>
              </a:rPr>
              <a:t>: 20,6% del total </a:t>
            </a:r>
            <a:r>
              <a:rPr sz="4000" dirty="0" err="1">
                <a:solidFill>
                  <a:schemeClr val="tx2"/>
                </a:solidFill>
              </a:rPr>
              <a:t>en</a:t>
            </a:r>
            <a:r>
              <a:rPr sz="4000" dirty="0">
                <a:solidFill>
                  <a:schemeClr val="tx2"/>
                </a:solidFill>
              </a:rPr>
              <a:t> </a:t>
            </a:r>
            <a:r>
              <a:rPr sz="4000" dirty="0" err="1">
                <a:solidFill>
                  <a:schemeClr val="tx2"/>
                </a:solidFill>
              </a:rPr>
              <a:t>dispositivos</a:t>
            </a:r>
            <a:r>
              <a:rPr sz="4000" dirty="0">
                <a:solidFill>
                  <a:schemeClr val="tx2"/>
                </a:solidFill>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sp>
        <p:nvSpPr>
          <p:cNvPr id="2" name="TextBox 2"/>
          <p:cNvSpPr txBox="1"/>
          <p:nvPr/>
        </p:nvSpPr>
        <p:spPr>
          <a:xfrm>
            <a:off x="1028700" y="226303"/>
            <a:ext cx="15595686" cy="9633406"/>
          </a:xfrm>
          <a:prstGeom prst="rect">
            <a:avLst/>
          </a:prstGeom>
        </p:spPr>
        <p:txBody>
          <a:bodyPr lIns="0" tIns="0" rIns="0" bIns="0" rtlCol="0" anchor="t">
            <a:spAutoFit/>
          </a:bodyPr>
          <a:lstStyle/>
          <a:p>
            <a:r>
              <a:rPr sz="3200" dirty="0" err="1">
                <a:solidFill>
                  <a:schemeClr val="tx2"/>
                </a:solidFill>
              </a:rPr>
              <a:t>Niñas</a:t>
            </a:r>
            <a:r>
              <a:rPr sz="3200" dirty="0">
                <a:solidFill>
                  <a:schemeClr val="tx2"/>
                </a:solidFill>
              </a:rPr>
              <a:t>, </a:t>
            </a:r>
            <a:r>
              <a:rPr sz="3200" dirty="0" err="1">
                <a:solidFill>
                  <a:schemeClr val="tx2"/>
                </a:solidFill>
              </a:rPr>
              <a:t>niños</a:t>
            </a:r>
            <a:r>
              <a:rPr sz="3200" dirty="0">
                <a:solidFill>
                  <a:schemeClr val="tx2"/>
                </a:solidFill>
              </a:rPr>
              <a:t> y </a:t>
            </a:r>
            <a:r>
              <a:rPr sz="3200" dirty="0" err="1">
                <a:solidFill>
                  <a:schemeClr val="tx2"/>
                </a:solidFill>
              </a:rPr>
              <a:t>adolescentes</a:t>
            </a:r>
            <a:r>
              <a:rPr sz="3200" dirty="0">
                <a:solidFill>
                  <a:schemeClr val="tx2"/>
                </a:solidFill>
              </a:rPr>
              <a:t> con </a:t>
            </a:r>
            <a:r>
              <a:rPr sz="3200" dirty="0" err="1">
                <a:solidFill>
                  <a:schemeClr val="tx2"/>
                </a:solidFill>
              </a:rPr>
              <a:t>discapacidad</a:t>
            </a:r>
            <a:r>
              <a:rPr sz="3200" dirty="0">
                <a:solidFill>
                  <a:schemeClr val="tx2"/>
                </a:solidFill>
              </a:rPr>
              <a:t> o </a:t>
            </a:r>
            <a:r>
              <a:rPr sz="3200" dirty="0" err="1">
                <a:solidFill>
                  <a:schemeClr val="tx2"/>
                </a:solidFill>
              </a:rPr>
              <a:t>enfermedad</a:t>
            </a:r>
            <a:r>
              <a:rPr sz="3200" dirty="0">
                <a:solidFill>
                  <a:schemeClr val="tx2"/>
                </a:solidFill>
              </a:rPr>
              <a:t> </a:t>
            </a:r>
            <a:r>
              <a:rPr sz="3200" dirty="0" err="1">
                <a:solidFill>
                  <a:schemeClr val="tx2"/>
                </a:solidFill>
              </a:rPr>
              <a:t>permanente</a:t>
            </a:r>
            <a:r>
              <a:rPr sz="3200" dirty="0">
                <a:solidFill>
                  <a:schemeClr val="tx2"/>
                </a:solidFill>
              </a:rPr>
              <a:t>:</a:t>
            </a:r>
          </a:p>
          <a:p>
            <a:endParaRPr sz="3200" dirty="0">
              <a:solidFill>
                <a:schemeClr val="tx2"/>
              </a:solidFill>
            </a:endParaRPr>
          </a:p>
          <a:p>
            <a:r>
              <a:rPr sz="3200" dirty="0">
                <a:solidFill>
                  <a:schemeClr val="tx2"/>
                </a:solidFill>
              </a:rPr>
              <a:t>Entre los </a:t>
            </a:r>
            <a:r>
              <a:rPr sz="3200" dirty="0" err="1">
                <a:solidFill>
                  <a:schemeClr val="tx2"/>
                </a:solidFill>
              </a:rPr>
              <a:t>declarados</a:t>
            </a:r>
            <a:r>
              <a:rPr sz="3200" dirty="0">
                <a:solidFill>
                  <a:schemeClr val="tx2"/>
                </a:solidFill>
              </a:rPr>
              <a:t> </a:t>
            </a:r>
            <a:r>
              <a:rPr sz="3200" dirty="0" err="1">
                <a:solidFill>
                  <a:schemeClr val="tx2"/>
                </a:solidFill>
              </a:rPr>
              <a:t>adoptables</a:t>
            </a:r>
            <a:r>
              <a:rPr sz="3200" dirty="0">
                <a:solidFill>
                  <a:schemeClr val="tx2"/>
                </a:solidFill>
              </a:rPr>
              <a:t>:</a:t>
            </a:r>
          </a:p>
          <a:p>
            <a:r>
              <a:rPr sz="3200" dirty="0">
                <a:solidFill>
                  <a:schemeClr val="tx2"/>
                </a:solidFill>
              </a:rPr>
              <a:t>0 a 5 </a:t>
            </a:r>
            <a:r>
              <a:rPr sz="3200" dirty="0" err="1">
                <a:solidFill>
                  <a:schemeClr val="tx2"/>
                </a:solidFill>
              </a:rPr>
              <a:t>años</a:t>
            </a:r>
            <a:r>
              <a:rPr sz="3200" dirty="0">
                <a:solidFill>
                  <a:schemeClr val="tx2"/>
                </a:solidFill>
              </a:rPr>
              <a:t>: 6,8%.</a:t>
            </a:r>
          </a:p>
          <a:p>
            <a:r>
              <a:rPr sz="3200" dirty="0">
                <a:solidFill>
                  <a:schemeClr val="tx2"/>
                </a:solidFill>
              </a:rPr>
              <a:t>6 a 12 </a:t>
            </a:r>
            <a:r>
              <a:rPr sz="3200" dirty="0" err="1">
                <a:solidFill>
                  <a:schemeClr val="tx2"/>
                </a:solidFill>
              </a:rPr>
              <a:t>años</a:t>
            </a:r>
            <a:r>
              <a:rPr sz="3200" dirty="0">
                <a:solidFill>
                  <a:schemeClr val="tx2"/>
                </a:solidFill>
              </a:rPr>
              <a:t>: 9,4%.</a:t>
            </a:r>
          </a:p>
          <a:p>
            <a:r>
              <a:rPr sz="3200" dirty="0">
                <a:solidFill>
                  <a:schemeClr val="tx2"/>
                </a:solidFill>
              </a:rPr>
              <a:t>13 a 17 </a:t>
            </a:r>
            <a:r>
              <a:rPr sz="3200" dirty="0" err="1">
                <a:solidFill>
                  <a:schemeClr val="tx2"/>
                </a:solidFill>
              </a:rPr>
              <a:t>años</a:t>
            </a:r>
            <a:r>
              <a:rPr sz="3200" dirty="0">
                <a:solidFill>
                  <a:schemeClr val="tx2"/>
                </a:solidFill>
              </a:rPr>
              <a:t>: 15,7%.</a:t>
            </a:r>
          </a:p>
          <a:p>
            <a:endParaRPr sz="3200" dirty="0">
              <a:solidFill>
                <a:schemeClr val="tx2"/>
              </a:solidFill>
            </a:endParaRPr>
          </a:p>
          <a:p>
            <a:r>
              <a:rPr sz="3200" dirty="0" err="1">
                <a:solidFill>
                  <a:schemeClr val="tx2"/>
                </a:solidFill>
              </a:rPr>
              <a:t>Proyectos</a:t>
            </a:r>
            <a:r>
              <a:rPr sz="3200" dirty="0">
                <a:solidFill>
                  <a:schemeClr val="tx2"/>
                </a:solidFill>
              </a:rPr>
              <a:t> de </a:t>
            </a:r>
            <a:r>
              <a:rPr sz="3200" dirty="0" err="1">
                <a:solidFill>
                  <a:schemeClr val="tx2"/>
                </a:solidFill>
              </a:rPr>
              <a:t>autonomía</a:t>
            </a:r>
            <a:r>
              <a:rPr sz="3200" dirty="0">
                <a:solidFill>
                  <a:schemeClr val="tx2"/>
                </a:solidFill>
              </a:rPr>
              <a:t>:</a:t>
            </a:r>
          </a:p>
          <a:p>
            <a:endParaRPr sz="3200" dirty="0">
              <a:solidFill>
                <a:schemeClr val="tx2"/>
              </a:solidFill>
            </a:endParaRPr>
          </a:p>
          <a:p>
            <a:r>
              <a:rPr sz="3200" dirty="0">
                <a:solidFill>
                  <a:schemeClr val="tx2"/>
                </a:solidFill>
              </a:rPr>
              <a:t>Total de </a:t>
            </a:r>
            <a:r>
              <a:rPr sz="3200" dirty="0" err="1">
                <a:solidFill>
                  <a:schemeClr val="tx2"/>
                </a:solidFill>
              </a:rPr>
              <a:t>adolescentes</a:t>
            </a:r>
            <a:r>
              <a:rPr sz="3200" dirty="0">
                <a:solidFill>
                  <a:schemeClr val="tx2"/>
                </a:solidFill>
              </a:rPr>
              <a:t> y </a:t>
            </a:r>
            <a:r>
              <a:rPr sz="3200" dirty="0" err="1">
                <a:solidFill>
                  <a:schemeClr val="tx2"/>
                </a:solidFill>
              </a:rPr>
              <a:t>jóvenes</a:t>
            </a:r>
            <a:r>
              <a:rPr sz="3200" dirty="0">
                <a:solidFill>
                  <a:schemeClr val="tx2"/>
                </a:solidFill>
              </a:rPr>
              <a:t> </a:t>
            </a:r>
            <a:r>
              <a:rPr sz="3200" dirty="0" err="1">
                <a:solidFill>
                  <a:schemeClr val="tx2"/>
                </a:solidFill>
              </a:rPr>
              <a:t>trabajando</a:t>
            </a:r>
            <a:r>
              <a:rPr sz="3200" dirty="0">
                <a:solidFill>
                  <a:schemeClr val="tx2"/>
                </a:solidFill>
              </a:rPr>
              <a:t> </a:t>
            </a:r>
            <a:r>
              <a:rPr sz="3200" dirty="0" err="1">
                <a:solidFill>
                  <a:schemeClr val="tx2"/>
                </a:solidFill>
              </a:rPr>
              <a:t>en</a:t>
            </a:r>
            <a:r>
              <a:rPr sz="3200" dirty="0">
                <a:solidFill>
                  <a:schemeClr val="tx2"/>
                </a:solidFill>
              </a:rPr>
              <a:t> </a:t>
            </a:r>
            <a:r>
              <a:rPr sz="3200" dirty="0" err="1">
                <a:solidFill>
                  <a:schemeClr val="tx2"/>
                </a:solidFill>
              </a:rPr>
              <a:t>proyectos</a:t>
            </a:r>
            <a:r>
              <a:rPr sz="3200" dirty="0">
                <a:solidFill>
                  <a:schemeClr val="tx2"/>
                </a:solidFill>
              </a:rPr>
              <a:t> de </a:t>
            </a:r>
            <a:r>
              <a:rPr sz="3200" dirty="0" err="1">
                <a:solidFill>
                  <a:schemeClr val="tx2"/>
                </a:solidFill>
              </a:rPr>
              <a:t>autonomía</a:t>
            </a:r>
            <a:r>
              <a:rPr sz="3200" dirty="0">
                <a:solidFill>
                  <a:schemeClr val="tx2"/>
                </a:solidFill>
              </a:rPr>
              <a:t>: 2.191 personas.</a:t>
            </a:r>
          </a:p>
          <a:p>
            <a:r>
              <a:rPr sz="3200" dirty="0" err="1">
                <a:solidFill>
                  <a:schemeClr val="tx2"/>
                </a:solidFill>
              </a:rPr>
              <a:t>Distribución</a:t>
            </a:r>
            <a:r>
              <a:rPr sz="3200" dirty="0">
                <a:solidFill>
                  <a:schemeClr val="tx2"/>
                </a:solidFill>
              </a:rPr>
              <a:t> por </a:t>
            </a:r>
            <a:r>
              <a:rPr sz="3200" dirty="0" err="1">
                <a:solidFill>
                  <a:schemeClr val="tx2"/>
                </a:solidFill>
              </a:rPr>
              <a:t>edad</a:t>
            </a:r>
            <a:r>
              <a:rPr sz="3200" dirty="0">
                <a:solidFill>
                  <a:schemeClr val="tx2"/>
                </a:solidFill>
              </a:rPr>
              <a:t>:</a:t>
            </a:r>
          </a:p>
          <a:p>
            <a:r>
              <a:rPr sz="3200" dirty="0">
                <a:solidFill>
                  <a:schemeClr val="tx2"/>
                </a:solidFill>
              </a:rPr>
              <a:t>13 a 15 </a:t>
            </a:r>
            <a:r>
              <a:rPr sz="3200" dirty="0" err="1">
                <a:solidFill>
                  <a:schemeClr val="tx2"/>
                </a:solidFill>
              </a:rPr>
              <a:t>años</a:t>
            </a:r>
            <a:r>
              <a:rPr sz="3200" dirty="0">
                <a:solidFill>
                  <a:schemeClr val="tx2"/>
                </a:solidFill>
              </a:rPr>
              <a:t>: 15,6%.</a:t>
            </a:r>
          </a:p>
          <a:p>
            <a:r>
              <a:rPr sz="3200" dirty="0">
                <a:solidFill>
                  <a:schemeClr val="tx2"/>
                </a:solidFill>
              </a:rPr>
              <a:t>16 a 17 </a:t>
            </a:r>
            <a:r>
              <a:rPr sz="3200" dirty="0" err="1">
                <a:solidFill>
                  <a:schemeClr val="tx2"/>
                </a:solidFill>
              </a:rPr>
              <a:t>años</a:t>
            </a:r>
            <a:r>
              <a:rPr sz="3200" dirty="0">
                <a:solidFill>
                  <a:schemeClr val="tx2"/>
                </a:solidFill>
              </a:rPr>
              <a:t>: 31,6%.</a:t>
            </a:r>
          </a:p>
          <a:p>
            <a:r>
              <a:rPr sz="3200" dirty="0">
                <a:solidFill>
                  <a:schemeClr val="tx2"/>
                </a:solidFill>
              </a:rPr>
              <a:t>18 </a:t>
            </a:r>
            <a:r>
              <a:rPr sz="3200" dirty="0" err="1">
                <a:solidFill>
                  <a:schemeClr val="tx2"/>
                </a:solidFill>
              </a:rPr>
              <a:t>años</a:t>
            </a:r>
            <a:r>
              <a:rPr sz="3200" dirty="0">
                <a:solidFill>
                  <a:schemeClr val="tx2"/>
                </a:solidFill>
              </a:rPr>
              <a:t> o </a:t>
            </a:r>
            <a:r>
              <a:rPr sz="3200" dirty="0" err="1">
                <a:solidFill>
                  <a:schemeClr val="tx2"/>
                </a:solidFill>
              </a:rPr>
              <a:t>más</a:t>
            </a:r>
            <a:r>
              <a:rPr sz="3200" dirty="0">
                <a:solidFill>
                  <a:schemeClr val="tx2"/>
                </a:solidFill>
              </a:rPr>
              <a:t>: 52,8%.</a:t>
            </a:r>
          </a:p>
          <a:p>
            <a:endParaRPr sz="3200" dirty="0">
              <a:solidFill>
                <a:schemeClr val="tx2"/>
              </a:solidFill>
            </a:endParaRPr>
          </a:p>
          <a:p>
            <a:r>
              <a:rPr sz="3200" dirty="0" err="1">
                <a:solidFill>
                  <a:schemeClr val="tx2"/>
                </a:solidFill>
              </a:rPr>
              <a:t>Motivos</a:t>
            </a:r>
            <a:r>
              <a:rPr sz="3200" dirty="0">
                <a:solidFill>
                  <a:schemeClr val="tx2"/>
                </a:solidFill>
              </a:rPr>
              <a:t> de </a:t>
            </a:r>
            <a:r>
              <a:rPr sz="3200" dirty="0" err="1">
                <a:solidFill>
                  <a:schemeClr val="tx2"/>
                </a:solidFill>
              </a:rPr>
              <a:t>cese</a:t>
            </a:r>
            <a:r>
              <a:rPr sz="3200" dirty="0">
                <a:solidFill>
                  <a:schemeClr val="tx2"/>
                </a:solidFill>
              </a:rPr>
              <a:t> de la </a:t>
            </a:r>
            <a:r>
              <a:rPr sz="3200" dirty="0" err="1">
                <a:solidFill>
                  <a:schemeClr val="tx2"/>
                </a:solidFill>
              </a:rPr>
              <a:t>medida</a:t>
            </a:r>
            <a:r>
              <a:rPr sz="3200" dirty="0">
                <a:solidFill>
                  <a:schemeClr val="tx2"/>
                </a:solidFill>
              </a:rPr>
              <a:t> de </a:t>
            </a:r>
            <a:r>
              <a:rPr sz="3200" dirty="0" err="1">
                <a:solidFill>
                  <a:schemeClr val="tx2"/>
                </a:solidFill>
              </a:rPr>
              <a:t>protección</a:t>
            </a:r>
            <a:r>
              <a:rPr sz="3200" dirty="0">
                <a:solidFill>
                  <a:schemeClr val="tx2"/>
                </a:solidFill>
              </a:rPr>
              <a:t> </a:t>
            </a:r>
            <a:r>
              <a:rPr sz="3200" dirty="0" err="1">
                <a:solidFill>
                  <a:schemeClr val="tx2"/>
                </a:solidFill>
              </a:rPr>
              <a:t>excepcional</a:t>
            </a:r>
            <a:r>
              <a:rPr sz="3200" dirty="0">
                <a:solidFill>
                  <a:schemeClr val="tx2"/>
                </a:solidFill>
              </a:rPr>
              <a:t>:</a:t>
            </a:r>
          </a:p>
          <a:p>
            <a:r>
              <a:rPr sz="3200" dirty="0" err="1">
                <a:solidFill>
                  <a:schemeClr val="tx2"/>
                </a:solidFill>
              </a:rPr>
              <a:t>Revinculación</a:t>
            </a:r>
            <a:r>
              <a:rPr sz="3200" dirty="0">
                <a:solidFill>
                  <a:schemeClr val="tx2"/>
                </a:solidFill>
              </a:rPr>
              <a:t> familiar.</a:t>
            </a:r>
          </a:p>
          <a:p>
            <a:r>
              <a:rPr sz="3200" dirty="0" err="1">
                <a:solidFill>
                  <a:schemeClr val="tx2"/>
                </a:solidFill>
              </a:rPr>
              <a:t>Adopción</a:t>
            </a:r>
            <a:r>
              <a:rPr sz="3200" dirty="0">
                <a:solidFill>
                  <a:schemeClr val="tx2"/>
                </a:solidFill>
              </a:rPr>
              <a:t>.</a:t>
            </a:r>
          </a:p>
          <a:p>
            <a:r>
              <a:rPr sz="3200" dirty="0" err="1">
                <a:solidFill>
                  <a:schemeClr val="tx2"/>
                </a:solidFill>
              </a:rPr>
              <a:t>Alcanzar</a:t>
            </a:r>
            <a:r>
              <a:rPr sz="3200" dirty="0">
                <a:solidFill>
                  <a:schemeClr val="tx2"/>
                </a:solidFill>
              </a:rPr>
              <a:t> la </a:t>
            </a:r>
            <a:r>
              <a:rPr sz="3200" dirty="0" err="1">
                <a:solidFill>
                  <a:schemeClr val="tx2"/>
                </a:solidFill>
              </a:rPr>
              <a:t>mayoría</a:t>
            </a:r>
            <a:r>
              <a:rPr sz="3200" dirty="0">
                <a:solidFill>
                  <a:schemeClr val="tx2"/>
                </a:solidFill>
              </a:rPr>
              <a:t> de </a:t>
            </a:r>
            <a:r>
              <a:rPr sz="3200" dirty="0" err="1">
                <a:solidFill>
                  <a:schemeClr val="tx2"/>
                </a:solidFill>
              </a:rPr>
              <a:t>edad</a:t>
            </a:r>
            <a:r>
              <a:rPr sz="3200" dirty="0">
                <a:solidFill>
                  <a:schemeClr val="tx2"/>
                </a:solidFill>
              </a:rPr>
              <a:t>.</a:t>
            </a:r>
          </a:p>
          <a:p>
            <a:endParaRPr dirty="0"/>
          </a:p>
        </p:txBody>
      </p:sp>
      <p:sp>
        <p:nvSpPr>
          <p:cNvPr id="3" name="Freeform 3"/>
          <p:cNvSpPr/>
          <p:nvPr/>
        </p:nvSpPr>
        <p:spPr>
          <a:xfrm>
            <a:off x="11991073" y="6063746"/>
            <a:ext cx="4633313" cy="3765620"/>
          </a:xfrm>
          <a:custGeom>
            <a:avLst/>
            <a:gdLst/>
            <a:ahLst/>
            <a:cxnLst/>
            <a:rect l="l" t="t" r="r" b="b"/>
            <a:pathLst>
              <a:path w="4633313" h="3765620">
                <a:moveTo>
                  <a:pt x="0" y="0"/>
                </a:moveTo>
                <a:lnTo>
                  <a:pt x="4633313" y="0"/>
                </a:lnTo>
                <a:lnTo>
                  <a:pt x="4633313" y="3765620"/>
                </a:lnTo>
                <a:lnTo>
                  <a:pt x="0" y="37656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sp>
        <p:nvSpPr>
          <p:cNvPr id="2" name="TextBox 2"/>
          <p:cNvSpPr txBox="1"/>
          <p:nvPr/>
        </p:nvSpPr>
        <p:spPr>
          <a:xfrm>
            <a:off x="5904445" y="1226885"/>
            <a:ext cx="10960423" cy="615553"/>
          </a:xfrm>
          <a:prstGeom prst="rect">
            <a:avLst/>
          </a:prstGeom>
        </p:spPr>
        <p:txBody>
          <a:bodyPr lIns="0" tIns="0" rIns="0" bIns="0" rtlCol="0" anchor="t">
            <a:spAutoFit/>
          </a:bodyPr>
          <a:lstStyle/>
          <a:p>
            <a:r>
              <a:rPr sz="4000" dirty="0">
                <a:solidFill>
                  <a:schemeClr val="tx2"/>
                </a:solidFill>
              </a:rPr>
              <a:t>PREGUNTAS Y DUDAS</a:t>
            </a:r>
          </a:p>
        </p:txBody>
      </p:sp>
      <p:sp>
        <p:nvSpPr>
          <p:cNvPr id="3" name="TextBox 3"/>
          <p:cNvSpPr txBox="1"/>
          <p:nvPr/>
        </p:nvSpPr>
        <p:spPr>
          <a:xfrm>
            <a:off x="1524000" y="8572500"/>
            <a:ext cx="15011400" cy="430887"/>
          </a:xfrm>
          <a:prstGeom prst="rect">
            <a:avLst/>
          </a:prstGeom>
        </p:spPr>
        <p:txBody>
          <a:bodyPr wrap="square" lIns="0" tIns="0" rIns="0" bIns="0" rtlCol="0" anchor="t">
            <a:spAutoFit/>
          </a:bodyPr>
          <a:lstStyle/>
          <a:p>
            <a:r>
              <a:rPr sz="2800" dirty="0">
                <a:solidFill>
                  <a:schemeClr val="tx2"/>
                </a:solidFill>
              </a:rPr>
              <a:t>Los </a:t>
            </a:r>
            <a:r>
              <a:rPr sz="2800" dirty="0" err="1">
                <a:solidFill>
                  <a:schemeClr val="tx2"/>
                </a:solidFill>
              </a:rPr>
              <a:t>invitamos</a:t>
            </a:r>
            <a:r>
              <a:rPr sz="2800" dirty="0">
                <a:solidFill>
                  <a:schemeClr val="tx2"/>
                </a:solidFill>
              </a:rPr>
              <a:t> a </a:t>
            </a:r>
            <a:r>
              <a:rPr sz="2800" dirty="0" err="1">
                <a:solidFill>
                  <a:schemeClr val="tx2"/>
                </a:solidFill>
              </a:rPr>
              <a:t>participar</a:t>
            </a:r>
            <a:r>
              <a:rPr sz="2800" dirty="0">
                <a:solidFill>
                  <a:schemeClr val="tx2"/>
                </a:solidFill>
              </a:rPr>
              <a:t> del Instituto de </a:t>
            </a:r>
            <a:r>
              <a:rPr sz="2800" dirty="0" err="1">
                <a:solidFill>
                  <a:schemeClr val="tx2"/>
                </a:solidFill>
              </a:rPr>
              <a:t>Discap</a:t>
            </a:r>
            <a:r>
              <a:rPr lang="es-AR" sz="2800" dirty="0">
                <a:solidFill>
                  <a:schemeClr val="tx2"/>
                </a:solidFill>
              </a:rPr>
              <a:t>a</a:t>
            </a:r>
            <a:r>
              <a:rPr sz="2800" dirty="0" err="1">
                <a:solidFill>
                  <a:schemeClr val="tx2"/>
                </a:solidFill>
              </a:rPr>
              <a:t>cidad</a:t>
            </a:r>
            <a:r>
              <a:rPr sz="2800" dirty="0">
                <a:solidFill>
                  <a:schemeClr val="tx2"/>
                </a:solidFill>
              </a:rPr>
              <a:t> del CAMGR para </a:t>
            </a:r>
            <a:r>
              <a:rPr sz="2800" dirty="0" err="1">
                <a:solidFill>
                  <a:schemeClr val="tx2"/>
                </a:solidFill>
              </a:rPr>
              <a:t>seguir</a:t>
            </a:r>
            <a:r>
              <a:rPr sz="2800" dirty="0">
                <a:solidFill>
                  <a:schemeClr val="tx2"/>
                </a:solidFill>
              </a:rPr>
              <a:t> </a:t>
            </a:r>
            <a:r>
              <a:rPr sz="2800" dirty="0" err="1">
                <a:solidFill>
                  <a:schemeClr val="tx2"/>
                </a:solidFill>
              </a:rPr>
              <a:t>debatiendo</a:t>
            </a:r>
            <a:r>
              <a:rPr sz="2800" dirty="0">
                <a:solidFill>
                  <a:schemeClr val="tx2"/>
                </a:solidFill>
              </a:rPr>
              <a:t> </a:t>
            </a:r>
            <a:r>
              <a:rPr sz="2800" dirty="0" err="1">
                <a:solidFill>
                  <a:schemeClr val="tx2"/>
                </a:solidFill>
              </a:rPr>
              <a:t>estos</a:t>
            </a:r>
            <a:r>
              <a:rPr sz="2800" dirty="0">
                <a:solidFill>
                  <a:schemeClr val="tx2"/>
                </a:solidFill>
              </a:rPr>
              <a:t> </a:t>
            </a:r>
            <a:r>
              <a:rPr sz="2800" dirty="0" err="1">
                <a:solidFill>
                  <a:schemeClr val="tx2"/>
                </a:solidFill>
              </a:rPr>
              <a:t>temas</a:t>
            </a:r>
            <a:r>
              <a:rPr sz="2800" dirty="0">
                <a:solidFill>
                  <a:schemeClr val="tx2"/>
                </a:solidFill>
              </a:rPr>
              <a:t>  </a:t>
            </a:r>
          </a:p>
        </p:txBody>
      </p:sp>
      <p:sp>
        <p:nvSpPr>
          <p:cNvPr id="4" name="Freeform 4"/>
          <p:cNvSpPr/>
          <p:nvPr/>
        </p:nvSpPr>
        <p:spPr>
          <a:xfrm>
            <a:off x="5890158" y="2244369"/>
            <a:ext cx="6507685" cy="5288973"/>
          </a:xfrm>
          <a:custGeom>
            <a:avLst/>
            <a:gdLst/>
            <a:ahLst/>
            <a:cxnLst/>
            <a:rect l="l" t="t" r="r" b="b"/>
            <a:pathLst>
              <a:path w="6507685" h="5288973">
                <a:moveTo>
                  <a:pt x="0" y="0"/>
                </a:moveTo>
                <a:lnTo>
                  <a:pt x="6507684" y="0"/>
                </a:lnTo>
                <a:lnTo>
                  <a:pt x="6507684" y="5288973"/>
                </a:lnTo>
                <a:lnTo>
                  <a:pt x="0" y="52889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
        <p:nvSpPr>
          <p:cNvPr id="5" name="Freeform 5"/>
          <p:cNvSpPr/>
          <p:nvPr/>
        </p:nvSpPr>
        <p:spPr>
          <a:xfrm>
            <a:off x="2471808" y="2034385"/>
            <a:ext cx="2383960" cy="5372304"/>
          </a:xfrm>
          <a:custGeom>
            <a:avLst/>
            <a:gdLst/>
            <a:ahLst/>
            <a:cxnLst/>
            <a:rect l="l" t="t" r="r" b="b"/>
            <a:pathLst>
              <a:path w="2383960" h="5372304">
                <a:moveTo>
                  <a:pt x="0" y="0"/>
                </a:moveTo>
                <a:lnTo>
                  <a:pt x="2383960" y="0"/>
                </a:lnTo>
                <a:lnTo>
                  <a:pt x="2383960" y="5372304"/>
                </a:lnTo>
                <a:lnTo>
                  <a:pt x="0" y="53723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a:p>
        </p:txBody>
      </p:sp>
      <p:sp>
        <p:nvSpPr>
          <p:cNvPr id="6" name="Freeform 6"/>
          <p:cNvSpPr/>
          <p:nvPr/>
        </p:nvSpPr>
        <p:spPr>
          <a:xfrm flipH="1">
            <a:off x="13436067" y="2244369"/>
            <a:ext cx="2383960" cy="5372304"/>
          </a:xfrm>
          <a:custGeom>
            <a:avLst/>
            <a:gdLst/>
            <a:ahLst/>
            <a:cxnLst/>
            <a:rect l="l" t="t" r="r" b="b"/>
            <a:pathLst>
              <a:path w="2383960" h="5372304">
                <a:moveTo>
                  <a:pt x="2383960" y="0"/>
                </a:moveTo>
                <a:lnTo>
                  <a:pt x="0" y="0"/>
                </a:lnTo>
                <a:lnTo>
                  <a:pt x="0" y="5372304"/>
                </a:lnTo>
                <a:lnTo>
                  <a:pt x="2383960" y="5372304"/>
                </a:lnTo>
                <a:lnTo>
                  <a:pt x="238396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A72D328-98D4-4BBC-929F-131DC1AEAA8D}"/>
              </a:ext>
            </a:extLst>
          </p:cNvPr>
          <p:cNvPicPr>
            <a:picLocks noChangeAspect="1"/>
          </p:cNvPicPr>
          <p:nvPr/>
        </p:nvPicPr>
        <p:blipFill>
          <a:blip r:embed="rId2"/>
          <a:stretch>
            <a:fillRect/>
          </a:stretch>
        </p:blipFill>
        <p:spPr>
          <a:xfrm>
            <a:off x="14360930" y="436677"/>
            <a:ext cx="3360332" cy="2600096"/>
          </a:xfrm>
          <a:prstGeom prst="rect">
            <a:avLst/>
          </a:prstGeom>
        </p:spPr>
      </p:pic>
      <p:sp>
        <p:nvSpPr>
          <p:cNvPr id="2" name="Título 1">
            <a:extLst>
              <a:ext uri="{FF2B5EF4-FFF2-40B4-BE49-F238E27FC236}">
                <a16:creationId xmlns:a16="http://schemas.microsoft.com/office/drawing/2014/main" id="{1EDB150C-B340-41C9-85AB-11CFE438273B}"/>
              </a:ext>
            </a:extLst>
          </p:cNvPr>
          <p:cNvSpPr>
            <a:spLocks noGrp="1"/>
          </p:cNvSpPr>
          <p:nvPr>
            <p:ph type="ctrTitle"/>
          </p:nvPr>
        </p:nvSpPr>
        <p:spPr>
          <a:xfrm>
            <a:off x="0" y="1"/>
            <a:ext cx="8153400" cy="1028700"/>
          </a:xfrm>
        </p:spPr>
        <p:txBody>
          <a:bodyPr/>
          <a:lstStyle/>
          <a:p>
            <a:r>
              <a:t>EL USO DEL LENGUAJE </a:t>
            </a:r>
          </a:p>
        </p:txBody>
      </p:sp>
      <p:sp>
        <p:nvSpPr>
          <p:cNvPr id="3" name="Subtítulo 2">
            <a:extLst>
              <a:ext uri="{FF2B5EF4-FFF2-40B4-BE49-F238E27FC236}">
                <a16:creationId xmlns:a16="http://schemas.microsoft.com/office/drawing/2014/main" id="{2AFAE4AE-D205-4C62-B717-7ABFF74B8841}"/>
              </a:ext>
            </a:extLst>
          </p:cNvPr>
          <p:cNvSpPr>
            <a:spLocks noGrp="1"/>
          </p:cNvSpPr>
          <p:nvPr>
            <p:ph type="subTitle" idx="1"/>
          </p:nvPr>
        </p:nvSpPr>
        <p:spPr>
          <a:xfrm>
            <a:off x="0" y="876299"/>
            <a:ext cx="18135600" cy="9410699"/>
          </a:xfrm>
        </p:spPr>
        <p:txBody>
          <a:bodyPr>
            <a:normAutofit/>
          </a:bodyPr>
          <a:lstStyle/>
          <a:p>
            <a:r>
              <a:t>Es importante al hablar de PCD, tener presente algunos puntos que muchas veces la legislación nacional, local y/o internacional, a dejado de lado. </a:t>
            </a:r>
          </a:p>
          <a:p>
            <a:r>
              <a:t>Es notable como en muchos instrumentos legales el léxico utilizado, hacen foco en una carencia o limitación de la persona de la persona. No obstante subrayar tales denominaciones que a lo largo del tiempo han ido mutado, remiten a fuentes y antecedentes teóricos y disciplinarios determinados. Es en este sentido que la propia Convención de DPCD lo admite al reconocer en el preámbulo que la DISCAPCIDAD ES UN CONCEPTO QUE EVOLUCIONA. </a:t>
            </a:r>
          </a:p>
          <a:p>
            <a:r>
              <a:t>Términos como MINUSVALÍA, DEFICIENCIA, IMPEDIDOS por mencionar solo algunos son contestes con el modelo Medico Rehabilitador, cuya filosofía se sustenta en la inferioridad de la persona, que necesita ser rehabilitado o curado. A efectos de recuperar su dignidad, una dignidad, que se da por perdida.  </a:t>
            </a:r>
          </a:p>
          <a:p>
            <a:r>
              <a:t> Bajo este enfoque, el lenguaje del modelo medico, convierte a los prejuicios,  y estigmas referidos a la discapacidad en un cerco sanitario, para evadir el contagio, en un vocabulario científico y esterilizado de cualquier rastro de humanidad. </a:t>
            </a:r>
          </a:p>
          <a:p>
            <a:r>
              <a:t>Resulta palmario, que estos vocablos hondamente discriminatorios se encuentren incompatibles con el modelo social de la discapacidad.  Cuya mirada hacia la PCD se centra en su condición de ser humano en igualdad de derechos y dignidad que los demás, y luego en una condición (la diversidad funcional) que le acompaña y que requiere en determinadas situaciones de ciertas medidas para garantizar el goce y el ejercicio de los derechos en igualdad de condiciones que el resto de las personas. </a:t>
            </a:r>
          </a:p>
          <a:p>
            <a:endParaRPr/>
          </a:p>
        </p:txBody>
      </p:sp>
    </p:spTree>
    <p:extLst>
      <p:ext uri="{BB962C8B-B14F-4D97-AF65-F5344CB8AC3E}">
        <p14:creationId xmlns:p14="http://schemas.microsoft.com/office/powerpoint/2010/main" val="402544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793674" y="3516580"/>
            <a:ext cx="8618101" cy="818641"/>
            <a:chOff x="0" y="0"/>
            <a:chExt cx="11490801" cy="1091522"/>
          </a:xfrm>
        </p:grpSpPr>
        <p:sp>
          <p:nvSpPr>
            <p:cNvPr id="3" name="Freeform 3"/>
            <p:cNvSpPr/>
            <p:nvPr/>
          </p:nvSpPr>
          <p:spPr>
            <a:xfrm>
              <a:off x="0" y="0"/>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80171" y="61710"/>
              <a:ext cx="923241" cy="968103"/>
              <a:chOff x="0" y="0"/>
              <a:chExt cx="812800" cy="852295"/>
            </a:xfrm>
          </p:grpSpPr>
          <p:sp>
            <p:nvSpPr>
              <p:cNvPr id="5" name="Freeform 5"/>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6" name="TextBox 6"/>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1</a:t>
                </a:r>
              </a:p>
            </p:txBody>
          </p:sp>
        </p:grpSp>
        <p:sp>
          <p:nvSpPr>
            <p:cNvPr id="7" name="TextBox 7"/>
            <p:cNvSpPr txBox="1"/>
            <p:nvPr/>
          </p:nvSpPr>
          <p:spPr>
            <a:xfrm>
              <a:off x="1354714" y="136186"/>
              <a:ext cx="10136087" cy="819785"/>
            </a:xfrm>
            <a:prstGeom prst="rect">
              <a:avLst/>
            </a:prstGeom>
          </p:spPr>
          <p:txBody>
            <a:bodyPr lIns="0" tIns="0" rIns="0" bIns="0" rtlCol="0" anchor="t">
              <a:spAutoFit/>
            </a:bodyPr>
            <a:lstStyle/>
            <a:p>
              <a:pPr marL="0" lvl="0" indent="0" algn="l">
                <a:lnSpc>
                  <a:spcPts val="4799"/>
                </a:lnSpc>
                <a:spcBef>
                  <a:spcPct val="0"/>
                </a:spcBef>
              </a:pPr>
              <a:r>
                <a:rPr lang="en-US" sz="3999" b="1" spc="479">
                  <a:solidFill>
                    <a:srgbClr val="1F1674"/>
                  </a:solidFill>
                  <a:latin typeface="Bebas Neue Bold"/>
                  <a:ea typeface="Bebas Neue Bold"/>
                  <a:cs typeface="Bebas Neue Bold"/>
                  <a:sym typeface="Bebas Neue Bold"/>
                </a:rPr>
                <a:t>ley nacional 26.061</a:t>
              </a:r>
            </a:p>
          </p:txBody>
        </p:sp>
      </p:grpSp>
      <p:grpSp>
        <p:nvGrpSpPr>
          <p:cNvPr id="8" name="Group 8"/>
          <p:cNvGrpSpPr/>
          <p:nvPr/>
        </p:nvGrpSpPr>
        <p:grpSpPr>
          <a:xfrm>
            <a:off x="793674" y="4712154"/>
            <a:ext cx="812688" cy="818641"/>
            <a:chOff x="0" y="0"/>
            <a:chExt cx="1083583" cy="1091522"/>
          </a:xfrm>
        </p:grpSpPr>
        <p:sp>
          <p:nvSpPr>
            <p:cNvPr id="9" name="Freeform 9"/>
            <p:cNvSpPr/>
            <p:nvPr/>
          </p:nvSpPr>
          <p:spPr>
            <a:xfrm>
              <a:off x="0" y="0"/>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10" name="Group 10"/>
            <p:cNvGrpSpPr/>
            <p:nvPr/>
          </p:nvGrpSpPr>
          <p:grpSpPr>
            <a:xfrm>
              <a:off x="80171" y="61710"/>
              <a:ext cx="923241" cy="968103"/>
              <a:chOff x="0" y="0"/>
              <a:chExt cx="812800" cy="852295"/>
            </a:xfrm>
          </p:grpSpPr>
          <p:sp>
            <p:nvSpPr>
              <p:cNvPr id="11" name="Freeform 11"/>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12" name="TextBox 12"/>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2</a:t>
                </a:r>
              </a:p>
            </p:txBody>
          </p:sp>
        </p:grpSp>
      </p:grpSp>
      <p:sp>
        <p:nvSpPr>
          <p:cNvPr id="13" name="TextBox 13"/>
          <p:cNvSpPr txBox="1"/>
          <p:nvPr/>
        </p:nvSpPr>
        <p:spPr>
          <a:xfrm>
            <a:off x="1703715" y="4757458"/>
            <a:ext cx="7602065" cy="615553"/>
          </a:xfrm>
          <a:prstGeom prst="rect">
            <a:avLst/>
          </a:prstGeom>
        </p:spPr>
        <p:txBody>
          <a:bodyPr lIns="0" tIns="0" rIns="0" bIns="0" rtlCol="0" anchor="t">
            <a:spAutoFit/>
          </a:bodyPr>
          <a:lstStyle/>
          <a:p>
            <a:r>
              <a:rPr sz="4000" dirty="0">
                <a:solidFill>
                  <a:schemeClr val="accent1"/>
                </a:solidFill>
                <a:latin typeface="Bebas Neue Bold" panose="020B0604020202020204" charset="0"/>
              </a:rPr>
              <a:t>ley provincial13.29</a:t>
            </a:r>
            <a:r>
              <a:rPr lang="es-AR" sz="4000" dirty="0">
                <a:solidFill>
                  <a:schemeClr val="accent1"/>
                </a:solidFill>
                <a:latin typeface="Bebas Neue Bold" panose="020B0604020202020204" charset="0"/>
              </a:rPr>
              <a:t>8 </a:t>
            </a:r>
            <a:r>
              <a:rPr sz="4000" dirty="0">
                <a:solidFill>
                  <a:schemeClr val="accent1"/>
                </a:solidFill>
                <a:latin typeface="Bebas Neue Bold" panose="020B0604020202020204" charset="0"/>
              </a:rPr>
              <a:t>(Mo</a:t>
            </a:r>
            <a:r>
              <a:rPr lang="es-AR" sz="4000" dirty="0">
                <a:solidFill>
                  <a:schemeClr val="accent1"/>
                </a:solidFill>
                <a:latin typeface="Bebas Neue Bold" panose="020B0604020202020204" charset="0"/>
              </a:rPr>
              <a:t>d.</a:t>
            </a:r>
            <a:r>
              <a:rPr sz="4000" dirty="0">
                <a:solidFill>
                  <a:schemeClr val="accent1"/>
                </a:solidFill>
                <a:latin typeface="Bebas Neue Bold" panose="020B0604020202020204" charset="0"/>
              </a:rPr>
              <a:t> de la Ley 14.537)</a:t>
            </a:r>
          </a:p>
        </p:txBody>
      </p:sp>
      <p:grpSp>
        <p:nvGrpSpPr>
          <p:cNvPr id="14" name="Group 14"/>
          <p:cNvGrpSpPr/>
          <p:nvPr/>
        </p:nvGrpSpPr>
        <p:grpSpPr>
          <a:xfrm>
            <a:off x="793674" y="5907728"/>
            <a:ext cx="8618101" cy="818641"/>
            <a:chOff x="0" y="0"/>
            <a:chExt cx="11490801" cy="1091522"/>
          </a:xfrm>
        </p:grpSpPr>
        <p:sp>
          <p:nvSpPr>
            <p:cNvPr id="15" name="Freeform 15"/>
            <p:cNvSpPr/>
            <p:nvPr/>
          </p:nvSpPr>
          <p:spPr>
            <a:xfrm>
              <a:off x="0" y="0"/>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16" name="Group 16"/>
            <p:cNvGrpSpPr/>
            <p:nvPr/>
          </p:nvGrpSpPr>
          <p:grpSpPr>
            <a:xfrm>
              <a:off x="80171" y="61710"/>
              <a:ext cx="923241" cy="968103"/>
              <a:chOff x="0" y="0"/>
              <a:chExt cx="812800" cy="852295"/>
            </a:xfrm>
          </p:grpSpPr>
          <p:sp>
            <p:nvSpPr>
              <p:cNvPr id="17" name="Freeform 17"/>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18" name="TextBox 18"/>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3</a:t>
                </a:r>
              </a:p>
            </p:txBody>
          </p:sp>
        </p:grpSp>
        <p:sp>
          <p:nvSpPr>
            <p:cNvPr id="19" name="TextBox 19"/>
            <p:cNvSpPr txBox="1"/>
            <p:nvPr/>
          </p:nvSpPr>
          <p:spPr>
            <a:xfrm>
              <a:off x="1354714" y="136186"/>
              <a:ext cx="10136087" cy="819785"/>
            </a:xfrm>
            <a:prstGeom prst="rect">
              <a:avLst/>
            </a:prstGeom>
          </p:spPr>
          <p:txBody>
            <a:bodyPr lIns="0" tIns="0" rIns="0" bIns="0" rtlCol="0" anchor="t">
              <a:spAutoFit/>
            </a:bodyPr>
            <a:lstStyle/>
            <a:p>
              <a:pPr marL="0" lvl="0" indent="0" algn="l">
                <a:lnSpc>
                  <a:spcPts val="4799"/>
                </a:lnSpc>
                <a:spcBef>
                  <a:spcPct val="0"/>
                </a:spcBef>
              </a:pPr>
              <a:r>
                <a:rPr lang="en-US" sz="3999" b="1" spc="479" dirty="0">
                  <a:solidFill>
                    <a:srgbClr val="1F1674"/>
                  </a:solidFill>
                  <a:latin typeface="Bebas Neue Bold"/>
                  <a:ea typeface="Bebas Neue Bold"/>
                  <a:cs typeface="Bebas Neue Bold"/>
                  <a:sym typeface="Bebas Neue Bold"/>
                </a:rPr>
                <a:t>C.D.N/CDPCD/CDH/</a:t>
              </a:r>
              <a:r>
                <a:rPr lang="en-US" sz="3999" b="1" spc="479" dirty="0" err="1">
                  <a:solidFill>
                    <a:srgbClr val="1F1674"/>
                  </a:solidFill>
                  <a:latin typeface="Bebas Neue Bold"/>
                  <a:ea typeface="Bebas Neue Bold"/>
                  <a:cs typeface="Bebas Neue Bold"/>
                  <a:sym typeface="Bebas Neue Bold"/>
                </a:rPr>
                <a:t>Obs.Grales</a:t>
              </a:r>
              <a:endParaRPr lang="en-US" sz="3999" b="1" spc="479" dirty="0">
                <a:solidFill>
                  <a:srgbClr val="1F1674"/>
                </a:solidFill>
                <a:latin typeface="Bebas Neue Bold"/>
                <a:ea typeface="Bebas Neue Bold"/>
                <a:cs typeface="Bebas Neue Bold"/>
                <a:sym typeface="Bebas Neue Bold"/>
              </a:endParaRPr>
            </a:p>
          </p:txBody>
        </p:sp>
      </p:grpSp>
      <p:grpSp>
        <p:nvGrpSpPr>
          <p:cNvPr id="20" name="Group 20"/>
          <p:cNvGrpSpPr/>
          <p:nvPr/>
        </p:nvGrpSpPr>
        <p:grpSpPr>
          <a:xfrm>
            <a:off x="793674" y="6912548"/>
            <a:ext cx="8283382" cy="818641"/>
            <a:chOff x="0" y="0"/>
            <a:chExt cx="11044510" cy="1091522"/>
          </a:xfrm>
        </p:grpSpPr>
        <p:sp>
          <p:nvSpPr>
            <p:cNvPr id="21" name="Freeform 21"/>
            <p:cNvSpPr/>
            <p:nvPr/>
          </p:nvSpPr>
          <p:spPr>
            <a:xfrm>
              <a:off x="0" y="0"/>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22" name="Group 22"/>
            <p:cNvGrpSpPr/>
            <p:nvPr/>
          </p:nvGrpSpPr>
          <p:grpSpPr>
            <a:xfrm>
              <a:off x="80171" y="61710"/>
              <a:ext cx="923241" cy="968103"/>
              <a:chOff x="0" y="0"/>
              <a:chExt cx="812800" cy="852295"/>
            </a:xfrm>
          </p:grpSpPr>
          <p:sp>
            <p:nvSpPr>
              <p:cNvPr id="23" name="Freeform 23"/>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24" name="TextBox 24"/>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4</a:t>
                </a:r>
              </a:p>
            </p:txBody>
          </p:sp>
        </p:grpSp>
        <p:sp>
          <p:nvSpPr>
            <p:cNvPr id="25" name="TextBox 25"/>
            <p:cNvSpPr txBox="1"/>
            <p:nvPr/>
          </p:nvSpPr>
          <p:spPr>
            <a:xfrm>
              <a:off x="1354714" y="136186"/>
              <a:ext cx="9689796" cy="819785"/>
            </a:xfrm>
            <a:prstGeom prst="rect">
              <a:avLst/>
            </a:prstGeom>
          </p:spPr>
          <p:txBody>
            <a:bodyPr lIns="0" tIns="0" rIns="0" bIns="0" rtlCol="0" anchor="t">
              <a:spAutoFit/>
            </a:bodyPr>
            <a:lstStyle/>
            <a:p>
              <a:pPr marL="0" lvl="0" indent="0" algn="l">
                <a:lnSpc>
                  <a:spcPts val="4799"/>
                </a:lnSpc>
                <a:spcBef>
                  <a:spcPct val="0"/>
                </a:spcBef>
              </a:pPr>
              <a:r>
                <a:rPr lang="en-US" sz="3999" b="1" spc="479">
                  <a:solidFill>
                    <a:srgbClr val="1F1674"/>
                  </a:solidFill>
                  <a:latin typeface="Bebas Neue Bold"/>
                  <a:ea typeface="Bebas Neue Bold"/>
                  <a:cs typeface="Bebas Neue Bold"/>
                  <a:sym typeface="Bebas Neue Bold"/>
                </a:rPr>
                <a:t>control de legalidad</a:t>
              </a:r>
            </a:p>
          </p:txBody>
        </p:sp>
      </p:grpSp>
      <p:grpSp>
        <p:nvGrpSpPr>
          <p:cNvPr id="26" name="Group 26"/>
          <p:cNvGrpSpPr/>
          <p:nvPr/>
        </p:nvGrpSpPr>
        <p:grpSpPr>
          <a:xfrm>
            <a:off x="9411775" y="3518545"/>
            <a:ext cx="8587303" cy="818641"/>
            <a:chOff x="0" y="0"/>
            <a:chExt cx="11449737" cy="1091522"/>
          </a:xfrm>
        </p:grpSpPr>
        <p:sp>
          <p:nvSpPr>
            <p:cNvPr id="27" name="Freeform 27"/>
            <p:cNvSpPr/>
            <p:nvPr/>
          </p:nvSpPr>
          <p:spPr>
            <a:xfrm>
              <a:off x="0" y="0"/>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28" name="Group 28"/>
            <p:cNvGrpSpPr/>
            <p:nvPr/>
          </p:nvGrpSpPr>
          <p:grpSpPr>
            <a:xfrm>
              <a:off x="80171" y="61710"/>
              <a:ext cx="923241" cy="968103"/>
              <a:chOff x="0" y="0"/>
              <a:chExt cx="812800" cy="852295"/>
            </a:xfrm>
          </p:grpSpPr>
          <p:sp>
            <p:nvSpPr>
              <p:cNvPr id="29" name="Freeform 29"/>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30" name="TextBox 30"/>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5</a:t>
                </a:r>
              </a:p>
            </p:txBody>
          </p:sp>
        </p:grpSp>
        <p:sp>
          <p:nvSpPr>
            <p:cNvPr id="31" name="TextBox 31"/>
            <p:cNvSpPr txBox="1"/>
            <p:nvPr/>
          </p:nvSpPr>
          <p:spPr>
            <a:xfrm>
              <a:off x="1313650" y="229687"/>
              <a:ext cx="10136087" cy="819785"/>
            </a:xfrm>
            <a:prstGeom prst="rect">
              <a:avLst/>
            </a:prstGeom>
          </p:spPr>
          <p:txBody>
            <a:bodyPr lIns="0" tIns="0" rIns="0" bIns="0" rtlCol="0" anchor="t">
              <a:spAutoFit/>
            </a:bodyPr>
            <a:lstStyle/>
            <a:p>
              <a:pPr marL="0" lvl="0" indent="0" algn="l">
                <a:lnSpc>
                  <a:spcPts val="4799"/>
                </a:lnSpc>
                <a:spcBef>
                  <a:spcPct val="0"/>
                </a:spcBef>
              </a:pPr>
              <a:r>
                <a:rPr lang="en-US" sz="3999" b="1" spc="479">
                  <a:solidFill>
                    <a:srgbClr val="1F1674"/>
                  </a:solidFill>
                  <a:latin typeface="Bebas Neue Bold"/>
                  <a:ea typeface="Bebas Neue Bold"/>
                  <a:cs typeface="Bebas Neue Bold"/>
                  <a:sym typeface="Bebas Neue Bold"/>
                </a:rPr>
                <a:t>medidas excepcionales</a:t>
              </a:r>
            </a:p>
          </p:txBody>
        </p:sp>
      </p:grpSp>
      <p:grpSp>
        <p:nvGrpSpPr>
          <p:cNvPr id="32" name="Group 32"/>
          <p:cNvGrpSpPr/>
          <p:nvPr/>
        </p:nvGrpSpPr>
        <p:grpSpPr>
          <a:xfrm>
            <a:off x="9411775" y="5003977"/>
            <a:ext cx="8587303" cy="1009396"/>
            <a:chOff x="0" y="0"/>
            <a:chExt cx="11449737" cy="1345861"/>
          </a:xfrm>
        </p:grpSpPr>
        <p:sp>
          <p:nvSpPr>
            <p:cNvPr id="33" name="Freeform 33"/>
            <p:cNvSpPr/>
            <p:nvPr/>
          </p:nvSpPr>
          <p:spPr>
            <a:xfrm>
              <a:off x="0" y="254339"/>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4" name="Group 34"/>
            <p:cNvGrpSpPr/>
            <p:nvPr/>
          </p:nvGrpSpPr>
          <p:grpSpPr>
            <a:xfrm>
              <a:off x="80171" y="316049"/>
              <a:ext cx="923241" cy="968103"/>
              <a:chOff x="0" y="0"/>
              <a:chExt cx="812800" cy="852295"/>
            </a:xfrm>
          </p:grpSpPr>
          <p:sp>
            <p:nvSpPr>
              <p:cNvPr id="35" name="Freeform 35"/>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36" name="TextBox 36"/>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6</a:t>
                </a:r>
              </a:p>
            </p:txBody>
          </p:sp>
        </p:grpSp>
        <p:sp>
          <p:nvSpPr>
            <p:cNvPr id="37" name="TextBox 37"/>
            <p:cNvSpPr txBox="1"/>
            <p:nvPr/>
          </p:nvSpPr>
          <p:spPr>
            <a:xfrm>
              <a:off x="1313650" y="-9525"/>
              <a:ext cx="10136087" cy="819785"/>
            </a:xfrm>
            <a:prstGeom prst="rect">
              <a:avLst/>
            </a:prstGeom>
          </p:spPr>
          <p:txBody>
            <a:bodyPr lIns="0" tIns="0" rIns="0" bIns="0" rtlCol="0" anchor="t">
              <a:spAutoFit/>
            </a:bodyPr>
            <a:lstStyle/>
            <a:p>
              <a:pPr marL="0" lvl="0" indent="0" algn="l">
                <a:lnSpc>
                  <a:spcPts val="4799"/>
                </a:lnSpc>
                <a:spcBef>
                  <a:spcPct val="0"/>
                </a:spcBef>
              </a:pPr>
              <a:r>
                <a:rPr lang="en-US" sz="3999" b="1" spc="479">
                  <a:solidFill>
                    <a:srgbClr val="1F1674"/>
                  </a:solidFill>
                  <a:latin typeface="Bebas Neue Bold"/>
                  <a:ea typeface="Bebas Neue Bold"/>
                  <a:cs typeface="Bebas Neue Bold"/>
                  <a:sym typeface="Bebas Neue Bold"/>
                </a:rPr>
                <a:t>vulneracion de derechos</a:t>
              </a:r>
            </a:p>
          </p:txBody>
        </p:sp>
      </p:grpSp>
      <p:grpSp>
        <p:nvGrpSpPr>
          <p:cNvPr id="38" name="Group 38"/>
          <p:cNvGrpSpPr/>
          <p:nvPr/>
        </p:nvGrpSpPr>
        <p:grpSpPr>
          <a:xfrm>
            <a:off x="9411775" y="6870916"/>
            <a:ext cx="8587303" cy="818641"/>
            <a:chOff x="0" y="0"/>
            <a:chExt cx="11449737" cy="1091522"/>
          </a:xfrm>
        </p:grpSpPr>
        <p:sp>
          <p:nvSpPr>
            <p:cNvPr id="39" name="Freeform 39"/>
            <p:cNvSpPr/>
            <p:nvPr/>
          </p:nvSpPr>
          <p:spPr>
            <a:xfrm>
              <a:off x="0" y="0"/>
              <a:ext cx="1083583" cy="1091522"/>
            </a:xfrm>
            <a:custGeom>
              <a:avLst/>
              <a:gdLst/>
              <a:ahLst/>
              <a:cxnLst/>
              <a:rect l="l" t="t" r="r" b="b"/>
              <a:pathLst>
                <a:path w="1083583" h="1091522">
                  <a:moveTo>
                    <a:pt x="0" y="0"/>
                  </a:moveTo>
                  <a:lnTo>
                    <a:pt x="1083583" y="0"/>
                  </a:lnTo>
                  <a:lnTo>
                    <a:pt x="1083583" y="1091522"/>
                  </a:lnTo>
                  <a:lnTo>
                    <a:pt x="0" y="109152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0" name="Group 40"/>
            <p:cNvGrpSpPr/>
            <p:nvPr/>
          </p:nvGrpSpPr>
          <p:grpSpPr>
            <a:xfrm>
              <a:off x="80171" y="61710"/>
              <a:ext cx="923241" cy="968103"/>
              <a:chOff x="0" y="0"/>
              <a:chExt cx="812800" cy="852295"/>
            </a:xfrm>
          </p:grpSpPr>
          <p:sp>
            <p:nvSpPr>
              <p:cNvPr id="41" name="Freeform 41"/>
              <p:cNvSpPr/>
              <p:nvPr/>
            </p:nvSpPr>
            <p:spPr>
              <a:xfrm>
                <a:off x="0" y="0"/>
                <a:ext cx="812800" cy="852295"/>
              </a:xfrm>
              <a:custGeom>
                <a:avLst/>
                <a:gdLst/>
                <a:ahLst/>
                <a:cxnLst/>
                <a:rect l="l" t="t" r="r" b="b"/>
                <a:pathLst>
                  <a:path w="812800" h="852295">
                    <a:moveTo>
                      <a:pt x="406400" y="0"/>
                    </a:moveTo>
                    <a:cubicBezTo>
                      <a:pt x="181951" y="0"/>
                      <a:pt x="0" y="190793"/>
                      <a:pt x="0" y="426148"/>
                    </a:cubicBezTo>
                    <a:cubicBezTo>
                      <a:pt x="0" y="661503"/>
                      <a:pt x="181951" y="852295"/>
                      <a:pt x="406400" y="852295"/>
                    </a:cubicBezTo>
                    <a:cubicBezTo>
                      <a:pt x="630849" y="852295"/>
                      <a:pt x="812800" y="661503"/>
                      <a:pt x="812800" y="426148"/>
                    </a:cubicBezTo>
                    <a:cubicBezTo>
                      <a:pt x="812800" y="190793"/>
                      <a:pt x="630849" y="0"/>
                      <a:pt x="406400" y="0"/>
                    </a:cubicBezTo>
                    <a:close/>
                  </a:path>
                </a:pathLst>
              </a:custGeom>
              <a:solidFill>
                <a:srgbClr val="C3D5EC"/>
              </a:solidFill>
            </p:spPr>
          </p:sp>
          <p:sp>
            <p:nvSpPr>
              <p:cNvPr id="42" name="TextBox 42"/>
              <p:cNvSpPr txBox="1"/>
              <p:nvPr/>
            </p:nvSpPr>
            <p:spPr>
              <a:xfrm>
                <a:off x="76200" y="13228"/>
                <a:ext cx="660400" cy="759165"/>
              </a:xfrm>
              <a:prstGeom prst="rect">
                <a:avLst/>
              </a:prstGeom>
            </p:spPr>
            <p:txBody>
              <a:bodyPr lIns="50800" tIns="50800" rIns="50800" bIns="50800" rtlCol="0" anchor="ctr"/>
              <a:lstStyle/>
              <a:p>
                <a:pPr algn="ctr">
                  <a:lnSpc>
                    <a:spcPts val="4200"/>
                  </a:lnSpc>
                </a:pPr>
                <a:r>
                  <a:rPr lang="en-US" sz="3000" b="1">
                    <a:solidFill>
                      <a:srgbClr val="000000"/>
                    </a:solidFill>
                    <a:latin typeface="Bebas Neue Bold"/>
                    <a:ea typeface="Bebas Neue Bold"/>
                    <a:cs typeface="Bebas Neue Bold"/>
                    <a:sym typeface="Bebas Neue Bold"/>
                  </a:rPr>
                  <a:t>7</a:t>
                </a:r>
              </a:p>
            </p:txBody>
          </p:sp>
        </p:grpSp>
        <p:sp>
          <p:nvSpPr>
            <p:cNvPr id="43" name="TextBox 43"/>
            <p:cNvSpPr txBox="1"/>
            <p:nvPr/>
          </p:nvSpPr>
          <p:spPr>
            <a:xfrm>
              <a:off x="1313650" y="191694"/>
              <a:ext cx="10136087" cy="819785"/>
            </a:xfrm>
            <a:prstGeom prst="rect">
              <a:avLst/>
            </a:prstGeom>
          </p:spPr>
          <p:txBody>
            <a:bodyPr lIns="0" tIns="0" rIns="0" bIns="0" rtlCol="0" anchor="t">
              <a:spAutoFit/>
            </a:bodyPr>
            <a:lstStyle/>
            <a:p>
              <a:pPr marL="0" lvl="0" indent="0" algn="l">
                <a:lnSpc>
                  <a:spcPts val="4799"/>
                </a:lnSpc>
                <a:spcBef>
                  <a:spcPct val="0"/>
                </a:spcBef>
              </a:pPr>
              <a:r>
                <a:rPr lang="en-US" sz="3999" b="1" spc="479">
                  <a:solidFill>
                    <a:srgbClr val="1F1674"/>
                  </a:solidFill>
                  <a:latin typeface="Bebas Neue Bold"/>
                  <a:ea typeface="Bebas Neue Bold"/>
                  <a:cs typeface="Bebas Neue Bold"/>
                  <a:sym typeface="Bebas Neue Bold"/>
                </a:rPr>
                <a:t>interes superior</a:t>
              </a:r>
            </a:p>
          </p:txBody>
        </p:sp>
      </p:grpSp>
      <p:sp>
        <p:nvSpPr>
          <p:cNvPr id="44" name="AutoShape 44"/>
          <p:cNvSpPr/>
          <p:nvPr/>
        </p:nvSpPr>
        <p:spPr>
          <a:xfrm>
            <a:off x="6756627" y="2349680"/>
            <a:ext cx="5625906" cy="0"/>
          </a:xfrm>
          <a:prstGeom prst="line">
            <a:avLst/>
          </a:prstGeom>
          <a:ln w="57150" cap="flat">
            <a:solidFill>
              <a:srgbClr val="4E639E"/>
            </a:solidFill>
            <a:prstDash val="solid"/>
            <a:headEnd type="none" w="sm" len="sm"/>
            <a:tailEnd type="arrow" w="med" len="sm"/>
          </a:ln>
        </p:spPr>
        <p:txBody>
          <a:bodyPr/>
          <a:lstStyle/>
          <a:p>
            <a:endParaRPr/>
          </a:p>
        </p:txBody>
      </p:sp>
      <p:grpSp>
        <p:nvGrpSpPr>
          <p:cNvPr id="45" name="Group 45"/>
          <p:cNvGrpSpPr/>
          <p:nvPr/>
        </p:nvGrpSpPr>
        <p:grpSpPr>
          <a:xfrm>
            <a:off x="5738246" y="681683"/>
            <a:ext cx="2036762" cy="2036762"/>
            <a:chOff x="0" y="0"/>
            <a:chExt cx="812800" cy="812800"/>
          </a:xfrm>
        </p:grpSpPr>
        <p:sp>
          <p:nvSpPr>
            <p:cNvPr id="46" name="Freeform 4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47" name="TextBox 47"/>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48" name="Group 48"/>
          <p:cNvGrpSpPr/>
          <p:nvPr/>
        </p:nvGrpSpPr>
        <p:grpSpPr>
          <a:xfrm>
            <a:off x="5851304" y="700733"/>
            <a:ext cx="1952280" cy="1952280"/>
            <a:chOff x="0" y="0"/>
            <a:chExt cx="812800" cy="812800"/>
          </a:xfrm>
        </p:grpSpPr>
        <p:sp>
          <p:nvSpPr>
            <p:cNvPr id="49" name="Freeform 4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50" name="TextBox 50"/>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sp>
        <p:nvSpPr>
          <p:cNvPr id="51" name="AutoShape 51"/>
          <p:cNvSpPr/>
          <p:nvPr/>
        </p:nvSpPr>
        <p:spPr>
          <a:xfrm flipV="1">
            <a:off x="6869685" y="791105"/>
            <a:ext cx="0" cy="270525"/>
          </a:xfrm>
          <a:prstGeom prst="line">
            <a:avLst/>
          </a:prstGeom>
          <a:ln w="38100" cap="flat">
            <a:solidFill>
              <a:srgbClr val="F2981B"/>
            </a:solidFill>
            <a:prstDash val="solid"/>
            <a:headEnd type="none" w="sm" len="sm"/>
            <a:tailEnd type="none" w="sm" len="sm"/>
          </a:ln>
        </p:spPr>
        <p:txBody>
          <a:bodyPr/>
          <a:lstStyle/>
          <a:p>
            <a:endParaRPr/>
          </a:p>
        </p:txBody>
      </p:sp>
      <p:sp>
        <p:nvSpPr>
          <p:cNvPr id="52" name="AutoShape 52"/>
          <p:cNvSpPr/>
          <p:nvPr/>
        </p:nvSpPr>
        <p:spPr>
          <a:xfrm flipV="1">
            <a:off x="6869685" y="2330630"/>
            <a:ext cx="0" cy="270525"/>
          </a:xfrm>
          <a:prstGeom prst="line">
            <a:avLst/>
          </a:prstGeom>
          <a:ln w="38100" cap="flat">
            <a:solidFill>
              <a:srgbClr val="F2981B"/>
            </a:solidFill>
            <a:prstDash val="solid"/>
            <a:headEnd type="none" w="sm" len="sm"/>
            <a:tailEnd type="none" w="sm" len="sm"/>
          </a:ln>
        </p:spPr>
        <p:txBody>
          <a:bodyPr/>
          <a:lstStyle/>
          <a:p>
            <a:endParaRPr/>
          </a:p>
        </p:txBody>
      </p:sp>
      <p:sp>
        <p:nvSpPr>
          <p:cNvPr id="53" name="AutoShape 53"/>
          <p:cNvSpPr/>
          <p:nvPr/>
        </p:nvSpPr>
        <p:spPr>
          <a:xfrm>
            <a:off x="5941676" y="1719114"/>
            <a:ext cx="270525" cy="0"/>
          </a:xfrm>
          <a:prstGeom prst="line">
            <a:avLst/>
          </a:prstGeom>
          <a:ln w="38100" cap="flat">
            <a:solidFill>
              <a:srgbClr val="F2981B"/>
            </a:solidFill>
            <a:prstDash val="solid"/>
            <a:headEnd type="none" w="sm" len="sm"/>
            <a:tailEnd type="none" w="sm" len="sm"/>
          </a:ln>
        </p:spPr>
        <p:txBody>
          <a:bodyPr/>
          <a:lstStyle/>
          <a:p>
            <a:endParaRPr/>
          </a:p>
        </p:txBody>
      </p:sp>
      <p:sp>
        <p:nvSpPr>
          <p:cNvPr id="54" name="AutoShape 54"/>
          <p:cNvSpPr/>
          <p:nvPr/>
        </p:nvSpPr>
        <p:spPr>
          <a:xfrm>
            <a:off x="6202155" y="1105361"/>
            <a:ext cx="227634" cy="146172"/>
          </a:xfrm>
          <a:prstGeom prst="line">
            <a:avLst/>
          </a:prstGeom>
          <a:ln w="38100" cap="flat">
            <a:solidFill>
              <a:srgbClr val="F2981B"/>
            </a:solidFill>
            <a:prstDash val="solid"/>
            <a:headEnd type="none" w="sm" len="sm"/>
            <a:tailEnd type="none" w="sm" len="sm"/>
          </a:ln>
        </p:spPr>
        <p:txBody>
          <a:bodyPr/>
          <a:lstStyle/>
          <a:p>
            <a:endParaRPr/>
          </a:p>
        </p:txBody>
      </p:sp>
      <p:sp>
        <p:nvSpPr>
          <p:cNvPr id="55" name="AutoShape 55"/>
          <p:cNvSpPr/>
          <p:nvPr/>
        </p:nvSpPr>
        <p:spPr>
          <a:xfrm flipV="1">
            <a:off x="6224557" y="2148526"/>
            <a:ext cx="205895" cy="175474"/>
          </a:xfrm>
          <a:prstGeom prst="line">
            <a:avLst/>
          </a:prstGeom>
          <a:ln w="38100" cap="flat">
            <a:solidFill>
              <a:srgbClr val="F2981B"/>
            </a:solidFill>
            <a:prstDash val="solid"/>
            <a:headEnd type="none" w="sm" len="sm"/>
            <a:tailEnd type="none" w="sm" len="sm"/>
          </a:ln>
        </p:spPr>
        <p:txBody>
          <a:bodyPr/>
          <a:lstStyle/>
          <a:p>
            <a:endParaRPr/>
          </a:p>
        </p:txBody>
      </p:sp>
      <p:sp>
        <p:nvSpPr>
          <p:cNvPr id="56" name="TextBox 56"/>
          <p:cNvSpPr txBox="1"/>
          <p:nvPr/>
        </p:nvSpPr>
        <p:spPr>
          <a:xfrm>
            <a:off x="7971408" y="1203028"/>
            <a:ext cx="6950939" cy="615553"/>
          </a:xfrm>
          <a:prstGeom prst="rect">
            <a:avLst/>
          </a:prstGeom>
        </p:spPr>
        <p:txBody>
          <a:bodyPr wrap="square" lIns="0" tIns="0" rIns="0" bIns="0" rtlCol="0" anchor="t">
            <a:spAutoFit/>
          </a:bodyPr>
          <a:lstStyle/>
          <a:p>
            <a:r>
              <a:rPr sz="4000" dirty="0"/>
              <a:t>SISTEMA DE PROTECCION </a:t>
            </a:r>
          </a:p>
        </p:txBody>
      </p:sp>
      <p:sp>
        <p:nvSpPr>
          <p:cNvPr id="57" name="Freeform 57"/>
          <p:cNvSpPr/>
          <p:nvPr/>
        </p:nvSpPr>
        <p:spPr>
          <a:xfrm>
            <a:off x="7807315" y="7731189"/>
            <a:ext cx="2673370" cy="2211606"/>
          </a:xfrm>
          <a:custGeom>
            <a:avLst/>
            <a:gdLst/>
            <a:ahLst/>
            <a:cxnLst/>
            <a:rect l="l" t="t" r="r" b="b"/>
            <a:pathLst>
              <a:path w="2673370" h="2211606">
                <a:moveTo>
                  <a:pt x="0" y="0"/>
                </a:moveTo>
                <a:lnTo>
                  <a:pt x="2673370" y="0"/>
                </a:lnTo>
                <a:lnTo>
                  <a:pt x="2673370" y="2211606"/>
                </a:lnTo>
                <a:lnTo>
                  <a:pt x="0" y="221160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a:p>
        </p:txBody>
      </p:sp>
    </p:spTree>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808506" y="538858"/>
            <a:ext cx="14499112" cy="2036762"/>
            <a:chOff x="0" y="0"/>
            <a:chExt cx="19332149" cy="2715683"/>
          </a:xfrm>
        </p:grpSpPr>
        <p:sp>
          <p:nvSpPr>
            <p:cNvPr id="3" name="AutoShape 3"/>
            <p:cNvSpPr/>
            <p:nvPr/>
          </p:nvSpPr>
          <p:spPr>
            <a:xfrm flipV="1">
              <a:off x="1357842" y="2185493"/>
              <a:ext cx="17974226" cy="38504"/>
            </a:xfrm>
            <a:prstGeom prst="line">
              <a:avLst/>
            </a:prstGeom>
            <a:ln w="76200" cap="flat">
              <a:solidFill>
                <a:srgbClr val="4E639E"/>
              </a:solidFill>
              <a:prstDash val="solid"/>
              <a:headEnd type="none" w="sm" len="sm"/>
              <a:tailEnd type="arrow" w="med" len="sm"/>
            </a:ln>
          </p:spPr>
        </p:sp>
        <p:grpSp>
          <p:nvGrpSpPr>
            <p:cNvPr id="4" name="Group 4"/>
            <p:cNvGrpSpPr/>
            <p:nvPr/>
          </p:nvGrpSpPr>
          <p:grpSpPr>
            <a:xfrm>
              <a:off x="0" y="0"/>
              <a:ext cx="2715683" cy="2715683"/>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6" name="TextBox 6"/>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7" name="Group 7"/>
            <p:cNvGrpSpPr/>
            <p:nvPr/>
          </p:nvGrpSpPr>
          <p:grpSpPr>
            <a:xfrm>
              <a:off x="150744" y="25400"/>
              <a:ext cx="2603039" cy="2603039"/>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9" name="TextBox 9"/>
              <p:cNvSpPr txBox="1"/>
              <p:nvPr/>
            </p:nvSpPr>
            <p:spPr>
              <a:xfrm>
                <a:off x="76200" y="-57150"/>
                <a:ext cx="660400" cy="793750"/>
              </a:xfrm>
              <a:prstGeom prst="rect">
                <a:avLst/>
              </a:prstGeom>
            </p:spPr>
            <p:txBody>
              <a:bodyPr lIns="50800" tIns="50800" rIns="50800" bIns="50800" rtlCol="0" anchor="ctr"/>
              <a:lstStyle/>
              <a:p>
                <a:pPr algn="ctr">
                  <a:lnSpc>
                    <a:spcPts val="9799"/>
                  </a:lnSpc>
                </a:pPr>
                <a:endParaRPr/>
              </a:p>
            </p:txBody>
          </p:sp>
        </p:grpSp>
        <p:sp>
          <p:nvSpPr>
            <p:cNvPr id="10" name="AutoShape 10"/>
            <p:cNvSpPr/>
            <p:nvPr/>
          </p:nvSpPr>
          <p:spPr>
            <a:xfrm flipV="1">
              <a:off x="1508585" y="145897"/>
              <a:ext cx="0" cy="360699"/>
            </a:xfrm>
            <a:prstGeom prst="line">
              <a:avLst/>
            </a:prstGeom>
            <a:ln w="50800" cap="flat">
              <a:solidFill>
                <a:srgbClr val="F2981B"/>
              </a:solidFill>
              <a:prstDash val="solid"/>
              <a:headEnd type="none" w="sm" len="sm"/>
              <a:tailEnd type="none" w="sm" len="sm"/>
            </a:ln>
          </p:spPr>
        </p:sp>
        <p:sp>
          <p:nvSpPr>
            <p:cNvPr id="11" name="AutoShape 11"/>
            <p:cNvSpPr/>
            <p:nvPr/>
          </p:nvSpPr>
          <p:spPr>
            <a:xfrm flipV="1">
              <a:off x="1508585" y="2198596"/>
              <a:ext cx="0" cy="360699"/>
            </a:xfrm>
            <a:prstGeom prst="line">
              <a:avLst/>
            </a:prstGeom>
            <a:ln w="50800" cap="flat">
              <a:solidFill>
                <a:srgbClr val="F2981B"/>
              </a:solidFill>
              <a:prstDash val="solid"/>
              <a:headEnd type="none" w="sm" len="sm"/>
              <a:tailEnd type="none" w="sm" len="sm"/>
            </a:ln>
          </p:spPr>
        </p:sp>
        <p:sp>
          <p:nvSpPr>
            <p:cNvPr id="12" name="AutoShape 12"/>
            <p:cNvSpPr/>
            <p:nvPr/>
          </p:nvSpPr>
          <p:spPr>
            <a:xfrm>
              <a:off x="271240" y="1383242"/>
              <a:ext cx="360699" cy="0"/>
            </a:xfrm>
            <a:prstGeom prst="line">
              <a:avLst/>
            </a:prstGeom>
            <a:ln w="50800" cap="flat">
              <a:solidFill>
                <a:srgbClr val="F2981B"/>
              </a:solidFill>
              <a:prstDash val="solid"/>
              <a:headEnd type="none" w="sm" len="sm"/>
              <a:tailEnd type="none" w="sm" len="sm"/>
            </a:ln>
          </p:spPr>
        </p:sp>
        <p:sp>
          <p:nvSpPr>
            <p:cNvPr id="13" name="AutoShape 13"/>
            <p:cNvSpPr/>
            <p:nvPr/>
          </p:nvSpPr>
          <p:spPr>
            <a:xfrm>
              <a:off x="618545" y="564904"/>
              <a:ext cx="303512" cy="194896"/>
            </a:xfrm>
            <a:prstGeom prst="line">
              <a:avLst/>
            </a:prstGeom>
            <a:ln w="50800" cap="flat">
              <a:solidFill>
                <a:srgbClr val="F2981B"/>
              </a:solidFill>
              <a:prstDash val="solid"/>
              <a:headEnd type="none" w="sm" len="sm"/>
              <a:tailEnd type="none" w="sm" len="sm"/>
            </a:ln>
          </p:spPr>
        </p:sp>
        <p:sp>
          <p:nvSpPr>
            <p:cNvPr id="14" name="AutoShape 14"/>
            <p:cNvSpPr/>
            <p:nvPr/>
          </p:nvSpPr>
          <p:spPr>
            <a:xfrm flipV="1">
              <a:off x="648415" y="1955791"/>
              <a:ext cx="274526" cy="233965"/>
            </a:xfrm>
            <a:prstGeom prst="line">
              <a:avLst/>
            </a:prstGeom>
            <a:ln w="50800" cap="flat">
              <a:solidFill>
                <a:srgbClr val="F2981B"/>
              </a:solidFill>
              <a:prstDash val="solid"/>
              <a:headEnd type="none" w="sm" len="sm"/>
              <a:tailEnd type="none" w="sm" len="sm"/>
            </a:ln>
          </p:spPr>
        </p:sp>
        <p:sp>
          <p:nvSpPr>
            <p:cNvPr id="15" name="TextBox 15"/>
            <p:cNvSpPr txBox="1"/>
            <p:nvPr/>
          </p:nvSpPr>
          <p:spPr>
            <a:xfrm>
              <a:off x="356907" y="737207"/>
              <a:ext cx="2190714"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1</a:t>
              </a:r>
            </a:p>
          </p:txBody>
        </p:sp>
      </p:grpSp>
      <p:sp>
        <p:nvSpPr>
          <p:cNvPr id="16" name="Freeform 16"/>
          <p:cNvSpPr/>
          <p:nvPr/>
        </p:nvSpPr>
        <p:spPr>
          <a:xfrm flipH="1">
            <a:off x="12704934" y="5739017"/>
            <a:ext cx="4554366" cy="3519283"/>
          </a:xfrm>
          <a:custGeom>
            <a:avLst/>
            <a:gdLst/>
            <a:ahLst/>
            <a:cxnLst/>
            <a:rect l="l" t="t" r="r" b="b"/>
            <a:pathLst>
              <a:path w="4554366" h="3519283">
                <a:moveTo>
                  <a:pt x="4554366" y="0"/>
                </a:moveTo>
                <a:lnTo>
                  <a:pt x="0" y="0"/>
                </a:lnTo>
                <a:lnTo>
                  <a:pt x="0" y="3519283"/>
                </a:lnTo>
                <a:lnTo>
                  <a:pt x="4554366" y="3519283"/>
                </a:lnTo>
                <a:lnTo>
                  <a:pt x="455436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
        <p:nvSpPr>
          <p:cNvPr id="17" name="Freeform 17"/>
          <p:cNvSpPr/>
          <p:nvPr/>
        </p:nvSpPr>
        <p:spPr>
          <a:xfrm>
            <a:off x="1808506" y="3249934"/>
            <a:ext cx="8929639" cy="6697229"/>
          </a:xfrm>
          <a:custGeom>
            <a:avLst/>
            <a:gdLst/>
            <a:ahLst/>
            <a:cxnLst/>
            <a:rect l="l" t="t" r="r" b="b"/>
            <a:pathLst>
              <a:path w="8929639" h="6697229">
                <a:moveTo>
                  <a:pt x="0" y="0"/>
                </a:moveTo>
                <a:lnTo>
                  <a:pt x="8929639" y="0"/>
                </a:lnTo>
                <a:lnTo>
                  <a:pt x="8929639" y="6697229"/>
                </a:lnTo>
                <a:lnTo>
                  <a:pt x="0" y="6697229"/>
                </a:lnTo>
                <a:lnTo>
                  <a:pt x="0" y="0"/>
                </a:lnTo>
                <a:close/>
              </a:path>
            </a:pathLst>
          </a:custGeom>
          <a:blipFill>
            <a:blip r:embed="rId4"/>
            <a:stretch>
              <a:fillRect/>
            </a:stretch>
          </a:blipFill>
        </p:spPr>
        <p:txBody>
          <a:bodyPr/>
          <a:lstStyle/>
          <a:p>
            <a:endParaRPr/>
          </a:p>
        </p:txBody>
      </p:sp>
      <p:sp>
        <p:nvSpPr>
          <p:cNvPr id="18" name="TextBox 18"/>
          <p:cNvSpPr txBox="1"/>
          <p:nvPr/>
        </p:nvSpPr>
        <p:spPr>
          <a:xfrm>
            <a:off x="3845269" y="1384837"/>
            <a:ext cx="11783408" cy="677108"/>
          </a:xfrm>
          <a:prstGeom prst="rect">
            <a:avLst/>
          </a:prstGeom>
        </p:spPr>
        <p:txBody>
          <a:bodyPr lIns="0" tIns="0" rIns="0" bIns="0" rtlCol="0" anchor="t">
            <a:spAutoFit/>
          </a:bodyPr>
          <a:lstStyle/>
          <a:p>
            <a:r>
              <a:rPr sz="4400" dirty="0">
                <a:solidFill>
                  <a:schemeClr val="accent1"/>
                </a:solidFill>
              </a:rPr>
              <a:t>ANALISIS BREVE</a:t>
            </a:r>
          </a:p>
        </p:txBody>
      </p:sp>
    </p:spTree>
  </p:cSld>
  <p:clrMapOvr>
    <a:masterClrMapping/>
  </p:clrMapOvr>
  <p:transition spd="slow">
    <p:push/>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261025" y="3386360"/>
            <a:ext cx="17217115" cy="5089547"/>
            <a:chOff x="0" y="0"/>
            <a:chExt cx="4534549" cy="1340457"/>
          </a:xfrm>
        </p:grpSpPr>
        <p:sp>
          <p:nvSpPr>
            <p:cNvPr id="3" name="Freeform 3"/>
            <p:cNvSpPr/>
            <p:nvPr/>
          </p:nvSpPr>
          <p:spPr>
            <a:xfrm>
              <a:off x="0" y="0"/>
              <a:ext cx="4534549" cy="1340457"/>
            </a:xfrm>
            <a:custGeom>
              <a:avLst/>
              <a:gdLst/>
              <a:ahLst/>
              <a:cxnLst/>
              <a:rect l="l" t="t" r="r" b="b"/>
              <a:pathLst>
                <a:path w="4534549" h="1340457">
                  <a:moveTo>
                    <a:pt x="22933" y="0"/>
                  </a:moveTo>
                  <a:lnTo>
                    <a:pt x="4511616" y="0"/>
                  </a:lnTo>
                  <a:cubicBezTo>
                    <a:pt x="4517698" y="0"/>
                    <a:pt x="4523531" y="2416"/>
                    <a:pt x="4527832" y="6717"/>
                  </a:cubicBezTo>
                  <a:cubicBezTo>
                    <a:pt x="4532133" y="11018"/>
                    <a:pt x="4534549" y="16851"/>
                    <a:pt x="4534549" y="22933"/>
                  </a:cubicBezTo>
                  <a:lnTo>
                    <a:pt x="4534549" y="1317524"/>
                  </a:lnTo>
                  <a:cubicBezTo>
                    <a:pt x="4534549" y="1323606"/>
                    <a:pt x="4532133" y="1329439"/>
                    <a:pt x="4527832" y="1333740"/>
                  </a:cubicBezTo>
                  <a:cubicBezTo>
                    <a:pt x="4523531" y="1338041"/>
                    <a:pt x="4517698" y="1340457"/>
                    <a:pt x="4511616" y="1340457"/>
                  </a:cubicBezTo>
                  <a:lnTo>
                    <a:pt x="22933" y="1340457"/>
                  </a:lnTo>
                  <a:cubicBezTo>
                    <a:pt x="16851" y="1340457"/>
                    <a:pt x="11018" y="1338041"/>
                    <a:pt x="6717" y="1333740"/>
                  </a:cubicBezTo>
                  <a:cubicBezTo>
                    <a:pt x="2416" y="1329439"/>
                    <a:pt x="0" y="1323606"/>
                    <a:pt x="0" y="1317524"/>
                  </a:cubicBezTo>
                  <a:lnTo>
                    <a:pt x="0" y="22933"/>
                  </a:lnTo>
                  <a:cubicBezTo>
                    <a:pt x="0" y="16851"/>
                    <a:pt x="2416" y="11018"/>
                    <a:pt x="6717" y="6717"/>
                  </a:cubicBezTo>
                  <a:cubicBezTo>
                    <a:pt x="11018" y="2416"/>
                    <a:pt x="16851" y="0"/>
                    <a:pt x="22933" y="0"/>
                  </a:cubicBezTo>
                  <a:close/>
                </a:path>
              </a:pathLst>
            </a:custGeom>
            <a:solidFill>
              <a:srgbClr val="FFA85A"/>
            </a:solidFill>
            <a:ln w="152400" cap="rnd">
              <a:solidFill>
                <a:srgbClr val="4E639E"/>
              </a:solidFill>
              <a:prstDash val="solid"/>
              <a:round/>
            </a:ln>
          </p:spPr>
        </p:sp>
        <p:sp>
          <p:nvSpPr>
            <p:cNvPr id="4" name="TextBox 4"/>
            <p:cNvSpPr txBox="1"/>
            <p:nvPr/>
          </p:nvSpPr>
          <p:spPr>
            <a:xfrm>
              <a:off x="0" y="-47625"/>
              <a:ext cx="4534549" cy="1388082"/>
            </a:xfrm>
            <a:prstGeom prst="rect">
              <a:avLst/>
            </a:prstGeom>
          </p:spPr>
          <p:txBody>
            <a:bodyPr lIns="50800" tIns="50800" rIns="50800" bIns="50800" rtlCol="0" anchor="ctr"/>
            <a:lstStyle/>
            <a:p>
              <a:pPr algn="ctr">
                <a:lnSpc>
                  <a:spcPts val="3640"/>
                </a:lnSpc>
              </a:pPr>
              <a:endParaRPr/>
            </a:p>
          </p:txBody>
        </p:sp>
      </p:grpSp>
      <p:grpSp>
        <p:nvGrpSpPr>
          <p:cNvPr id="5" name="Group 5"/>
          <p:cNvGrpSpPr/>
          <p:nvPr/>
        </p:nvGrpSpPr>
        <p:grpSpPr>
          <a:xfrm>
            <a:off x="480414" y="202958"/>
            <a:ext cx="14499112" cy="2036762"/>
            <a:chOff x="0" y="0"/>
            <a:chExt cx="19332149" cy="2715683"/>
          </a:xfrm>
        </p:grpSpPr>
        <p:sp>
          <p:nvSpPr>
            <p:cNvPr id="6" name="AutoShape 6"/>
            <p:cNvSpPr/>
            <p:nvPr/>
          </p:nvSpPr>
          <p:spPr>
            <a:xfrm flipV="1">
              <a:off x="1357842" y="2185493"/>
              <a:ext cx="17974226" cy="38504"/>
            </a:xfrm>
            <a:prstGeom prst="line">
              <a:avLst/>
            </a:prstGeom>
            <a:ln w="76200" cap="flat">
              <a:solidFill>
                <a:srgbClr val="4E639E"/>
              </a:solidFill>
              <a:prstDash val="solid"/>
              <a:headEnd type="none" w="sm" len="sm"/>
              <a:tailEnd type="arrow" w="med" len="sm"/>
            </a:ln>
          </p:spPr>
        </p:sp>
        <p:grpSp>
          <p:nvGrpSpPr>
            <p:cNvPr id="7" name="Group 7"/>
            <p:cNvGrpSpPr/>
            <p:nvPr/>
          </p:nvGrpSpPr>
          <p:grpSpPr>
            <a:xfrm>
              <a:off x="0" y="0"/>
              <a:ext cx="2715683" cy="2715683"/>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9" name="TextBox 9"/>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10" name="Group 10"/>
            <p:cNvGrpSpPr/>
            <p:nvPr/>
          </p:nvGrpSpPr>
          <p:grpSpPr>
            <a:xfrm>
              <a:off x="150744" y="25400"/>
              <a:ext cx="2603039" cy="2603039"/>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12" name="TextBox 12"/>
              <p:cNvSpPr txBox="1"/>
              <p:nvPr/>
            </p:nvSpPr>
            <p:spPr>
              <a:xfrm>
                <a:off x="76200" y="-57150"/>
                <a:ext cx="660400" cy="793750"/>
              </a:xfrm>
              <a:prstGeom prst="rect">
                <a:avLst/>
              </a:prstGeom>
            </p:spPr>
            <p:txBody>
              <a:bodyPr lIns="50800" tIns="50800" rIns="50800" bIns="50800" rtlCol="0" anchor="ctr"/>
              <a:lstStyle/>
              <a:p>
                <a:pPr algn="ctr">
                  <a:lnSpc>
                    <a:spcPts val="9799"/>
                  </a:lnSpc>
                </a:pPr>
                <a:endParaRPr/>
              </a:p>
            </p:txBody>
          </p:sp>
        </p:grpSp>
        <p:sp>
          <p:nvSpPr>
            <p:cNvPr id="13" name="AutoShape 13"/>
            <p:cNvSpPr/>
            <p:nvPr/>
          </p:nvSpPr>
          <p:spPr>
            <a:xfrm flipV="1">
              <a:off x="1508585" y="145897"/>
              <a:ext cx="0" cy="360699"/>
            </a:xfrm>
            <a:prstGeom prst="line">
              <a:avLst/>
            </a:prstGeom>
            <a:ln w="50800" cap="flat">
              <a:solidFill>
                <a:srgbClr val="F2981B"/>
              </a:solidFill>
              <a:prstDash val="solid"/>
              <a:headEnd type="none" w="sm" len="sm"/>
              <a:tailEnd type="none" w="sm" len="sm"/>
            </a:ln>
          </p:spPr>
        </p:sp>
        <p:sp>
          <p:nvSpPr>
            <p:cNvPr id="14" name="AutoShape 14"/>
            <p:cNvSpPr/>
            <p:nvPr/>
          </p:nvSpPr>
          <p:spPr>
            <a:xfrm flipV="1">
              <a:off x="1508585" y="2198596"/>
              <a:ext cx="0" cy="360699"/>
            </a:xfrm>
            <a:prstGeom prst="line">
              <a:avLst/>
            </a:prstGeom>
            <a:ln w="50800" cap="flat">
              <a:solidFill>
                <a:srgbClr val="F2981B"/>
              </a:solidFill>
              <a:prstDash val="solid"/>
              <a:headEnd type="none" w="sm" len="sm"/>
              <a:tailEnd type="none" w="sm" len="sm"/>
            </a:ln>
          </p:spPr>
        </p:sp>
        <p:sp>
          <p:nvSpPr>
            <p:cNvPr id="15" name="AutoShape 15"/>
            <p:cNvSpPr/>
            <p:nvPr/>
          </p:nvSpPr>
          <p:spPr>
            <a:xfrm>
              <a:off x="271240" y="1383242"/>
              <a:ext cx="360699" cy="0"/>
            </a:xfrm>
            <a:prstGeom prst="line">
              <a:avLst/>
            </a:prstGeom>
            <a:ln w="50800" cap="flat">
              <a:solidFill>
                <a:srgbClr val="F2981B"/>
              </a:solidFill>
              <a:prstDash val="solid"/>
              <a:headEnd type="none" w="sm" len="sm"/>
              <a:tailEnd type="none" w="sm" len="sm"/>
            </a:ln>
          </p:spPr>
        </p:sp>
        <p:sp>
          <p:nvSpPr>
            <p:cNvPr id="16" name="AutoShape 16"/>
            <p:cNvSpPr/>
            <p:nvPr/>
          </p:nvSpPr>
          <p:spPr>
            <a:xfrm>
              <a:off x="618545" y="564904"/>
              <a:ext cx="303512" cy="194896"/>
            </a:xfrm>
            <a:prstGeom prst="line">
              <a:avLst/>
            </a:prstGeom>
            <a:ln w="50800" cap="flat">
              <a:solidFill>
                <a:srgbClr val="F2981B"/>
              </a:solidFill>
              <a:prstDash val="solid"/>
              <a:headEnd type="none" w="sm" len="sm"/>
              <a:tailEnd type="none" w="sm" len="sm"/>
            </a:ln>
          </p:spPr>
        </p:sp>
        <p:sp>
          <p:nvSpPr>
            <p:cNvPr id="17" name="AutoShape 17"/>
            <p:cNvSpPr/>
            <p:nvPr/>
          </p:nvSpPr>
          <p:spPr>
            <a:xfrm flipV="1">
              <a:off x="648415" y="1955791"/>
              <a:ext cx="274526" cy="233965"/>
            </a:xfrm>
            <a:prstGeom prst="line">
              <a:avLst/>
            </a:prstGeom>
            <a:ln w="50800" cap="flat">
              <a:solidFill>
                <a:srgbClr val="F2981B"/>
              </a:solidFill>
              <a:prstDash val="solid"/>
              <a:headEnd type="none" w="sm" len="sm"/>
              <a:tailEnd type="none" w="sm" len="sm"/>
            </a:ln>
          </p:spPr>
        </p:sp>
        <p:sp>
          <p:nvSpPr>
            <p:cNvPr id="18" name="TextBox 18"/>
            <p:cNvSpPr txBox="1"/>
            <p:nvPr/>
          </p:nvSpPr>
          <p:spPr>
            <a:xfrm>
              <a:off x="356907" y="737207"/>
              <a:ext cx="2190714"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2</a:t>
              </a:r>
            </a:p>
          </p:txBody>
        </p:sp>
      </p:grpSp>
      <p:grpSp>
        <p:nvGrpSpPr>
          <p:cNvPr id="19" name="Group 19"/>
          <p:cNvGrpSpPr/>
          <p:nvPr/>
        </p:nvGrpSpPr>
        <p:grpSpPr>
          <a:xfrm>
            <a:off x="1269105" y="2349969"/>
            <a:ext cx="4473700" cy="7162328"/>
            <a:chOff x="0" y="0"/>
            <a:chExt cx="1178258" cy="1886374"/>
          </a:xfrm>
        </p:grpSpPr>
        <p:sp>
          <p:nvSpPr>
            <p:cNvPr id="20" name="Freeform 20"/>
            <p:cNvSpPr/>
            <p:nvPr/>
          </p:nvSpPr>
          <p:spPr>
            <a:xfrm>
              <a:off x="0" y="0"/>
              <a:ext cx="1178258" cy="1886374"/>
            </a:xfrm>
            <a:custGeom>
              <a:avLst/>
              <a:gdLst/>
              <a:ahLst/>
              <a:cxnLst/>
              <a:rect l="l" t="t" r="r" b="b"/>
              <a:pathLst>
                <a:path w="1178258" h="1886374">
                  <a:moveTo>
                    <a:pt x="0" y="0"/>
                  </a:moveTo>
                  <a:lnTo>
                    <a:pt x="1178258" y="0"/>
                  </a:lnTo>
                  <a:lnTo>
                    <a:pt x="1178258" y="1886374"/>
                  </a:lnTo>
                  <a:lnTo>
                    <a:pt x="0" y="1886374"/>
                  </a:lnTo>
                  <a:close/>
                </a:path>
              </a:pathLst>
            </a:custGeom>
            <a:solidFill>
              <a:srgbClr val="E9EAEB"/>
            </a:solidFill>
            <a:ln w="57150" cap="sq">
              <a:solidFill>
                <a:srgbClr val="4E639E"/>
              </a:solidFill>
              <a:prstDash val="solid"/>
              <a:miter/>
            </a:ln>
          </p:spPr>
        </p:sp>
        <p:sp>
          <p:nvSpPr>
            <p:cNvPr id="21" name="TextBox 21"/>
            <p:cNvSpPr txBox="1"/>
            <p:nvPr/>
          </p:nvSpPr>
          <p:spPr>
            <a:xfrm>
              <a:off x="0" y="-47625"/>
              <a:ext cx="1178258" cy="1933999"/>
            </a:xfrm>
            <a:prstGeom prst="rect">
              <a:avLst/>
            </a:prstGeom>
          </p:spPr>
          <p:txBody>
            <a:bodyPr lIns="50800" tIns="50800" rIns="50800" bIns="50800" rtlCol="0" anchor="ctr"/>
            <a:lstStyle/>
            <a:p>
              <a:pPr algn="ctr">
                <a:lnSpc>
                  <a:spcPts val="3640"/>
                </a:lnSpc>
              </a:pPr>
              <a:endParaRPr/>
            </a:p>
          </p:txBody>
        </p:sp>
      </p:grpSp>
      <p:grpSp>
        <p:nvGrpSpPr>
          <p:cNvPr id="22" name="Group 22"/>
          <p:cNvGrpSpPr/>
          <p:nvPr/>
        </p:nvGrpSpPr>
        <p:grpSpPr>
          <a:xfrm>
            <a:off x="6012587" y="2349969"/>
            <a:ext cx="4901391" cy="7162328"/>
            <a:chOff x="0" y="0"/>
            <a:chExt cx="1290901" cy="1886374"/>
          </a:xfrm>
        </p:grpSpPr>
        <p:sp>
          <p:nvSpPr>
            <p:cNvPr id="23" name="Freeform 23"/>
            <p:cNvSpPr/>
            <p:nvPr/>
          </p:nvSpPr>
          <p:spPr>
            <a:xfrm>
              <a:off x="0" y="0"/>
              <a:ext cx="1290901" cy="1886374"/>
            </a:xfrm>
            <a:custGeom>
              <a:avLst/>
              <a:gdLst/>
              <a:ahLst/>
              <a:cxnLst/>
              <a:rect l="l" t="t" r="r" b="b"/>
              <a:pathLst>
                <a:path w="1290901" h="1886374">
                  <a:moveTo>
                    <a:pt x="0" y="0"/>
                  </a:moveTo>
                  <a:lnTo>
                    <a:pt x="1290901" y="0"/>
                  </a:lnTo>
                  <a:lnTo>
                    <a:pt x="1290901" y="1886374"/>
                  </a:lnTo>
                  <a:lnTo>
                    <a:pt x="0" y="1886374"/>
                  </a:lnTo>
                  <a:close/>
                </a:path>
              </a:pathLst>
            </a:custGeom>
            <a:solidFill>
              <a:srgbClr val="E9EAEB"/>
            </a:solidFill>
            <a:ln w="57150" cap="sq">
              <a:solidFill>
                <a:srgbClr val="4E639E"/>
              </a:solidFill>
              <a:prstDash val="solid"/>
              <a:miter/>
            </a:ln>
          </p:spPr>
        </p:sp>
        <p:sp>
          <p:nvSpPr>
            <p:cNvPr id="24" name="TextBox 24"/>
            <p:cNvSpPr txBox="1"/>
            <p:nvPr/>
          </p:nvSpPr>
          <p:spPr>
            <a:xfrm>
              <a:off x="0" y="-47625"/>
              <a:ext cx="1290901" cy="1933999"/>
            </a:xfrm>
            <a:prstGeom prst="rect">
              <a:avLst/>
            </a:prstGeom>
          </p:spPr>
          <p:txBody>
            <a:bodyPr lIns="50800" tIns="50800" rIns="50800" bIns="50800" rtlCol="0" anchor="ctr"/>
            <a:lstStyle/>
            <a:p>
              <a:pPr algn="ctr">
                <a:lnSpc>
                  <a:spcPts val="3640"/>
                </a:lnSpc>
              </a:pPr>
              <a:endParaRPr/>
            </a:p>
          </p:txBody>
        </p:sp>
      </p:grpSp>
      <p:sp>
        <p:nvSpPr>
          <p:cNvPr id="25" name="Freeform 25"/>
          <p:cNvSpPr/>
          <p:nvPr/>
        </p:nvSpPr>
        <p:spPr>
          <a:xfrm>
            <a:off x="1703213" y="2603967"/>
            <a:ext cx="3605485" cy="6654333"/>
          </a:xfrm>
          <a:custGeom>
            <a:avLst/>
            <a:gdLst/>
            <a:ahLst/>
            <a:cxnLst/>
            <a:rect l="l" t="t" r="r" b="b"/>
            <a:pathLst>
              <a:path w="3605485" h="6654333">
                <a:moveTo>
                  <a:pt x="0" y="0"/>
                </a:moveTo>
                <a:lnTo>
                  <a:pt x="3605484" y="0"/>
                </a:lnTo>
                <a:lnTo>
                  <a:pt x="3605484" y="6654333"/>
                </a:lnTo>
                <a:lnTo>
                  <a:pt x="0" y="6654333"/>
                </a:lnTo>
                <a:lnTo>
                  <a:pt x="0" y="0"/>
                </a:lnTo>
                <a:close/>
              </a:path>
            </a:pathLst>
          </a:custGeom>
          <a:blipFill>
            <a:blip r:embed="rId2"/>
            <a:stretch>
              <a:fillRect/>
            </a:stretch>
          </a:blipFill>
        </p:spPr>
        <p:txBody>
          <a:bodyPr/>
          <a:lstStyle/>
          <a:p>
            <a:endParaRPr/>
          </a:p>
        </p:txBody>
      </p:sp>
      <p:grpSp>
        <p:nvGrpSpPr>
          <p:cNvPr id="26" name="Group 26"/>
          <p:cNvGrpSpPr/>
          <p:nvPr/>
        </p:nvGrpSpPr>
        <p:grpSpPr>
          <a:xfrm>
            <a:off x="11432336" y="2349969"/>
            <a:ext cx="4901391" cy="7162328"/>
            <a:chOff x="0" y="0"/>
            <a:chExt cx="1290901" cy="1886374"/>
          </a:xfrm>
        </p:grpSpPr>
        <p:sp>
          <p:nvSpPr>
            <p:cNvPr id="27" name="Freeform 27"/>
            <p:cNvSpPr/>
            <p:nvPr/>
          </p:nvSpPr>
          <p:spPr>
            <a:xfrm>
              <a:off x="0" y="0"/>
              <a:ext cx="1290901" cy="1886374"/>
            </a:xfrm>
            <a:custGeom>
              <a:avLst/>
              <a:gdLst/>
              <a:ahLst/>
              <a:cxnLst/>
              <a:rect l="l" t="t" r="r" b="b"/>
              <a:pathLst>
                <a:path w="1290901" h="1886374">
                  <a:moveTo>
                    <a:pt x="0" y="0"/>
                  </a:moveTo>
                  <a:lnTo>
                    <a:pt x="1290901" y="0"/>
                  </a:lnTo>
                  <a:lnTo>
                    <a:pt x="1290901" y="1886374"/>
                  </a:lnTo>
                  <a:lnTo>
                    <a:pt x="0" y="1886374"/>
                  </a:lnTo>
                  <a:close/>
                </a:path>
              </a:pathLst>
            </a:custGeom>
            <a:solidFill>
              <a:srgbClr val="E9EAEB"/>
            </a:solidFill>
            <a:ln w="57150" cap="sq">
              <a:solidFill>
                <a:srgbClr val="4E639E"/>
              </a:solidFill>
              <a:prstDash val="solid"/>
              <a:miter/>
            </a:ln>
          </p:spPr>
        </p:sp>
        <p:sp>
          <p:nvSpPr>
            <p:cNvPr id="28" name="TextBox 28"/>
            <p:cNvSpPr txBox="1"/>
            <p:nvPr/>
          </p:nvSpPr>
          <p:spPr>
            <a:xfrm>
              <a:off x="0" y="-47625"/>
              <a:ext cx="1290901" cy="1933999"/>
            </a:xfrm>
            <a:prstGeom prst="rect">
              <a:avLst/>
            </a:prstGeom>
          </p:spPr>
          <p:txBody>
            <a:bodyPr lIns="50800" tIns="50800" rIns="50800" bIns="50800" rtlCol="0" anchor="ctr"/>
            <a:lstStyle/>
            <a:p>
              <a:pPr algn="ctr">
                <a:lnSpc>
                  <a:spcPts val="3640"/>
                </a:lnSpc>
              </a:pPr>
              <a:endParaRPr/>
            </a:p>
          </p:txBody>
        </p:sp>
      </p:grpSp>
      <p:sp>
        <p:nvSpPr>
          <p:cNvPr id="29" name="Freeform 29"/>
          <p:cNvSpPr/>
          <p:nvPr/>
        </p:nvSpPr>
        <p:spPr>
          <a:xfrm>
            <a:off x="6443889" y="2646041"/>
            <a:ext cx="3571856" cy="6612259"/>
          </a:xfrm>
          <a:custGeom>
            <a:avLst/>
            <a:gdLst/>
            <a:ahLst/>
            <a:cxnLst/>
            <a:rect l="l" t="t" r="r" b="b"/>
            <a:pathLst>
              <a:path w="3571856" h="6612259">
                <a:moveTo>
                  <a:pt x="0" y="0"/>
                </a:moveTo>
                <a:lnTo>
                  <a:pt x="3571856" y="0"/>
                </a:lnTo>
                <a:lnTo>
                  <a:pt x="3571856" y="6612259"/>
                </a:lnTo>
                <a:lnTo>
                  <a:pt x="0" y="6612259"/>
                </a:lnTo>
                <a:lnTo>
                  <a:pt x="0" y="0"/>
                </a:lnTo>
                <a:close/>
              </a:path>
            </a:pathLst>
          </a:custGeom>
          <a:blipFill>
            <a:blip r:embed="rId3"/>
            <a:stretch>
              <a:fillRect/>
            </a:stretch>
          </a:blipFill>
        </p:spPr>
        <p:txBody>
          <a:bodyPr/>
          <a:lstStyle/>
          <a:p>
            <a:endParaRPr/>
          </a:p>
        </p:txBody>
      </p:sp>
      <p:sp>
        <p:nvSpPr>
          <p:cNvPr id="30" name="Freeform 30"/>
          <p:cNvSpPr/>
          <p:nvPr/>
        </p:nvSpPr>
        <p:spPr>
          <a:xfrm>
            <a:off x="11844262" y="2603967"/>
            <a:ext cx="3616358" cy="6654333"/>
          </a:xfrm>
          <a:custGeom>
            <a:avLst/>
            <a:gdLst/>
            <a:ahLst/>
            <a:cxnLst/>
            <a:rect l="l" t="t" r="r" b="b"/>
            <a:pathLst>
              <a:path w="3616358" h="6654333">
                <a:moveTo>
                  <a:pt x="0" y="0"/>
                </a:moveTo>
                <a:lnTo>
                  <a:pt x="3616358" y="0"/>
                </a:lnTo>
                <a:lnTo>
                  <a:pt x="3616358" y="6654333"/>
                </a:lnTo>
                <a:lnTo>
                  <a:pt x="0" y="6654333"/>
                </a:lnTo>
                <a:lnTo>
                  <a:pt x="0" y="0"/>
                </a:lnTo>
                <a:close/>
              </a:path>
            </a:pathLst>
          </a:custGeom>
          <a:blipFill>
            <a:blip r:embed="rId4"/>
            <a:stretch>
              <a:fillRect t="-313" b="-313"/>
            </a:stretch>
          </a:blipFill>
        </p:spPr>
        <p:txBody>
          <a:bodyPr/>
          <a:lstStyle/>
          <a:p>
            <a:endParaRPr/>
          </a:p>
        </p:txBody>
      </p:sp>
    </p:spTree>
  </p:cSld>
  <p:clrMapOvr>
    <a:masterClrMapping/>
  </p:clrMapOvr>
  <p:transition spd="slow">
    <p:push/>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894444" y="645577"/>
            <a:ext cx="14499112" cy="2036762"/>
            <a:chOff x="0" y="0"/>
            <a:chExt cx="19332149" cy="2715683"/>
          </a:xfrm>
        </p:grpSpPr>
        <p:sp>
          <p:nvSpPr>
            <p:cNvPr id="3" name="AutoShape 3"/>
            <p:cNvSpPr/>
            <p:nvPr/>
          </p:nvSpPr>
          <p:spPr>
            <a:xfrm flipV="1">
              <a:off x="1357842" y="2185493"/>
              <a:ext cx="17974226" cy="38504"/>
            </a:xfrm>
            <a:prstGeom prst="line">
              <a:avLst/>
            </a:prstGeom>
            <a:ln w="76200" cap="flat">
              <a:solidFill>
                <a:srgbClr val="4E639E"/>
              </a:solidFill>
              <a:prstDash val="solid"/>
              <a:headEnd type="none" w="sm" len="sm"/>
              <a:tailEnd type="arrow" w="med" len="sm"/>
            </a:ln>
          </p:spPr>
        </p:sp>
        <p:grpSp>
          <p:nvGrpSpPr>
            <p:cNvPr id="4" name="Group 4"/>
            <p:cNvGrpSpPr/>
            <p:nvPr/>
          </p:nvGrpSpPr>
          <p:grpSpPr>
            <a:xfrm>
              <a:off x="0" y="0"/>
              <a:ext cx="2715683" cy="2715683"/>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6" name="TextBox 6"/>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7" name="Group 7"/>
            <p:cNvGrpSpPr/>
            <p:nvPr/>
          </p:nvGrpSpPr>
          <p:grpSpPr>
            <a:xfrm>
              <a:off x="150744" y="25400"/>
              <a:ext cx="2603039" cy="2603039"/>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9" name="TextBox 9"/>
              <p:cNvSpPr txBox="1"/>
              <p:nvPr/>
            </p:nvSpPr>
            <p:spPr>
              <a:xfrm>
                <a:off x="76200" y="-57150"/>
                <a:ext cx="660400" cy="793750"/>
              </a:xfrm>
              <a:prstGeom prst="rect">
                <a:avLst/>
              </a:prstGeom>
            </p:spPr>
            <p:txBody>
              <a:bodyPr lIns="50800" tIns="50800" rIns="50800" bIns="50800" rtlCol="0" anchor="ctr"/>
              <a:lstStyle/>
              <a:p>
                <a:pPr algn="ctr">
                  <a:lnSpc>
                    <a:spcPts val="9799"/>
                  </a:lnSpc>
                </a:pPr>
                <a:endParaRPr/>
              </a:p>
            </p:txBody>
          </p:sp>
        </p:grpSp>
        <p:sp>
          <p:nvSpPr>
            <p:cNvPr id="10" name="AutoShape 10"/>
            <p:cNvSpPr/>
            <p:nvPr/>
          </p:nvSpPr>
          <p:spPr>
            <a:xfrm flipV="1">
              <a:off x="1508585" y="145897"/>
              <a:ext cx="0" cy="360699"/>
            </a:xfrm>
            <a:prstGeom prst="line">
              <a:avLst/>
            </a:prstGeom>
            <a:ln w="50800" cap="flat">
              <a:solidFill>
                <a:srgbClr val="F2981B"/>
              </a:solidFill>
              <a:prstDash val="solid"/>
              <a:headEnd type="none" w="sm" len="sm"/>
              <a:tailEnd type="none" w="sm" len="sm"/>
            </a:ln>
          </p:spPr>
        </p:sp>
        <p:sp>
          <p:nvSpPr>
            <p:cNvPr id="11" name="AutoShape 11"/>
            <p:cNvSpPr/>
            <p:nvPr/>
          </p:nvSpPr>
          <p:spPr>
            <a:xfrm flipV="1">
              <a:off x="1508585" y="2198596"/>
              <a:ext cx="0" cy="360699"/>
            </a:xfrm>
            <a:prstGeom prst="line">
              <a:avLst/>
            </a:prstGeom>
            <a:ln w="50800" cap="flat">
              <a:solidFill>
                <a:srgbClr val="F2981B"/>
              </a:solidFill>
              <a:prstDash val="solid"/>
              <a:headEnd type="none" w="sm" len="sm"/>
              <a:tailEnd type="none" w="sm" len="sm"/>
            </a:ln>
          </p:spPr>
        </p:sp>
        <p:sp>
          <p:nvSpPr>
            <p:cNvPr id="12" name="AutoShape 12"/>
            <p:cNvSpPr/>
            <p:nvPr/>
          </p:nvSpPr>
          <p:spPr>
            <a:xfrm>
              <a:off x="271240" y="1383242"/>
              <a:ext cx="360699" cy="0"/>
            </a:xfrm>
            <a:prstGeom prst="line">
              <a:avLst/>
            </a:prstGeom>
            <a:ln w="50800" cap="flat">
              <a:solidFill>
                <a:srgbClr val="F2981B"/>
              </a:solidFill>
              <a:prstDash val="solid"/>
              <a:headEnd type="none" w="sm" len="sm"/>
              <a:tailEnd type="none" w="sm" len="sm"/>
            </a:ln>
          </p:spPr>
        </p:sp>
        <p:sp>
          <p:nvSpPr>
            <p:cNvPr id="13" name="AutoShape 13"/>
            <p:cNvSpPr/>
            <p:nvPr/>
          </p:nvSpPr>
          <p:spPr>
            <a:xfrm>
              <a:off x="618545" y="564904"/>
              <a:ext cx="303512" cy="194896"/>
            </a:xfrm>
            <a:prstGeom prst="line">
              <a:avLst/>
            </a:prstGeom>
            <a:ln w="50800" cap="flat">
              <a:solidFill>
                <a:srgbClr val="F2981B"/>
              </a:solidFill>
              <a:prstDash val="solid"/>
              <a:headEnd type="none" w="sm" len="sm"/>
              <a:tailEnd type="none" w="sm" len="sm"/>
            </a:ln>
          </p:spPr>
        </p:sp>
        <p:sp>
          <p:nvSpPr>
            <p:cNvPr id="14" name="AutoShape 14"/>
            <p:cNvSpPr/>
            <p:nvPr/>
          </p:nvSpPr>
          <p:spPr>
            <a:xfrm flipV="1">
              <a:off x="648415" y="1955791"/>
              <a:ext cx="274526" cy="233965"/>
            </a:xfrm>
            <a:prstGeom prst="line">
              <a:avLst/>
            </a:prstGeom>
            <a:ln w="50800" cap="flat">
              <a:solidFill>
                <a:srgbClr val="F2981B"/>
              </a:solidFill>
              <a:prstDash val="solid"/>
              <a:headEnd type="none" w="sm" len="sm"/>
              <a:tailEnd type="none" w="sm" len="sm"/>
            </a:ln>
          </p:spPr>
        </p:sp>
        <p:sp>
          <p:nvSpPr>
            <p:cNvPr id="15" name="TextBox 15"/>
            <p:cNvSpPr txBox="1"/>
            <p:nvPr/>
          </p:nvSpPr>
          <p:spPr>
            <a:xfrm>
              <a:off x="356907" y="737207"/>
              <a:ext cx="2190714"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3</a:t>
              </a:r>
            </a:p>
          </p:txBody>
        </p:sp>
      </p:grpSp>
      <p:grpSp>
        <p:nvGrpSpPr>
          <p:cNvPr id="16" name="Group 16"/>
          <p:cNvGrpSpPr/>
          <p:nvPr/>
        </p:nvGrpSpPr>
        <p:grpSpPr>
          <a:xfrm>
            <a:off x="6924022" y="4543237"/>
            <a:ext cx="4715063" cy="4715063"/>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a:ln cap="sq">
              <a:noFill/>
              <a:prstDash val="solid"/>
              <a:miter/>
            </a:ln>
          </p:spPr>
        </p:sp>
        <p:sp>
          <p:nvSpPr>
            <p:cNvPr id="18" name="TextBox 18"/>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19" name="Group 19"/>
          <p:cNvGrpSpPr/>
          <p:nvPr/>
        </p:nvGrpSpPr>
        <p:grpSpPr>
          <a:xfrm>
            <a:off x="4048789" y="5890158"/>
            <a:ext cx="4380344" cy="2632218"/>
            <a:chOff x="0" y="0"/>
            <a:chExt cx="1153671" cy="693259"/>
          </a:xfrm>
        </p:grpSpPr>
        <p:sp>
          <p:nvSpPr>
            <p:cNvPr id="20" name="Freeform 20"/>
            <p:cNvSpPr/>
            <p:nvPr/>
          </p:nvSpPr>
          <p:spPr>
            <a:xfrm>
              <a:off x="0" y="0"/>
              <a:ext cx="1153671" cy="693259"/>
            </a:xfrm>
            <a:custGeom>
              <a:avLst/>
              <a:gdLst/>
              <a:ahLst/>
              <a:cxnLst/>
              <a:rect l="l" t="t" r="r" b="b"/>
              <a:pathLst>
                <a:path w="1153671" h="693259">
                  <a:moveTo>
                    <a:pt x="90139" y="0"/>
                  </a:moveTo>
                  <a:lnTo>
                    <a:pt x="1063532" y="0"/>
                  </a:lnTo>
                  <a:cubicBezTo>
                    <a:pt x="1087439" y="0"/>
                    <a:pt x="1110366" y="9497"/>
                    <a:pt x="1127270" y="26401"/>
                  </a:cubicBezTo>
                  <a:cubicBezTo>
                    <a:pt x="1144174" y="43305"/>
                    <a:pt x="1153671" y="66232"/>
                    <a:pt x="1153671" y="90139"/>
                  </a:cubicBezTo>
                  <a:lnTo>
                    <a:pt x="1153671" y="603121"/>
                  </a:lnTo>
                  <a:cubicBezTo>
                    <a:pt x="1153671" y="652903"/>
                    <a:pt x="1113315" y="693259"/>
                    <a:pt x="1063532" y="693259"/>
                  </a:cubicBezTo>
                  <a:lnTo>
                    <a:pt x="90139" y="693259"/>
                  </a:lnTo>
                  <a:cubicBezTo>
                    <a:pt x="66232" y="693259"/>
                    <a:pt x="43305" y="683762"/>
                    <a:pt x="26401" y="666858"/>
                  </a:cubicBezTo>
                  <a:cubicBezTo>
                    <a:pt x="9497" y="649954"/>
                    <a:pt x="0" y="627027"/>
                    <a:pt x="0" y="603121"/>
                  </a:cubicBezTo>
                  <a:lnTo>
                    <a:pt x="0" y="90139"/>
                  </a:lnTo>
                  <a:cubicBezTo>
                    <a:pt x="0" y="66232"/>
                    <a:pt x="9497" y="43305"/>
                    <a:pt x="26401" y="26401"/>
                  </a:cubicBezTo>
                  <a:cubicBezTo>
                    <a:pt x="43305" y="9497"/>
                    <a:pt x="66232" y="0"/>
                    <a:pt x="90139" y="0"/>
                  </a:cubicBezTo>
                  <a:close/>
                </a:path>
              </a:pathLst>
            </a:custGeom>
            <a:solidFill>
              <a:srgbClr val="F8FCFF"/>
            </a:solidFill>
            <a:ln w="38100" cap="rnd">
              <a:solidFill>
                <a:srgbClr val="4E639E"/>
              </a:solidFill>
              <a:prstDash val="solid"/>
              <a:round/>
            </a:ln>
          </p:spPr>
        </p:sp>
        <p:sp>
          <p:nvSpPr>
            <p:cNvPr id="21" name="TextBox 21"/>
            <p:cNvSpPr txBox="1"/>
            <p:nvPr/>
          </p:nvSpPr>
          <p:spPr>
            <a:xfrm>
              <a:off x="0" y="-47625"/>
              <a:ext cx="1153671" cy="740884"/>
            </a:xfrm>
            <a:prstGeom prst="rect">
              <a:avLst/>
            </a:prstGeom>
          </p:spPr>
          <p:txBody>
            <a:bodyPr lIns="50800" tIns="50800" rIns="50800" bIns="50800" rtlCol="0" anchor="ctr"/>
            <a:lstStyle/>
            <a:p>
              <a:pPr algn="ctr">
                <a:lnSpc>
                  <a:spcPts val="3640"/>
                </a:lnSpc>
              </a:pPr>
              <a:endParaRPr/>
            </a:p>
          </p:txBody>
        </p:sp>
      </p:grpSp>
      <p:grpSp>
        <p:nvGrpSpPr>
          <p:cNvPr id="22" name="Group 22"/>
          <p:cNvGrpSpPr/>
          <p:nvPr/>
        </p:nvGrpSpPr>
        <p:grpSpPr>
          <a:xfrm>
            <a:off x="7115140" y="3101439"/>
            <a:ext cx="4380344" cy="2632218"/>
            <a:chOff x="0" y="0"/>
            <a:chExt cx="1153671" cy="693259"/>
          </a:xfrm>
        </p:grpSpPr>
        <p:sp>
          <p:nvSpPr>
            <p:cNvPr id="23" name="Freeform 23"/>
            <p:cNvSpPr/>
            <p:nvPr/>
          </p:nvSpPr>
          <p:spPr>
            <a:xfrm>
              <a:off x="0" y="0"/>
              <a:ext cx="1153671" cy="693259"/>
            </a:xfrm>
            <a:custGeom>
              <a:avLst/>
              <a:gdLst/>
              <a:ahLst/>
              <a:cxnLst/>
              <a:rect l="l" t="t" r="r" b="b"/>
              <a:pathLst>
                <a:path w="1153671" h="693259">
                  <a:moveTo>
                    <a:pt x="90139" y="0"/>
                  </a:moveTo>
                  <a:lnTo>
                    <a:pt x="1063532" y="0"/>
                  </a:lnTo>
                  <a:cubicBezTo>
                    <a:pt x="1087439" y="0"/>
                    <a:pt x="1110366" y="9497"/>
                    <a:pt x="1127270" y="26401"/>
                  </a:cubicBezTo>
                  <a:cubicBezTo>
                    <a:pt x="1144174" y="43305"/>
                    <a:pt x="1153671" y="66232"/>
                    <a:pt x="1153671" y="90139"/>
                  </a:cubicBezTo>
                  <a:lnTo>
                    <a:pt x="1153671" y="603121"/>
                  </a:lnTo>
                  <a:cubicBezTo>
                    <a:pt x="1153671" y="652903"/>
                    <a:pt x="1113315" y="693259"/>
                    <a:pt x="1063532" y="693259"/>
                  </a:cubicBezTo>
                  <a:lnTo>
                    <a:pt x="90139" y="693259"/>
                  </a:lnTo>
                  <a:cubicBezTo>
                    <a:pt x="66232" y="693259"/>
                    <a:pt x="43305" y="683762"/>
                    <a:pt x="26401" y="666858"/>
                  </a:cubicBezTo>
                  <a:cubicBezTo>
                    <a:pt x="9497" y="649954"/>
                    <a:pt x="0" y="627027"/>
                    <a:pt x="0" y="603121"/>
                  </a:cubicBezTo>
                  <a:lnTo>
                    <a:pt x="0" y="90139"/>
                  </a:lnTo>
                  <a:cubicBezTo>
                    <a:pt x="0" y="66232"/>
                    <a:pt x="9497" y="43305"/>
                    <a:pt x="26401" y="26401"/>
                  </a:cubicBezTo>
                  <a:cubicBezTo>
                    <a:pt x="43305" y="9497"/>
                    <a:pt x="66232" y="0"/>
                    <a:pt x="90139" y="0"/>
                  </a:cubicBezTo>
                  <a:close/>
                </a:path>
              </a:pathLst>
            </a:custGeom>
            <a:solidFill>
              <a:srgbClr val="F8FCFF"/>
            </a:solidFill>
            <a:ln w="38100" cap="rnd">
              <a:solidFill>
                <a:srgbClr val="4E639E"/>
              </a:solidFill>
              <a:prstDash val="solid"/>
              <a:round/>
            </a:ln>
          </p:spPr>
        </p:sp>
        <p:sp>
          <p:nvSpPr>
            <p:cNvPr id="24" name="TextBox 24"/>
            <p:cNvSpPr txBox="1"/>
            <p:nvPr/>
          </p:nvSpPr>
          <p:spPr>
            <a:xfrm>
              <a:off x="0" y="-47625"/>
              <a:ext cx="1153671" cy="740884"/>
            </a:xfrm>
            <a:prstGeom prst="rect">
              <a:avLst/>
            </a:prstGeom>
          </p:spPr>
          <p:txBody>
            <a:bodyPr lIns="50800" tIns="50800" rIns="50800" bIns="50800" rtlCol="0" anchor="ctr"/>
            <a:lstStyle/>
            <a:p>
              <a:pPr algn="ctr">
                <a:lnSpc>
                  <a:spcPts val="3640"/>
                </a:lnSpc>
              </a:pPr>
              <a:endParaRPr/>
            </a:p>
          </p:txBody>
        </p:sp>
      </p:grpSp>
      <p:grpSp>
        <p:nvGrpSpPr>
          <p:cNvPr id="25" name="Group 25"/>
          <p:cNvGrpSpPr/>
          <p:nvPr/>
        </p:nvGrpSpPr>
        <p:grpSpPr>
          <a:xfrm>
            <a:off x="10181491" y="5890158"/>
            <a:ext cx="4380344" cy="2632218"/>
            <a:chOff x="0" y="0"/>
            <a:chExt cx="1153671" cy="693259"/>
          </a:xfrm>
        </p:grpSpPr>
        <p:sp>
          <p:nvSpPr>
            <p:cNvPr id="26" name="Freeform 26"/>
            <p:cNvSpPr/>
            <p:nvPr/>
          </p:nvSpPr>
          <p:spPr>
            <a:xfrm>
              <a:off x="0" y="0"/>
              <a:ext cx="1153671" cy="693259"/>
            </a:xfrm>
            <a:custGeom>
              <a:avLst/>
              <a:gdLst/>
              <a:ahLst/>
              <a:cxnLst/>
              <a:rect l="l" t="t" r="r" b="b"/>
              <a:pathLst>
                <a:path w="1153671" h="693259">
                  <a:moveTo>
                    <a:pt x="90139" y="0"/>
                  </a:moveTo>
                  <a:lnTo>
                    <a:pt x="1063532" y="0"/>
                  </a:lnTo>
                  <a:cubicBezTo>
                    <a:pt x="1087439" y="0"/>
                    <a:pt x="1110366" y="9497"/>
                    <a:pt x="1127270" y="26401"/>
                  </a:cubicBezTo>
                  <a:cubicBezTo>
                    <a:pt x="1144174" y="43305"/>
                    <a:pt x="1153671" y="66232"/>
                    <a:pt x="1153671" y="90139"/>
                  </a:cubicBezTo>
                  <a:lnTo>
                    <a:pt x="1153671" y="603121"/>
                  </a:lnTo>
                  <a:cubicBezTo>
                    <a:pt x="1153671" y="652903"/>
                    <a:pt x="1113315" y="693259"/>
                    <a:pt x="1063532" y="693259"/>
                  </a:cubicBezTo>
                  <a:lnTo>
                    <a:pt x="90139" y="693259"/>
                  </a:lnTo>
                  <a:cubicBezTo>
                    <a:pt x="66232" y="693259"/>
                    <a:pt x="43305" y="683762"/>
                    <a:pt x="26401" y="666858"/>
                  </a:cubicBezTo>
                  <a:cubicBezTo>
                    <a:pt x="9497" y="649954"/>
                    <a:pt x="0" y="627027"/>
                    <a:pt x="0" y="603121"/>
                  </a:cubicBezTo>
                  <a:lnTo>
                    <a:pt x="0" y="90139"/>
                  </a:lnTo>
                  <a:cubicBezTo>
                    <a:pt x="0" y="66232"/>
                    <a:pt x="9497" y="43305"/>
                    <a:pt x="26401" y="26401"/>
                  </a:cubicBezTo>
                  <a:cubicBezTo>
                    <a:pt x="43305" y="9497"/>
                    <a:pt x="66232" y="0"/>
                    <a:pt x="90139" y="0"/>
                  </a:cubicBezTo>
                  <a:close/>
                </a:path>
              </a:pathLst>
            </a:custGeom>
            <a:solidFill>
              <a:srgbClr val="F8FCFF"/>
            </a:solidFill>
            <a:ln w="38100" cap="rnd">
              <a:solidFill>
                <a:srgbClr val="4E639E"/>
              </a:solidFill>
              <a:prstDash val="solid"/>
              <a:round/>
            </a:ln>
          </p:spPr>
        </p:sp>
        <p:sp>
          <p:nvSpPr>
            <p:cNvPr id="27" name="TextBox 27"/>
            <p:cNvSpPr txBox="1"/>
            <p:nvPr/>
          </p:nvSpPr>
          <p:spPr>
            <a:xfrm>
              <a:off x="0" y="-47625"/>
              <a:ext cx="1153671" cy="740884"/>
            </a:xfrm>
            <a:prstGeom prst="rect">
              <a:avLst/>
            </a:prstGeom>
          </p:spPr>
          <p:txBody>
            <a:bodyPr lIns="50800" tIns="50800" rIns="50800" bIns="50800" rtlCol="0" anchor="ctr"/>
            <a:lstStyle/>
            <a:p>
              <a:pPr algn="ctr">
                <a:lnSpc>
                  <a:spcPts val="3640"/>
                </a:lnSpc>
              </a:pPr>
              <a:endParaRPr/>
            </a:p>
          </p:txBody>
        </p:sp>
      </p:grpSp>
      <p:grpSp>
        <p:nvGrpSpPr>
          <p:cNvPr id="28" name="Group 28"/>
          <p:cNvGrpSpPr/>
          <p:nvPr/>
        </p:nvGrpSpPr>
        <p:grpSpPr>
          <a:xfrm>
            <a:off x="5681657" y="2444861"/>
            <a:ext cx="7504592" cy="3207318"/>
            <a:chOff x="0" y="0"/>
            <a:chExt cx="1976518" cy="844726"/>
          </a:xfrm>
        </p:grpSpPr>
        <p:sp>
          <p:nvSpPr>
            <p:cNvPr id="29" name="Freeform 29"/>
            <p:cNvSpPr/>
            <p:nvPr/>
          </p:nvSpPr>
          <p:spPr>
            <a:xfrm>
              <a:off x="0" y="0"/>
              <a:ext cx="1976518" cy="844726"/>
            </a:xfrm>
            <a:custGeom>
              <a:avLst/>
              <a:gdLst/>
              <a:ahLst/>
              <a:cxnLst/>
              <a:rect l="l" t="t" r="r" b="b"/>
              <a:pathLst>
                <a:path w="1976518" h="844726">
                  <a:moveTo>
                    <a:pt x="52613" y="0"/>
                  </a:moveTo>
                  <a:lnTo>
                    <a:pt x="1923905" y="0"/>
                  </a:lnTo>
                  <a:cubicBezTo>
                    <a:pt x="1937859" y="0"/>
                    <a:pt x="1951241" y="5543"/>
                    <a:pt x="1961108" y="15410"/>
                  </a:cubicBezTo>
                  <a:cubicBezTo>
                    <a:pt x="1970975" y="25277"/>
                    <a:pt x="1976518" y="38659"/>
                    <a:pt x="1976518" y="52613"/>
                  </a:cubicBezTo>
                  <a:lnTo>
                    <a:pt x="1976518" y="792113"/>
                  </a:lnTo>
                  <a:cubicBezTo>
                    <a:pt x="1976518" y="821170"/>
                    <a:pt x="1952963" y="844726"/>
                    <a:pt x="1923905" y="844726"/>
                  </a:cubicBezTo>
                  <a:lnTo>
                    <a:pt x="52613" y="844726"/>
                  </a:lnTo>
                  <a:cubicBezTo>
                    <a:pt x="23556" y="844726"/>
                    <a:pt x="0" y="821170"/>
                    <a:pt x="0" y="792113"/>
                  </a:cubicBezTo>
                  <a:lnTo>
                    <a:pt x="0" y="52613"/>
                  </a:lnTo>
                  <a:cubicBezTo>
                    <a:pt x="0" y="23556"/>
                    <a:pt x="23556" y="0"/>
                    <a:pt x="52613" y="0"/>
                  </a:cubicBezTo>
                  <a:close/>
                </a:path>
              </a:pathLst>
            </a:custGeom>
            <a:solidFill>
              <a:srgbClr val="61E1FF"/>
            </a:solidFill>
            <a:ln cap="rnd">
              <a:noFill/>
              <a:prstDash val="solid"/>
              <a:round/>
            </a:ln>
          </p:spPr>
        </p:sp>
        <p:sp>
          <p:nvSpPr>
            <p:cNvPr id="30" name="TextBox 30"/>
            <p:cNvSpPr txBox="1"/>
            <p:nvPr/>
          </p:nvSpPr>
          <p:spPr>
            <a:xfrm>
              <a:off x="0" y="-47625"/>
              <a:ext cx="1976518" cy="892351"/>
            </a:xfrm>
            <a:prstGeom prst="rect">
              <a:avLst/>
            </a:prstGeom>
          </p:spPr>
          <p:txBody>
            <a:bodyPr lIns="50800" tIns="50800" rIns="50800" bIns="50800" rtlCol="0" anchor="ctr"/>
            <a:lstStyle/>
            <a:p>
              <a:pPr algn="ctr">
                <a:lnSpc>
                  <a:spcPts val="3640"/>
                </a:lnSpc>
              </a:pPr>
              <a:r>
                <a:rPr lang="en-US" sz="2600">
                  <a:solidFill>
                    <a:srgbClr val="000000"/>
                  </a:solidFill>
                  <a:latin typeface="Montserrat"/>
                  <a:ea typeface="Montserrat"/>
                  <a:cs typeface="Montserrat"/>
                  <a:sym typeface="Montserrat"/>
                </a:rPr>
                <a:t>Es el organismo nacional responsable de coordinar y ejecutar las políticas públicas dirigidas a la protección y promoción de los derechos de niñas, niños y adolescentes en Argentina.</a:t>
              </a:r>
            </a:p>
          </p:txBody>
        </p:sp>
      </p:grpSp>
      <p:grpSp>
        <p:nvGrpSpPr>
          <p:cNvPr id="31" name="Group 31"/>
          <p:cNvGrpSpPr/>
          <p:nvPr/>
        </p:nvGrpSpPr>
        <p:grpSpPr>
          <a:xfrm>
            <a:off x="10490219" y="5968549"/>
            <a:ext cx="7355634" cy="2475437"/>
            <a:chOff x="0" y="0"/>
            <a:chExt cx="1937286" cy="651967"/>
          </a:xfrm>
        </p:grpSpPr>
        <p:sp>
          <p:nvSpPr>
            <p:cNvPr id="32" name="Freeform 32"/>
            <p:cNvSpPr/>
            <p:nvPr/>
          </p:nvSpPr>
          <p:spPr>
            <a:xfrm>
              <a:off x="0" y="0"/>
              <a:ext cx="1937286" cy="651967"/>
            </a:xfrm>
            <a:custGeom>
              <a:avLst/>
              <a:gdLst/>
              <a:ahLst/>
              <a:cxnLst/>
              <a:rect l="l" t="t" r="r" b="b"/>
              <a:pathLst>
                <a:path w="1937286" h="651967">
                  <a:moveTo>
                    <a:pt x="53678" y="0"/>
                  </a:moveTo>
                  <a:lnTo>
                    <a:pt x="1883608" y="0"/>
                  </a:lnTo>
                  <a:cubicBezTo>
                    <a:pt x="1897844" y="0"/>
                    <a:pt x="1911498" y="5655"/>
                    <a:pt x="1921564" y="15722"/>
                  </a:cubicBezTo>
                  <a:cubicBezTo>
                    <a:pt x="1931631" y="25789"/>
                    <a:pt x="1937286" y="39442"/>
                    <a:pt x="1937286" y="53678"/>
                  </a:cubicBezTo>
                  <a:lnTo>
                    <a:pt x="1937286" y="598289"/>
                  </a:lnTo>
                  <a:cubicBezTo>
                    <a:pt x="1937286" y="612525"/>
                    <a:pt x="1931631" y="626178"/>
                    <a:pt x="1921564" y="636245"/>
                  </a:cubicBezTo>
                  <a:cubicBezTo>
                    <a:pt x="1911498" y="646312"/>
                    <a:pt x="1897844" y="651967"/>
                    <a:pt x="1883608" y="651967"/>
                  </a:cubicBezTo>
                  <a:lnTo>
                    <a:pt x="53678" y="651967"/>
                  </a:lnTo>
                  <a:cubicBezTo>
                    <a:pt x="24033" y="651967"/>
                    <a:pt x="0" y="627934"/>
                    <a:pt x="0" y="598289"/>
                  </a:cubicBezTo>
                  <a:lnTo>
                    <a:pt x="0" y="53678"/>
                  </a:lnTo>
                  <a:cubicBezTo>
                    <a:pt x="0" y="24033"/>
                    <a:pt x="24033" y="0"/>
                    <a:pt x="53678" y="0"/>
                  </a:cubicBezTo>
                  <a:close/>
                </a:path>
              </a:pathLst>
            </a:custGeom>
            <a:solidFill>
              <a:srgbClr val="9ACEE2"/>
            </a:solidFill>
            <a:ln cap="rnd">
              <a:noFill/>
              <a:prstDash val="solid"/>
              <a:round/>
            </a:ln>
          </p:spPr>
        </p:sp>
        <p:sp>
          <p:nvSpPr>
            <p:cNvPr id="33" name="TextBox 33"/>
            <p:cNvSpPr txBox="1"/>
            <p:nvPr/>
          </p:nvSpPr>
          <p:spPr>
            <a:xfrm>
              <a:off x="0" y="-47625"/>
              <a:ext cx="1937286" cy="699592"/>
            </a:xfrm>
            <a:prstGeom prst="rect">
              <a:avLst/>
            </a:prstGeom>
          </p:spPr>
          <p:txBody>
            <a:bodyPr lIns="50800" tIns="50800" rIns="50800" bIns="50800" rtlCol="0" anchor="ctr"/>
            <a:lstStyle/>
            <a:p>
              <a:pPr algn="ctr">
                <a:lnSpc>
                  <a:spcPts val="3640"/>
                </a:lnSpc>
              </a:pPr>
              <a:r>
                <a:rPr lang="en-US" sz="2600">
                  <a:solidFill>
                    <a:srgbClr val="000000"/>
                  </a:solidFill>
                  <a:latin typeface="Montserrat"/>
                  <a:ea typeface="Montserrat"/>
                  <a:cs typeface="Montserrat"/>
                  <a:sym typeface="Montserrat"/>
                </a:rPr>
                <a:t>Supervisa y promueve programas como hogares convivenciales, adopción, acompañamiento familiar, y medidas de protección integral y excepcional.</a:t>
              </a:r>
            </a:p>
          </p:txBody>
        </p:sp>
      </p:grpSp>
      <p:grpSp>
        <p:nvGrpSpPr>
          <p:cNvPr id="34" name="Group 34"/>
          <p:cNvGrpSpPr/>
          <p:nvPr/>
        </p:nvGrpSpPr>
        <p:grpSpPr>
          <a:xfrm>
            <a:off x="7902060" y="5521276"/>
            <a:ext cx="3063785" cy="3063785"/>
            <a:chOff x="0" y="0"/>
            <a:chExt cx="812800" cy="812800"/>
          </a:xfrm>
        </p:grpSpPr>
        <p:sp>
          <p:nvSpPr>
            <p:cNvPr id="35" name="Freeform 3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E639E"/>
            </a:solidFill>
          </p:spPr>
        </p:sp>
        <p:sp>
          <p:nvSpPr>
            <p:cNvPr id="36" name="TextBox 36"/>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37" name="Group 37"/>
          <p:cNvGrpSpPr/>
          <p:nvPr/>
        </p:nvGrpSpPr>
        <p:grpSpPr>
          <a:xfrm>
            <a:off x="1266565" y="6004850"/>
            <a:ext cx="7153044" cy="2475437"/>
            <a:chOff x="0" y="0"/>
            <a:chExt cx="1883929" cy="651967"/>
          </a:xfrm>
        </p:grpSpPr>
        <p:sp>
          <p:nvSpPr>
            <p:cNvPr id="38" name="Freeform 38"/>
            <p:cNvSpPr/>
            <p:nvPr/>
          </p:nvSpPr>
          <p:spPr>
            <a:xfrm>
              <a:off x="0" y="0"/>
              <a:ext cx="1883929" cy="651967"/>
            </a:xfrm>
            <a:custGeom>
              <a:avLst/>
              <a:gdLst/>
              <a:ahLst/>
              <a:cxnLst/>
              <a:rect l="l" t="t" r="r" b="b"/>
              <a:pathLst>
                <a:path w="1883929" h="651967">
                  <a:moveTo>
                    <a:pt x="55199" y="0"/>
                  </a:moveTo>
                  <a:lnTo>
                    <a:pt x="1828731" y="0"/>
                  </a:lnTo>
                  <a:cubicBezTo>
                    <a:pt x="1843370" y="0"/>
                    <a:pt x="1857410" y="5816"/>
                    <a:pt x="1867762" y="16167"/>
                  </a:cubicBezTo>
                  <a:cubicBezTo>
                    <a:pt x="1878114" y="26519"/>
                    <a:pt x="1883929" y="40559"/>
                    <a:pt x="1883929" y="55199"/>
                  </a:cubicBezTo>
                  <a:lnTo>
                    <a:pt x="1883929" y="596768"/>
                  </a:lnTo>
                  <a:cubicBezTo>
                    <a:pt x="1883929" y="611408"/>
                    <a:pt x="1878114" y="625448"/>
                    <a:pt x="1867762" y="635800"/>
                  </a:cubicBezTo>
                  <a:cubicBezTo>
                    <a:pt x="1857410" y="646151"/>
                    <a:pt x="1843370" y="651967"/>
                    <a:pt x="1828731" y="651967"/>
                  </a:cubicBezTo>
                  <a:lnTo>
                    <a:pt x="55199" y="651967"/>
                  </a:lnTo>
                  <a:cubicBezTo>
                    <a:pt x="40559" y="651967"/>
                    <a:pt x="26519" y="646151"/>
                    <a:pt x="16167" y="635800"/>
                  </a:cubicBezTo>
                  <a:cubicBezTo>
                    <a:pt x="5816" y="625448"/>
                    <a:pt x="0" y="611408"/>
                    <a:pt x="0" y="596768"/>
                  </a:cubicBezTo>
                  <a:lnTo>
                    <a:pt x="0" y="55199"/>
                  </a:lnTo>
                  <a:cubicBezTo>
                    <a:pt x="0" y="40559"/>
                    <a:pt x="5816" y="26519"/>
                    <a:pt x="16167" y="16167"/>
                  </a:cubicBezTo>
                  <a:cubicBezTo>
                    <a:pt x="26519" y="5816"/>
                    <a:pt x="40559" y="0"/>
                    <a:pt x="55199" y="0"/>
                  </a:cubicBezTo>
                  <a:close/>
                </a:path>
              </a:pathLst>
            </a:custGeom>
            <a:solidFill>
              <a:srgbClr val="FFA85A"/>
            </a:solidFill>
            <a:ln cap="rnd">
              <a:noFill/>
              <a:prstDash val="solid"/>
              <a:round/>
            </a:ln>
          </p:spPr>
        </p:sp>
        <p:sp>
          <p:nvSpPr>
            <p:cNvPr id="39" name="TextBox 39"/>
            <p:cNvSpPr txBox="1"/>
            <p:nvPr/>
          </p:nvSpPr>
          <p:spPr>
            <a:xfrm>
              <a:off x="0" y="-47625"/>
              <a:ext cx="1883929" cy="699592"/>
            </a:xfrm>
            <a:prstGeom prst="rect">
              <a:avLst/>
            </a:prstGeom>
          </p:spPr>
          <p:txBody>
            <a:bodyPr lIns="50800" tIns="50800" rIns="50800" bIns="50800" rtlCol="0" anchor="ctr"/>
            <a:lstStyle/>
            <a:p>
              <a:pPr algn="ctr">
                <a:lnSpc>
                  <a:spcPts val="3640"/>
                </a:lnSpc>
              </a:pPr>
              <a:r>
                <a:rPr lang="en-US" sz="2600">
                  <a:solidFill>
                    <a:srgbClr val="000000"/>
                  </a:solidFill>
                  <a:latin typeface="Montserrat"/>
                  <a:ea typeface="Montserrat"/>
                  <a:cs typeface="Montserrat"/>
                  <a:sym typeface="Montserrat"/>
                </a:rPr>
                <a:t>Depende del Ministerio de Capital Humano (antes Ministerio de Desarrollo Social) y articula acciones con provincias, municipios y organizaciones sociales.</a:t>
              </a:r>
            </a:p>
          </p:txBody>
        </p:sp>
      </p:grpSp>
      <p:grpSp>
        <p:nvGrpSpPr>
          <p:cNvPr id="40" name="Group 40"/>
          <p:cNvGrpSpPr/>
          <p:nvPr/>
        </p:nvGrpSpPr>
        <p:grpSpPr>
          <a:xfrm>
            <a:off x="7792469" y="5416501"/>
            <a:ext cx="3063785" cy="3063785"/>
            <a:chOff x="0" y="0"/>
            <a:chExt cx="812800" cy="812800"/>
          </a:xfrm>
        </p:grpSpPr>
        <p:sp>
          <p:nvSpPr>
            <p:cNvPr id="41"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9EAEB"/>
            </a:solidFill>
            <a:ln w="76200" cap="sq">
              <a:solidFill>
                <a:srgbClr val="4E639E"/>
              </a:solidFill>
              <a:prstDash val="lgDash"/>
              <a:miter/>
            </a:ln>
          </p:spPr>
        </p:sp>
        <p:sp>
          <p:nvSpPr>
            <p:cNvPr id="42" name="TextBox 42"/>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43" name="Group 43"/>
          <p:cNvGrpSpPr/>
          <p:nvPr/>
        </p:nvGrpSpPr>
        <p:grpSpPr>
          <a:xfrm rot="-7655156">
            <a:off x="8181590" y="5944688"/>
            <a:ext cx="1323714" cy="915678"/>
            <a:chOff x="0" y="0"/>
            <a:chExt cx="812800" cy="562253"/>
          </a:xfrm>
        </p:grpSpPr>
        <p:sp>
          <p:nvSpPr>
            <p:cNvPr id="44" name="Freeform 44"/>
            <p:cNvSpPr/>
            <p:nvPr/>
          </p:nvSpPr>
          <p:spPr>
            <a:xfrm>
              <a:off x="0" y="0"/>
              <a:ext cx="812800" cy="562253"/>
            </a:xfrm>
            <a:custGeom>
              <a:avLst/>
              <a:gdLst/>
              <a:ahLst/>
              <a:cxnLst/>
              <a:rect l="l" t="t" r="r" b="b"/>
              <a:pathLst>
                <a:path w="812800" h="562253">
                  <a:moveTo>
                    <a:pt x="812800" y="281127"/>
                  </a:moveTo>
                  <a:lnTo>
                    <a:pt x="406400" y="0"/>
                  </a:lnTo>
                  <a:lnTo>
                    <a:pt x="406400" y="203200"/>
                  </a:lnTo>
                  <a:lnTo>
                    <a:pt x="0" y="203200"/>
                  </a:lnTo>
                  <a:lnTo>
                    <a:pt x="0" y="359053"/>
                  </a:lnTo>
                  <a:lnTo>
                    <a:pt x="406400" y="359053"/>
                  </a:lnTo>
                  <a:lnTo>
                    <a:pt x="406400" y="562253"/>
                  </a:lnTo>
                  <a:lnTo>
                    <a:pt x="812800" y="281127"/>
                  </a:lnTo>
                  <a:close/>
                </a:path>
              </a:pathLst>
            </a:custGeom>
            <a:solidFill>
              <a:srgbClr val="61E1FF"/>
            </a:solidFill>
            <a:ln w="38100" cap="sq">
              <a:solidFill>
                <a:srgbClr val="4E639E"/>
              </a:solidFill>
              <a:prstDash val="solid"/>
              <a:miter/>
            </a:ln>
          </p:spPr>
        </p:sp>
        <p:sp>
          <p:nvSpPr>
            <p:cNvPr id="45" name="TextBox 45"/>
            <p:cNvSpPr txBox="1"/>
            <p:nvPr/>
          </p:nvSpPr>
          <p:spPr>
            <a:xfrm>
              <a:off x="0" y="155575"/>
              <a:ext cx="711200" cy="203478"/>
            </a:xfrm>
            <a:prstGeom prst="rect">
              <a:avLst/>
            </a:prstGeom>
          </p:spPr>
          <p:txBody>
            <a:bodyPr lIns="50800" tIns="50800" rIns="50800" bIns="50800" rtlCol="0" anchor="ctr"/>
            <a:lstStyle/>
            <a:p>
              <a:pPr algn="ctr">
                <a:lnSpc>
                  <a:spcPts val="3640"/>
                </a:lnSpc>
              </a:pPr>
              <a:endParaRPr/>
            </a:p>
          </p:txBody>
        </p:sp>
      </p:grpSp>
      <p:grpSp>
        <p:nvGrpSpPr>
          <p:cNvPr id="46" name="Group 46"/>
          <p:cNvGrpSpPr/>
          <p:nvPr/>
        </p:nvGrpSpPr>
        <p:grpSpPr>
          <a:xfrm>
            <a:off x="8843447" y="6467478"/>
            <a:ext cx="961831" cy="961831"/>
            <a:chOff x="0" y="0"/>
            <a:chExt cx="812800" cy="812800"/>
          </a:xfrm>
        </p:grpSpPr>
        <p:sp>
          <p:nvSpPr>
            <p:cNvPr id="47" name="Freeform 4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1E1FF"/>
            </a:solidFill>
            <a:ln w="38100" cap="sq">
              <a:solidFill>
                <a:srgbClr val="4E639E"/>
              </a:solidFill>
              <a:prstDash val="solid"/>
              <a:miter/>
            </a:ln>
          </p:spPr>
        </p:sp>
        <p:sp>
          <p:nvSpPr>
            <p:cNvPr id="48" name="TextBox 48"/>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49" name="Group 49"/>
          <p:cNvGrpSpPr/>
          <p:nvPr/>
        </p:nvGrpSpPr>
        <p:grpSpPr>
          <a:xfrm>
            <a:off x="8900597" y="6543678"/>
            <a:ext cx="809431" cy="809431"/>
            <a:chOff x="0" y="0"/>
            <a:chExt cx="812800" cy="812800"/>
          </a:xfrm>
        </p:grpSpPr>
        <p:sp>
          <p:nvSpPr>
            <p:cNvPr id="50" name="Freeform 5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a:ln w="38100" cap="sq">
              <a:solidFill>
                <a:srgbClr val="4E639E"/>
              </a:solidFill>
              <a:prstDash val="solid"/>
              <a:miter/>
            </a:ln>
          </p:spPr>
        </p:sp>
        <p:sp>
          <p:nvSpPr>
            <p:cNvPr id="51" name="TextBox 51"/>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sp>
        <p:nvSpPr>
          <p:cNvPr id="52" name="TextBox 52"/>
          <p:cNvSpPr txBox="1"/>
          <p:nvPr/>
        </p:nvSpPr>
        <p:spPr>
          <a:xfrm>
            <a:off x="4572000" y="1119075"/>
            <a:ext cx="11357647" cy="492443"/>
          </a:xfrm>
          <a:prstGeom prst="rect">
            <a:avLst/>
          </a:prstGeom>
        </p:spPr>
        <p:txBody>
          <a:bodyPr wrap="square" lIns="0" tIns="0" rIns="0" bIns="0" rtlCol="0" anchor="t">
            <a:spAutoFit/>
          </a:bodyPr>
          <a:lstStyle/>
          <a:p>
            <a:r>
              <a:rPr sz="3200" dirty="0">
                <a:solidFill>
                  <a:schemeClr val="accent1"/>
                </a:solidFill>
              </a:rPr>
              <a:t>SENAF. SECRETARÍA NACIONAL DE NIÑEZ, ADOLESCENCIA Y FAMILIA</a:t>
            </a:r>
          </a:p>
        </p:txBody>
      </p:sp>
    </p:spTree>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3689708"/>
            <a:ext cx="3086100" cy="1836485"/>
            <a:chOff x="0" y="0"/>
            <a:chExt cx="812800" cy="483683"/>
          </a:xfrm>
        </p:grpSpPr>
        <p:sp>
          <p:nvSpPr>
            <p:cNvPr id="3" name="Freeform 3"/>
            <p:cNvSpPr/>
            <p:nvPr/>
          </p:nvSpPr>
          <p:spPr>
            <a:xfrm>
              <a:off x="0" y="0"/>
              <a:ext cx="812800" cy="483683"/>
            </a:xfrm>
            <a:custGeom>
              <a:avLst/>
              <a:gdLst/>
              <a:ahLst/>
              <a:cxnLst/>
              <a:rect l="l" t="t" r="r" b="b"/>
              <a:pathLst>
                <a:path w="812800" h="483683">
                  <a:moveTo>
                    <a:pt x="75259" y="0"/>
                  </a:moveTo>
                  <a:lnTo>
                    <a:pt x="737541" y="0"/>
                  </a:lnTo>
                  <a:cubicBezTo>
                    <a:pt x="779105" y="0"/>
                    <a:pt x="812800" y="33695"/>
                    <a:pt x="812800" y="75259"/>
                  </a:cubicBezTo>
                  <a:lnTo>
                    <a:pt x="812800" y="408424"/>
                  </a:lnTo>
                  <a:cubicBezTo>
                    <a:pt x="812800" y="449989"/>
                    <a:pt x="779105" y="483683"/>
                    <a:pt x="737541" y="483683"/>
                  </a:cubicBezTo>
                  <a:lnTo>
                    <a:pt x="75259" y="483683"/>
                  </a:lnTo>
                  <a:cubicBezTo>
                    <a:pt x="33695" y="483683"/>
                    <a:pt x="0" y="449989"/>
                    <a:pt x="0" y="408424"/>
                  </a:cubicBezTo>
                  <a:lnTo>
                    <a:pt x="0" y="75259"/>
                  </a:lnTo>
                  <a:cubicBezTo>
                    <a:pt x="0" y="33695"/>
                    <a:pt x="33695" y="0"/>
                    <a:pt x="75259" y="0"/>
                  </a:cubicBezTo>
                  <a:close/>
                </a:path>
              </a:pathLst>
            </a:custGeom>
            <a:solidFill>
              <a:srgbClr val="C3D5EC"/>
            </a:solidFill>
            <a:ln w="104775" cap="rnd">
              <a:solidFill>
                <a:srgbClr val="4E639E"/>
              </a:solidFill>
              <a:prstDash val="solid"/>
              <a:round/>
            </a:ln>
          </p:spPr>
        </p:sp>
        <p:sp>
          <p:nvSpPr>
            <p:cNvPr id="4" name="TextBox 4"/>
            <p:cNvSpPr txBox="1"/>
            <p:nvPr/>
          </p:nvSpPr>
          <p:spPr>
            <a:xfrm>
              <a:off x="0" y="-47625"/>
              <a:ext cx="812800" cy="531308"/>
            </a:xfrm>
            <a:prstGeom prst="rect">
              <a:avLst/>
            </a:prstGeom>
          </p:spPr>
          <p:txBody>
            <a:bodyPr lIns="50800" tIns="50800" rIns="50800" bIns="50800" rtlCol="0" anchor="ctr"/>
            <a:lstStyle/>
            <a:p>
              <a:pPr algn="ctr">
                <a:lnSpc>
                  <a:spcPts val="3500"/>
                </a:lnSpc>
              </a:pPr>
              <a:r>
                <a:rPr lang="en-US" sz="2500">
                  <a:solidFill>
                    <a:srgbClr val="1F1674"/>
                  </a:solidFill>
                  <a:latin typeface="Montserrat"/>
                  <a:ea typeface="Montserrat"/>
                  <a:cs typeface="Montserrat"/>
                  <a:sym typeface="Montserrat"/>
                </a:rPr>
                <a:t>Modelo de intervencion en RED </a:t>
              </a:r>
            </a:p>
          </p:txBody>
        </p:sp>
      </p:grpSp>
      <p:grpSp>
        <p:nvGrpSpPr>
          <p:cNvPr id="5" name="Group 5"/>
          <p:cNvGrpSpPr/>
          <p:nvPr/>
        </p:nvGrpSpPr>
        <p:grpSpPr>
          <a:xfrm>
            <a:off x="1894444" y="1014206"/>
            <a:ext cx="14499112" cy="2036762"/>
            <a:chOff x="0" y="0"/>
            <a:chExt cx="19332149" cy="2715683"/>
          </a:xfrm>
        </p:grpSpPr>
        <p:sp>
          <p:nvSpPr>
            <p:cNvPr id="6" name="AutoShape 6"/>
            <p:cNvSpPr/>
            <p:nvPr/>
          </p:nvSpPr>
          <p:spPr>
            <a:xfrm flipV="1">
              <a:off x="1357842" y="2185493"/>
              <a:ext cx="17974226" cy="38504"/>
            </a:xfrm>
            <a:prstGeom prst="line">
              <a:avLst/>
            </a:prstGeom>
            <a:ln w="76200" cap="flat">
              <a:solidFill>
                <a:srgbClr val="4E639E"/>
              </a:solidFill>
              <a:prstDash val="solid"/>
              <a:headEnd type="none" w="sm" len="sm"/>
              <a:tailEnd type="arrow" w="med" len="sm"/>
            </a:ln>
          </p:spPr>
        </p:sp>
        <p:grpSp>
          <p:nvGrpSpPr>
            <p:cNvPr id="7" name="Group 7"/>
            <p:cNvGrpSpPr/>
            <p:nvPr/>
          </p:nvGrpSpPr>
          <p:grpSpPr>
            <a:xfrm>
              <a:off x="0" y="0"/>
              <a:ext cx="2715683" cy="2715683"/>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9" name="TextBox 9"/>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10" name="Group 10"/>
            <p:cNvGrpSpPr/>
            <p:nvPr/>
          </p:nvGrpSpPr>
          <p:grpSpPr>
            <a:xfrm>
              <a:off x="150744" y="25400"/>
              <a:ext cx="2603039" cy="2603039"/>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12" name="TextBox 12"/>
              <p:cNvSpPr txBox="1"/>
              <p:nvPr/>
            </p:nvSpPr>
            <p:spPr>
              <a:xfrm>
                <a:off x="76200" y="-57150"/>
                <a:ext cx="660400" cy="793750"/>
              </a:xfrm>
              <a:prstGeom prst="rect">
                <a:avLst/>
              </a:prstGeom>
            </p:spPr>
            <p:txBody>
              <a:bodyPr lIns="50800" tIns="50800" rIns="50800" bIns="50800" rtlCol="0" anchor="ctr"/>
              <a:lstStyle/>
              <a:p>
                <a:pPr algn="ctr">
                  <a:lnSpc>
                    <a:spcPts val="9799"/>
                  </a:lnSpc>
                </a:pPr>
                <a:endParaRPr/>
              </a:p>
            </p:txBody>
          </p:sp>
        </p:grpSp>
        <p:sp>
          <p:nvSpPr>
            <p:cNvPr id="13" name="AutoShape 13"/>
            <p:cNvSpPr/>
            <p:nvPr/>
          </p:nvSpPr>
          <p:spPr>
            <a:xfrm flipV="1">
              <a:off x="1508585" y="145897"/>
              <a:ext cx="0" cy="360699"/>
            </a:xfrm>
            <a:prstGeom prst="line">
              <a:avLst/>
            </a:prstGeom>
            <a:ln w="50800" cap="flat">
              <a:solidFill>
                <a:srgbClr val="F2981B"/>
              </a:solidFill>
              <a:prstDash val="solid"/>
              <a:headEnd type="none" w="sm" len="sm"/>
              <a:tailEnd type="none" w="sm" len="sm"/>
            </a:ln>
          </p:spPr>
        </p:sp>
        <p:sp>
          <p:nvSpPr>
            <p:cNvPr id="14" name="AutoShape 14"/>
            <p:cNvSpPr/>
            <p:nvPr/>
          </p:nvSpPr>
          <p:spPr>
            <a:xfrm flipV="1">
              <a:off x="1508585" y="2198596"/>
              <a:ext cx="0" cy="360699"/>
            </a:xfrm>
            <a:prstGeom prst="line">
              <a:avLst/>
            </a:prstGeom>
            <a:ln w="50800" cap="flat">
              <a:solidFill>
                <a:srgbClr val="F2981B"/>
              </a:solidFill>
              <a:prstDash val="solid"/>
              <a:headEnd type="none" w="sm" len="sm"/>
              <a:tailEnd type="none" w="sm" len="sm"/>
            </a:ln>
          </p:spPr>
        </p:sp>
        <p:sp>
          <p:nvSpPr>
            <p:cNvPr id="15" name="AutoShape 15"/>
            <p:cNvSpPr/>
            <p:nvPr/>
          </p:nvSpPr>
          <p:spPr>
            <a:xfrm>
              <a:off x="271240" y="1383242"/>
              <a:ext cx="360699" cy="0"/>
            </a:xfrm>
            <a:prstGeom prst="line">
              <a:avLst/>
            </a:prstGeom>
            <a:ln w="50800" cap="flat">
              <a:solidFill>
                <a:srgbClr val="F2981B"/>
              </a:solidFill>
              <a:prstDash val="solid"/>
              <a:headEnd type="none" w="sm" len="sm"/>
              <a:tailEnd type="none" w="sm" len="sm"/>
            </a:ln>
          </p:spPr>
        </p:sp>
        <p:sp>
          <p:nvSpPr>
            <p:cNvPr id="16" name="AutoShape 16"/>
            <p:cNvSpPr/>
            <p:nvPr/>
          </p:nvSpPr>
          <p:spPr>
            <a:xfrm>
              <a:off x="618545" y="564904"/>
              <a:ext cx="303512" cy="194896"/>
            </a:xfrm>
            <a:prstGeom prst="line">
              <a:avLst/>
            </a:prstGeom>
            <a:ln w="50800" cap="flat">
              <a:solidFill>
                <a:srgbClr val="F2981B"/>
              </a:solidFill>
              <a:prstDash val="solid"/>
              <a:headEnd type="none" w="sm" len="sm"/>
              <a:tailEnd type="none" w="sm" len="sm"/>
            </a:ln>
          </p:spPr>
        </p:sp>
        <p:sp>
          <p:nvSpPr>
            <p:cNvPr id="17" name="AutoShape 17"/>
            <p:cNvSpPr/>
            <p:nvPr/>
          </p:nvSpPr>
          <p:spPr>
            <a:xfrm flipV="1">
              <a:off x="648415" y="1955791"/>
              <a:ext cx="274526" cy="233965"/>
            </a:xfrm>
            <a:prstGeom prst="line">
              <a:avLst/>
            </a:prstGeom>
            <a:ln w="50800" cap="flat">
              <a:solidFill>
                <a:srgbClr val="F2981B"/>
              </a:solidFill>
              <a:prstDash val="solid"/>
              <a:headEnd type="none" w="sm" len="sm"/>
              <a:tailEnd type="none" w="sm" len="sm"/>
            </a:ln>
          </p:spPr>
        </p:sp>
        <p:sp>
          <p:nvSpPr>
            <p:cNvPr id="18" name="TextBox 18"/>
            <p:cNvSpPr txBox="1"/>
            <p:nvPr/>
          </p:nvSpPr>
          <p:spPr>
            <a:xfrm>
              <a:off x="356907" y="737207"/>
              <a:ext cx="2190714"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4</a:t>
              </a:r>
            </a:p>
          </p:txBody>
        </p:sp>
      </p:grpSp>
      <p:grpSp>
        <p:nvGrpSpPr>
          <p:cNvPr id="19" name="Group 19"/>
          <p:cNvGrpSpPr/>
          <p:nvPr/>
        </p:nvGrpSpPr>
        <p:grpSpPr>
          <a:xfrm>
            <a:off x="5410200" y="3689708"/>
            <a:ext cx="3086100" cy="2095183"/>
            <a:chOff x="0" y="0"/>
            <a:chExt cx="812800" cy="551818"/>
          </a:xfrm>
        </p:grpSpPr>
        <p:sp>
          <p:nvSpPr>
            <p:cNvPr id="20" name="Freeform 20"/>
            <p:cNvSpPr/>
            <p:nvPr/>
          </p:nvSpPr>
          <p:spPr>
            <a:xfrm>
              <a:off x="0" y="0"/>
              <a:ext cx="812800" cy="551818"/>
            </a:xfrm>
            <a:custGeom>
              <a:avLst/>
              <a:gdLst/>
              <a:ahLst/>
              <a:cxnLst/>
              <a:rect l="l" t="t" r="r" b="b"/>
              <a:pathLst>
                <a:path w="812800" h="551818">
                  <a:moveTo>
                    <a:pt x="75259" y="0"/>
                  </a:moveTo>
                  <a:lnTo>
                    <a:pt x="737541" y="0"/>
                  </a:lnTo>
                  <a:cubicBezTo>
                    <a:pt x="779105" y="0"/>
                    <a:pt x="812800" y="33695"/>
                    <a:pt x="812800" y="75259"/>
                  </a:cubicBezTo>
                  <a:lnTo>
                    <a:pt x="812800" y="476558"/>
                  </a:lnTo>
                  <a:cubicBezTo>
                    <a:pt x="812800" y="518123"/>
                    <a:pt x="779105" y="551818"/>
                    <a:pt x="737541" y="551818"/>
                  </a:cubicBezTo>
                  <a:lnTo>
                    <a:pt x="75259" y="551818"/>
                  </a:lnTo>
                  <a:cubicBezTo>
                    <a:pt x="33695" y="551818"/>
                    <a:pt x="0" y="518123"/>
                    <a:pt x="0" y="476558"/>
                  </a:cubicBezTo>
                  <a:lnTo>
                    <a:pt x="0" y="75259"/>
                  </a:lnTo>
                  <a:cubicBezTo>
                    <a:pt x="0" y="33695"/>
                    <a:pt x="33695" y="0"/>
                    <a:pt x="75259" y="0"/>
                  </a:cubicBezTo>
                  <a:close/>
                </a:path>
              </a:pathLst>
            </a:custGeom>
            <a:solidFill>
              <a:srgbClr val="C3D5EC"/>
            </a:solidFill>
            <a:ln w="104775" cap="rnd">
              <a:solidFill>
                <a:srgbClr val="4E639E"/>
              </a:solidFill>
              <a:prstDash val="solid"/>
              <a:round/>
            </a:ln>
          </p:spPr>
        </p:sp>
        <p:sp>
          <p:nvSpPr>
            <p:cNvPr id="21" name="TextBox 21"/>
            <p:cNvSpPr txBox="1"/>
            <p:nvPr/>
          </p:nvSpPr>
          <p:spPr>
            <a:xfrm>
              <a:off x="0" y="-47625"/>
              <a:ext cx="812800" cy="599443"/>
            </a:xfrm>
            <a:prstGeom prst="rect">
              <a:avLst/>
            </a:prstGeom>
          </p:spPr>
          <p:txBody>
            <a:bodyPr lIns="50800" tIns="50800" rIns="50800" bIns="50800" rtlCol="0" anchor="ctr"/>
            <a:lstStyle/>
            <a:p>
              <a:pPr marL="0" lvl="0" indent="0" algn="ctr">
                <a:lnSpc>
                  <a:spcPts val="3500"/>
                </a:lnSpc>
                <a:spcBef>
                  <a:spcPct val="0"/>
                </a:spcBef>
              </a:pPr>
              <a:r>
                <a:rPr lang="en-US" sz="2500">
                  <a:solidFill>
                    <a:srgbClr val="1F1674"/>
                  </a:solidFill>
                  <a:latin typeface="Montserrat"/>
                  <a:ea typeface="Montserrat"/>
                  <a:cs typeface="Montserrat"/>
                  <a:sym typeface="Montserrat"/>
                </a:rPr>
                <a:t>Protagonismo de los municipios a traves de los SLPPD</a:t>
              </a:r>
            </a:p>
          </p:txBody>
        </p:sp>
      </p:grpSp>
      <p:grpSp>
        <p:nvGrpSpPr>
          <p:cNvPr id="22" name="Group 22"/>
          <p:cNvGrpSpPr/>
          <p:nvPr/>
        </p:nvGrpSpPr>
        <p:grpSpPr>
          <a:xfrm>
            <a:off x="9791700" y="2642822"/>
            <a:ext cx="3311200" cy="4774413"/>
            <a:chOff x="0" y="0"/>
            <a:chExt cx="872086" cy="1257459"/>
          </a:xfrm>
        </p:grpSpPr>
        <p:sp>
          <p:nvSpPr>
            <p:cNvPr id="23" name="Freeform 23"/>
            <p:cNvSpPr/>
            <p:nvPr/>
          </p:nvSpPr>
          <p:spPr>
            <a:xfrm>
              <a:off x="0" y="0"/>
              <a:ext cx="872086" cy="1257459"/>
            </a:xfrm>
            <a:custGeom>
              <a:avLst/>
              <a:gdLst/>
              <a:ahLst/>
              <a:cxnLst/>
              <a:rect l="l" t="t" r="r" b="b"/>
              <a:pathLst>
                <a:path w="872086" h="1257459">
                  <a:moveTo>
                    <a:pt x="70143" y="0"/>
                  </a:moveTo>
                  <a:lnTo>
                    <a:pt x="801943" y="0"/>
                  </a:lnTo>
                  <a:cubicBezTo>
                    <a:pt x="840682" y="0"/>
                    <a:pt x="872086" y="31404"/>
                    <a:pt x="872086" y="70143"/>
                  </a:cubicBezTo>
                  <a:lnTo>
                    <a:pt x="872086" y="1187316"/>
                  </a:lnTo>
                  <a:cubicBezTo>
                    <a:pt x="872086" y="1205919"/>
                    <a:pt x="864696" y="1223760"/>
                    <a:pt x="851541" y="1236914"/>
                  </a:cubicBezTo>
                  <a:cubicBezTo>
                    <a:pt x="838387" y="1250069"/>
                    <a:pt x="820546" y="1257459"/>
                    <a:pt x="801943" y="1257459"/>
                  </a:cubicBezTo>
                  <a:lnTo>
                    <a:pt x="70143" y="1257459"/>
                  </a:lnTo>
                  <a:cubicBezTo>
                    <a:pt x="51540" y="1257459"/>
                    <a:pt x="33699" y="1250069"/>
                    <a:pt x="20544" y="1236914"/>
                  </a:cubicBezTo>
                  <a:cubicBezTo>
                    <a:pt x="7390" y="1223760"/>
                    <a:pt x="0" y="1205919"/>
                    <a:pt x="0" y="1187316"/>
                  </a:cubicBezTo>
                  <a:lnTo>
                    <a:pt x="0" y="70143"/>
                  </a:lnTo>
                  <a:cubicBezTo>
                    <a:pt x="0" y="51540"/>
                    <a:pt x="7390" y="33699"/>
                    <a:pt x="20544" y="20544"/>
                  </a:cubicBezTo>
                  <a:cubicBezTo>
                    <a:pt x="33699" y="7390"/>
                    <a:pt x="51540" y="0"/>
                    <a:pt x="70143" y="0"/>
                  </a:cubicBezTo>
                  <a:close/>
                </a:path>
              </a:pathLst>
            </a:custGeom>
            <a:solidFill>
              <a:srgbClr val="C3D5EC"/>
            </a:solidFill>
            <a:ln w="104775" cap="rnd">
              <a:solidFill>
                <a:srgbClr val="4E639E"/>
              </a:solidFill>
              <a:prstDash val="solid"/>
              <a:round/>
            </a:ln>
          </p:spPr>
        </p:sp>
        <p:sp>
          <p:nvSpPr>
            <p:cNvPr id="24" name="TextBox 24"/>
            <p:cNvSpPr txBox="1"/>
            <p:nvPr/>
          </p:nvSpPr>
          <p:spPr>
            <a:xfrm>
              <a:off x="0" y="-38100"/>
              <a:ext cx="872086" cy="1295559"/>
            </a:xfrm>
            <a:prstGeom prst="rect">
              <a:avLst/>
            </a:prstGeom>
          </p:spPr>
          <p:txBody>
            <a:bodyPr lIns="50800" tIns="50800" rIns="50800" bIns="50800" rtlCol="0" anchor="ctr"/>
            <a:lstStyle/>
            <a:p>
              <a:pPr algn="ctr">
                <a:lnSpc>
                  <a:spcPts val="2660"/>
                </a:lnSpc>
              </a:pPr>
              <a:r>
                <a:rPr lang="en-US" sz="1900">
                  <a:solidFill>
                    <a:srgbClr val="1F1674"/>
                  </a:solidFill>
                  <a:latin typeface="Montserrat"/>
                  <a:ea typeface="Montserrat"/>
                  <a:cs typeface="Montserrat"/>
                  <a:sym typeface="Montserrat"/>
                </a:rPr>
                <a:t>ORGANO RECTOR: </a:t>
              </a:r>
            </a:p>
            <a:p>
              <a:pPr algn="ctr">
                <a:lnSpc>
                  <a:spcPts val="2660"/>
                </a:lnSpc>
              </a:pPr>
              <a:r>
                <a:rPr lang="en-US" sz="1900">
                  <a:solidFill>
                    <a:srgbClr val="1F1674"/>
                  </a:solidFill>
                  <a:latin typeface="Montserrat"/>
                  <a:ea typeface="Montserrat"/>
                  <a:cs typeface="Montserrat"/>
                  <a:sym typeface="Montserrat"/>
                </a:rPr>
                <a:t>El Organismo Provincial de la Niñez y Adolescencia (OPNyA)  es la autoridad central de aplicación, responsable de coordinar políticas, asignar recursos y supervisar la implementación de la ley.</a:t>
              </a:r>
            </a:p>
            <a:p>
              <a:pPr marL="0" lvl="0" indent="0" algn="ctr">
                <a:lnSpc>
                  <a:spcPts val="3500"/>
                </a:lnSpc>
                <a:spcBef>
                  <a:spcPct val="0"/>
                </a:spcBef>
              </a:pPr>
              <a:endParaRPr lang="en-US" sz="1900">
                <a:solidFill>
                  <a:srgbClr val="1F1674"/>
                </a:solidFill>
                <a:latin typeface="Montserrat"/>
                <a:ea typeface="Montserrat"/>
                <a:cs typeface="Montserrat"/>
                <a:sym typeface="Montserrat"/>
              </a:endParaRPr>
            </a:p>
          </p:txBody>
        </p:sp>
      </p:grpSp>
      <p:grpSp>
        <p:nvGrpSpPr>
          <p:cNvPr id="25" name="Group 25"/>
          <p:cNvGrpSpPr/>
          <p:nvPr/>
        </p:nvGrpSpPr>
        <p:grpSpPr>
          <a:xfrm>
            <a:off x="14173200" y="2642822"/>
            <a:ext cx="4114800" cy="4285933"/>
            <a:chOff x="0" y="0"/>
            <a:chExt cx="1083733" cy="1128805"/>
          </a:xfrm>
        </p:grpSpPr>
        <p:sp>
          <p:nvSpPr>
            <p:cNvPr id="26" name="Freeform 26"/>
            <p:cNvSpPr/>
            <p:nvPr/>
          </p:nvSpPr>
          <p:spPr>
            <a:xfrm>
              <a:off x="0" y="0"/>
              <a:ext cx="1083733" cy="1128805"/>
            </a:xfrm>
            <a:custGeom>
              <a:avLst/>
              <a:gdLst/>
              <a:ahLst/>
              <a:cxnLst/>
              <a:rect l="l" t="t" r="r" b="b"/>
              <a:pathLst>
                <a:path w="1083733" h="1128805">
                  <a:moveTo>
                    <a:pt x="56444" y="0"/>
                  </a:moveTo>
                  <a:lnTo>
                    <a:pt x="1027289" y="0"/>
                  </a:lnTo>
                  <a:cubicBezTo>
                    <a:pt x="1042259" y="0"/>
                    <a:pt x="1056616" y="5947"/>
                    <a:pt x="1067201" y="16532"/>
                  </a:cubicBezTo>
                  <a:cubicBezTo>
                    <a:pt x="1077787" y="27118"/>
                    <a:pt x="1083733" y="41474"/>
                    <a:pt x="1083733" y="56444"/>
                  </a:cubicBezTo>
                  <a:lnTo>
                    <a:pt x="1083733" y="1072361"/>
                  </a:lnTo>
                  <a:cubicBezTo>
                    <a:pt x="1083733" y="1087331"/>
                    <a:pt x="1077787" y="1101688"/>
                    <a:pt x="1067201" y="1112273"/>
                  </a:cubicBezTo>
                  <a:cubicBezTo>
                    <a:pt x="1056616" y="1122858"/>
                    <a:pt x="1042259" y="1128805"/>
                    <a:pt x="1027289" y="1128805"/>
                  </a:cubicBezTo>
                  <a:lnTo>
                    <a:pt x="56444" y="1128805"/>
                  </a:lnTo>
                  <a:cubicBezTo>
                    <a:pt x="41474" y="1128805"/>
                    <a:pt x="27118" y="1122858"/>
                    <a:pt x="16532" y="1112273"/>
                  </a:cubicBezTo>
                  <a:cubicBezTo>
                    <a:pt x="5947" y="1101688"/>
                    <a:pt x="0" y="1087331"/>
                    <a:pt x="0" y="1072361"/>
                  </a:cubicBezTo>
                  <a:lnTo>
                    <a:pt x="0" y="56444"/>
                  </a:lnTo>
                  <a:cubicBezTo>
                    <a:pt x="0" y="41474"/>
                    <a:pt x="5947" y="27118"/>
                    <a:pt x="16532" y="16532"/>
                  </a:cubicBezTo>
                  <a:cubicBezTo>
                    <a:pt x="27118" y="5947"/>
                    <a:pt x="41474" y="0"/>
                    <a:pt x="56444" y="0"/>
                  </a:cubicBezTo>
                  <a:close/>
                </a:path>
              </a:pathLst>
            </a:custGeom>
            <a:solidFill>
              <a:srgbClr val="C3D5EC"/>
            </a:solidFill>
            <a:ln w="104775" cap="rnd">
              <a:solidFill>
                <a:srgbClr val="4E639E"/>
              </a:solidFill>
              <a:prstDash val="solid"/>
              <a:round/>
            </a:ln>
          </p:spPr>
        </p:sp>
        <p:sp>
          <p:nvSpPr>
            <p:cNvPr id="27" name="TextBox 27"/>
            <p:cNvSpPr txBox="1"/>
            <p:nvPr/>
          </p:nvSpPr>
          <p:spPr>
            <a:xfrm>
              <a:off x="0" y="-47625"/>
              <a:ext cx="1083733" cy="1176430"/>
            </a:xfrm>
            <a:prstGeom prst="rect">
              <a:avLst/>
            </a:prstGeom>
          </p:spPr>
          <p:txBody>
            <a:bodyPr lIns="50800" tIns="50800" rIns="50800" bIns="50800" rtlCol="0" anchor="ctr"/>
            <a:lstStyle/>
            <a:p>
              <a:pPr algn="ctr">
                <a:lnSpc>
                  <a:spcPts val="3500"/>
                </a:lnSpc>
              </a:pPr>
              <a:r>
                <a:rPr lang="en-US" sz="2500">
                  <a:solidFill>
                    <a:srgbClr val="1F1674"/>
                  </a:solidFill>
                  <a:latin typeface="Montserrat"/>
                  <a:ea typeface="Montserrat"/>
                  <a:cs typeface="Montserrat"/>
                  <a:sym typeface="Montserrat"/>
                </a:rPr>
                <a:t>Servicios Locales y Zonales</a:t>
              </a:r>
            </a:p>
            <a:p>
              <a:pPr algn="ctr">
                <a:lnSpc>
                  <a:spcPts val="3500"/>
                </a:lnSpc>
              </a:pPr>
              <a:r>
                <a:rPr lang="en-US" sz="2500">
                  <a:solidFill>
                    <a:srgbClr val="1F1674"/>
                  </a:solidFill>
                  <a:latin typeface="Montserrat"/>
                  <a:ea typeface="Montserrat"/>
                  <a:cs typeface="Montserrat"/>
                  <a:sym typeface="Montserrat"/>
                </a:rPr>
                <a:t>L: actúan como puerta de entrada al sistema</a:t>
              </a:r>
            </a:p>
            <a:p>
              <a:pPr marL="0" lvl="0" indent="0" algn="ctr">
                <a:lnSpc>
                  <a:spcPts val="3500"/>
                </a:lnSpc>
                <a:spcBef>
                  <a:spcPct val="0"/>
                </a:spcBef>
              </a:pPr>
              <a:r>
                <a:rPr lang="en-US" sz="2500">
                  <a:solidFill>
                    <a:srgbClr val="1F1674"/>
                  </a:solidFill>
                  <a:latin typeface="Montserrat"/>
                  <a:ea typeface="Montserrat"/>
                  <a:cs typeface="Montserrat"/>
                  <a:sym typeface="Montserrat"/>
                </a:rPr>
                <a:t>Z: apoyo técnico y supervisión. Ambos implementan medidas de protección integral.</a:t>
              </a:r>
            </a:p>
            <a:p>
              <a:pPr marL="0" lvl="0" indent="0" algn="ctr">
                <a:lnSpc>
                  <a:spcPts val="3500"/>
                </a:lnSpc>
                <a:spcBef>
                  <a:spcPct val="0"/>
                </a:spcBef>
              </a:pPr>
              <a:endParaRPr lang="en-US" sz="2500">
                <a:solidFill>
                  <a:srgbClr val="1F1674"/>
                </a:solidFill>
                <a:latin typeface="Montserrat"/>
                <a:ea typeface="Montserrat"/>
                <a:cs typeface="Montserrat"/>
                <a:sym typeface="Montserrat"/>
              </a:endParaRPr>
            </a:p>
          </p:txBody>
        </p:sp>
      </p:grpSp>
      <p:grpSp>
        <p:nvGrpSpPr>
          <p:cNvPr id="28" name="Group 28"/>
          <p:cNvGrpSpPr/>
          <p:nvPr/>
        </p:nvGrpSpPr>
        <p:grpSpPr>
          <a:xfrm>
            <a:off x="1028700" y="5784891"/>
            <a:ext cx="3086100" cy="4105422"/>
            <a:chOff x="0" y="0"/>
            <a:chExt cx="812800" cy="1081263"/>
          </a:xfrm>
        </p:grpSpPr>
        <p:sp>
          <p:nvSpPr>
            <p:cNvPr id="29" name="Freeform 29"/>
            <p:cNvSpPr/>
            <p:nvPr/>
          </p:nvSpPr>
          <p:spPr>
            <a:xfrm>
              <a:off x="0" y="0"/>
              <a:ext cx="812800" cy="1081263"/>
            </a:xfrm>
            <a:custGeom>
              <a:avLst/>
              <a:gdLst/>
              <a:ahLst/>
              <a:cxnLst/>
              <a:rect l="l" t="t" r="r" b="b"/>
              <a:pathLst>
                <a:path w="812800" h="1081263">
                  <a:moveTo>
                    <a:pt x="75259" y="0"/>
                  </a:moveTo>
                  <a:lnTo>
                    <a:pt x="737541" y="0"/>
                  </a:lnTo>
                  <a:cubicBezTo>
                    <a:pt x="779105" y="0"/>
                    <a:pt x="812800" y="33695"/>
                    <a:pt x="812800" y="75259"/>
                  </a:cubicBezTo>
                  <a:lnTo>
                    <a:pt x="812800" y="1006004"/>
                  </a:lnTo>
                  <a:cubicBezTo>
                    <a:pt x="812800" y="1047569"/>
                    <a:pt x="779105" y="1081263"/>
                    <a:pt x="737541" y="1081263"/>
                  </a:cubicBezTo>
                  <a:lnTo>
                    <a:pt x="75259" y="1081263"/>
                  </a:lnTo>
                  <a:cubicBezTo>
                    <a:pt x="33695" y="1081263"/>
                    <a:pt x="0" y="1047569"/>
                    <a:pt x="0" y="1006004"/>
                  </a:cubicBezTo>
                  <a:lnTo>
                    <a:pt x="0" y="75259"/>
                  </a:lnTo>
                  <a:cubicBezTo>
                    <a:pt x="0" y="33695"/>
                    <a:pt x="33695" y="0"/>
                    <a:pt x="75259" y="0"/>
                  </a:cubicBezTo>
                  <a:close/>
                </a:path>
              </a:pathLst>
            </a:custGeom>
            <a:solidFill>
              <a:srgbClr val="C3D5EC"/>
            </a:solidFill>
            <a:ln w="104775" cap="rnd">
              <a:solidFill>
                <a:srgbClr val="4E639E"/>
              </a:solidFill>
              <a:prstDash val="solid"/>
              <a:round/>
            </a:ln>
          </p:spPr>
        </p:sp>
        <p:sp>
          <p:nvSpPr>
            <p:cNvPr id="30" name="TextBox 30"/>
            <p:cNvSpPr txBox="1"/>
            <p:nvPr/>
          </p:nvSpPr>
          <p:spPr>
            <a:xfrm>
              <a:off x="0" y="-47625"/>
              <a:ext cx="812800" cy="1128888"/>
            </a:xfrm>
            <a:prstGeom prst="rect">
              <a:avLst/>
            </a:prstGeom>
          </p:spPr>
          <p:txBody>
            <a:bodyPr lIns="50800" tIns="50800" rIns="50800" bIns="50800" rtlCol="0" anchor="ctr"/>
            <a:lstStyle/>
            <a:p>
              <a:pPr algn="ctr">
                <a:lnSpc>
                  <a:spcPts val="3500"/>
                </a:lnSpc>
              </a:pPr>
              <a:r>
                <a:rPr lang="en-US" sz="2500">
                  <a:solidFill>
                    <a:srgbClr val="1F1674"/>
                  </a:solidFill>
                  <a:latin typeface="Montserrat"/>
                  <a:ea typeface="Montserrat"/>
                  <a:cs typeface="Montserrat"/>
                  <a:sym typeface="Montserrat"/>
                </a:rPr>
                <a:t>Enfoque de Derechos Humanos</a:t>
              </a:r>
            </a:p>
            <a:p>
              <a:pPr marL="539753" lvl="1" indent="-269876" algn="ctr">
                <a:lnSpc>
                  <a:spcPts val="3500"/>
                </a:lnSpc>
                <a:buFont typeface="Arial"/>
                <a:buChar char="•"/>
              </a:pPr>
              <a:endParaRPr lang="en-US" sz="2500">
                <a:solidFill>
                  <a:srgbClr val="1F1674"/>
                </a:solidFill>
                <a:latin typeface="Montserrat"/>
                <a:ea typeface="Montserrat"/>
                <a:cs typeface="Montserrat"/>
                <a:sym typeface="Montserrat"/>
              </a:endParaRPr>
            </a:p>
            <a:p>
              <a:pPr marL="0" lvl="0" indent="0" algn="ctr">
                <a:lnSpc>
                  <a:spcPts val="3500"/>
                </a:lnSpc>
                <a:spcBef>
                  <a:spcPct val="0"/>
                </a:spcBef>
              </a:pPr>
              <a:endParaRPr lang="en-US" sz="2500">
                <a:solidFill>
                  <a:srgbClr val="1F1674"/>
                </a:solidFill>
                <a:latin typeface="Montserrat"/>
                <a:ea typeface="Montserrat"/>
                <a:cs typeface="Montserrat"/>
                <a:sym typeface="Montserrat"/>
              </a:endParaRPr>
            </a:p>
          </p:txBody>
        </p:sp>
      </p:grpSp>
      <p:grpSp>
        <p:nvGrpSpPr>
          <p:cNvPr id="31" name="Group 31"/>
          <p:cNvGrpSpPr/>
          <p:nvPr/>
        </p:nvGrpSpPr>
        <p:grpSpPr>
          <a:xfrm>
            <a:off x="5715852" y="7417235"/>
            <a:ext cx="7273822" cy="2971483"/>
            <a:chOff x="0" y="0"/>
            <a:chExt cx="1915739" cy="782613"/>
          </a:xfrm>
        </p:grpSpPr>
        <p:sp>
          <p:nvSpPr>
            <p:cNvPr id="32" name="Freeform 32"/>
            <p:cNvSpPr/>
            <p:nvPr/>
          </p:nvSpPr>
          <p:spPr>
            <a:xfrm>
              <a:off x="0" y="0"/>
              <a:ext cx="1915739" cy="782613"/>
            </a:xfrm>
            <a:custGeom>
              <a:avLst/>
              <a:gdLst/>
              <a:ahLst/>
              <a:cxnLst/>
              <a:rect l="l" t="t" r="r" b="b"/>
              <a:pathLst>
                <a:path w="1915739" h="782613">
                  <a:moveTo>
                    <a:pt x="31931" y="0"/>
                  </a:moveTo>
                  <a:lnTo>
                    <a:pt x="1883809" y="0"/>
                  </a:lnTo>
                  <a:cubicBezTo>
                    <a:pt x="1892277" y="0"/>
                    <a:pt x="1900399" y="3364"/>
                    <a:pt x="1906387" y="9352"/>
                  </a:cubicBezTo>
                  <a:cubicBezTo>
                    <a:pt x="1912375" y="15340"/>
                    <a:pt x="1915739" y="23462"/>
                    <a:pt x="1915739" y="31931"/>
                  </a:cubicBezTo>
                  <a:lnTo>
                    <a:pt x="1915739" y="750682"/>
                  </a:lnTo>
                  <a:cubicBezTo>
                    <a:pt x="1915739" y="759151"/>
                    <a:pt x="1912375" y="767272"/>
                    <a:pt x="1906387" y="773261"/>
                  </a:cubicBezTo>
                  <a:cubicBezTo>
                    <a:pt x="1900399" y="779249"/>
                    <a:pt x="1892277" y="782613"/>
                    <a:pt x="1883809" y="782613"/>
                  </a:cubicBezTo>
                  <a:lnTo>
                    <a:pt x="31931" y="782613"/>
                  </a:lnTo>
                  <a:cubicBezTo>
                    <a:pt x="23462" y="782613"/>
                    <a:pt x="15340" y="779249"/>
                    <a:pt x="9352" y="773261"/>
                  </a:cubicBezTo>
                  <a:cubicBezTo>
                    <a:pt x="3364" y="767272"/>
                    <a:pt x="0" y="759151"/>
                    <a:pt x="0" y="750682"/>
                  </a:cubicBezTo>
                  <a:lnTo>
                    <a:pt x="0" y="31931"/>
                  </a:lnTo>
                  <a:cubicBezTo>
                    <a:pt x="0" y="23462"/>
                    <a:pt x="3364" y="15340"/>
                    <a:pt x="9352" y="9352"/>
                  </a:cubicBezTo>
                  <a:cubicBezTo>
                    <a:pt x="15340" y="3364"/>
                    <a:pt x="23462" y="0"/>
                    <a:pt x="31931" y="0"/>
                  </a:cubicBezTo>
                  <a:close/>
                </a:path>
              </a:pathLst>
            </a:custGeom>
            <a:solidFill>
              <a:srgbClr val="C3D5EC"/>
            </a:solidFill>
            <a:ln w="104775" cap="rnd">
              <a:solidFill>
                <a:srgbClr val="4E639E"/>
              </a:solidFill>
              <a:prstDash val="solid"/>
              <a:round/>
            </a:ln>
          </p:spPr>
        </p:sp>
        <p:sp>
          <p:nvSpPr>
            <p:cNvPr id="33" name="TextBox 33"/>
            <p:cNvSpPr txBox="1"/>
            <p:nvPr/>
          </p:nvSpPr>
          <p:spPr>
            <a:xfrm>
              <a:off x="0" y="-47625"/>
              <a:ext cx="1915739" cy="830238"/>
            </a:xfrm>
            <a:prstGeom prst="rect">
              <a:avLst/>
            </a:prstGeom>
          </p:spPr>
          <p:txBody>
            <a:bodyPr lIns="50800" tIns="50800" rIns="50800" bIns="50800" rtlCol="0" anchor="ctr"/>
            <a:lstStyle/>
            <a:p>
              <a:pPr marL="0" lvl="0" indent="0" algn="ctr">
                <a:lnSpc>
                  <a:spcPts val="3500"/>
                </a:lnSpc>
                <a:spcBef>
                  <a:spcPct val="0"/>
                </a:spcBef>
              </a:pPr>
              <a:r>
                <a:rPr lang="en-US" sz="2500">
                  <a:solidFill>
                    <a:srgbClr val="1F1674"/>
                  </a:solidFill>
                  <a:latin typeface="Montserrat"/>
                  <a:ea typeface="Montserrat"/>
                  <a:cs typeface="Montserrat"/>
                  <a:sym typeface="Montserrat"/>
                </a:rPr>
                <a:t>La ley prevé medidas integrales para garantizar derechos vulnerados (educación, salud, vivienda, etc.) y medidas excepcionales (como la separación del niño del medio familiar), siempre bajo control judicial.</a:t>
              </a:r>
            </a:p>
          </p:txBody>
        </p:sp>
      </p:grpSp>
      <p:grpSp>
        <p:nvGrpSpPr>
          <p:cNvPr id="34" name="Group 34"/>
          <p:cNvGrpSpPr/>
          <p:nvPr/>
        </p:nvGrpSpPr>
        <p:grpSpPr>
          <a:xfrm>
            <a:off x="14329932" y="7795130"/>
            <a:ext cx="3086100" cy="2095183"/>
            <a:chOff x="0" y="0"/>
            <a:chExt cx="812800" cy="551818"/>
          </a:xfrm>
        </p:grpSpPr>
        <p:sp>
          <p:nvSpPr>
            <p:cNvPr id="35" name="Freeform 35"/>
            <p:cNvSpPr/>
            <p:nvPr/>
          </p:nvSpPr>
          <p:spPr>
            <a:xfrm>
              <a:off x="0" y="0"/>
              <a:ext cx="812800" cy="551818"/>
            </a:xfrm>
            <a:custGeom>
              <a:avLst/>
              <a:gdLst/>
              <a:ahLst/>
              <a:cxnLst/>
              <a:rect l="l" t="t" r="r" b="b"/>
              <a:pathLst>
                <a:path w="812800" h="551818">
                  <a:moveTo>
                    <a:pt x="75259" y="0"/>
                  </a:moveTo>
                  <a:lnTo>
                    <a:pt x="737541" y="0"/>
                  </a:lnTo>
                  <a:cubicBezTo>
                    <a:pt x="779105" y="0"/>
                    <a:pt x="812800" y="33695"/>
                    <a:pt x="812800" y="75259"/>
                  </a:cubicBezTo>
                  <a:lnTo>
                    <a:pt x="812800" y="476558"/>
                  </a:lnTo>
                  <a:cubicBezTo>
                    <a:pt x="812800" y="518123"/>
                    <a:pt x="779105" y="551818"/>
                    <a:pt x="737541" y="551818"/>
                  </a:cubicBezTo>
                  <a:lnTo>
                    <a:pt x="75259" y="551818"/>
                  </a:lnTo>
                  <a:cubicBezTo>
                    <a:pt x="33695" y="551818"/>
                    <a:pt x="0" y="518123"/>
                    <a:pt x="0" y="476558"/>
                  </a:cubicBezTo>
                  <a:lnTo>
                    <a:pt x="0" y="75259"/>
                  </a:lnTo>
                  <a:cubicBezTo>
                    <a:pt x="0" y="33695"/>
                    <a:pt x="33695" y="0"/>
                    <a:pt x="75259" y="0"/>
                  </a:cubicBezTo>
                  <a:close/>
                </a:path>
              </a:pathLst>
            </a:custGeom>
            <a:solidFill>
              <a:srgbClr val="C3D5EC"/>
            </a:solidFill>
            <a:ln w="104775" cap="rnd">
              <a:solidFill>
                <a:srgbClr val="4E639E"/>
              </a:solidFill>
              <a:prstDash val="solid"/>
              <a:round/>
            </a:ln>
          </p:spPr>
        </p:sp>
        <p:sp>
          <p:nvSpPr>
            <p:cNvPr id="36" name="TextBox 36"/>
            <p:cNvSpPr txBox="1"/>
            <p:nvPr/>
          </p:nvSpPr>
          <p:spPr>
            <a:xfrm>
              <a:off x="0" y="-47625"/>
              <a:ext cx="812800" cy="599443"/>
            </a:xfrm>
            <a:prstGeom prst="rect">
              <a:avLst/>
            </a:prstGeom>
          </p:spPr>
          <p:txBody>
            <a:bodyPr lIns="50800" tIns="50800" rIns="50800" bIns="50800" rtlCol="0" anchor="ctr"/>
            <a:lstStyle/>
            <a:p>
              <a:pPr marL="0" lvl="0" indent="0" algn="ctr">
                <a:lnSpc>
                  <a:spcPts val="3500"/>
                </a:lnSpc>
                <a:spcBef>
                  <a:spcPct val="0"/>
                </a:spcBef>
              </a:pPr>
              <a:r>
                <a:rPr lang="en-US" sz="2500">
                  <a:solidFill>
                    <a:srgbClr val="1F1674"/>
                  </a:solidFill>
                  <a:latin typeface="Montserrat"/>
                  <a:ea typeface="Montserrat"/>
                  <a:cs typeface="Montserrat"/>
                  <a:sym typeface="Montserrat"/>
                </a:rPr>
                <a:t>Medidas de Protección Integral y Excepcional</a:t>
              </a:r>
            </a:p>
          </p:txBody>
        </p:sp>
      </p:grpSp>
      <p:grpSp>
        <p:nvGrpSpPr>
          <p:cNvPr id="37" name="Group 37"/>
          <p:cNvGrpSpPr/>
          <p:nvPr/>
        </p:nvGrpSpPr>
        <p:grpSpPr>
          <a:xfrm>
            <a:off x="4182322" y="4117030"/>
            <a:ext cx="1160357" cy="981841"/>
            <a:chOff x="0" y="0"/>
            <a:chExt cx="812800" cy="687754"/>
          </a:xfrm>
        </p:grpSpPr>
        <p:sp>
          <p:nvSpPr>
            <p:cNvPr id="38" name="Freeform 38"/>
            <p:cNvSpPr/>
            <p:nvPr/>
          </p:nvSpPr>
          <p:spPr>
            <a:xfrm>
              <a:off x="0" y="0"/>
              <a:ext cx="812800" cy="687754"/>
            </a:xfrm>
            <a:custGeom>
              <a:avLst/>
              <a:gdLst/>
              <a:ahLst/>
              <a:cxnLst/>
              <a:rect l="l" t="t" r="r" b="b"/>
              <a:pathLst>
                <a:path w="812800" h="687754">
                  <a:moveTo>
                    <a:pt x="812800" y="343877"/>
                  </a:moveTo>
                  <a:lnTo>
                    <a:pt x="406400" y="0"/>
                  </a:lnTo>
                  <a:lnTo>
                    <a:pt x="406400" y="203200"/>
                  </a:lnTo>
                  <a:lnTo>
                    <a:pt x="0" y="203200"/>
                  </a:lnTo>
                  <a:lnTo>
                    <a:pt x="0" y="484554"/>
                  </a:lnTo>
                  <a:lnTo>
                    <a:pt x="406400" y="484554"/>
                  </a:lnTo>
                  <a:lnTo>
                    <a:pt x="406400" y="687754"/>
                  </a:lnTo>
                  <a:lnTo>
                    <a:pt x="812800" y="343877"/>
                  </a:lnTo>
                  <a:close/>
                </a:path>
              </a:pathLst>
            </a:custGeom>
            <a:solidFill>
              <a:srgbClr val="FFA85A"/>
            </a:solidFill>
            <a:ln w="38100" cap="sq">
              <a:solidFill>
                <a:srgbClr val="7284B0"/>
              </a:solidFill>
              <a:prstDash val="dash"/>
              <a:miter/>
            </a:ln>
          </p:spPr>
        </p:sp>
        <p:sp>
          <p:nvSpPr>
            <p:cNvPr id="39" name="TextBox 39"/>
            <p:cNvSpPr txBox="1"/>
            <p:nvPr/>
          </p:nvSpPr>
          <p:spPr>
            <a:xfrm>
              <a:off x="0" y="155575"/>
              <a:ext cx="711200" cy="328979"/>
            </a:xfrm>
            <a:prstGeom prst="rect">
              <a:avLst/>
            </a:prstGeom>
          </p:spPr>
          <p:txBody>
            <a:bodyPr lIns="50800" tIns="50800" rIns="50800" bIns="50800" rtlCol="0" anchor="ctr"/>
            <a:lstStyle/>
            <a:p>
              <a:pPr algn="ctr">
                <a:lnSpc>
                  <a:spcPts val="3640"/>
                </a:lnSpc>
              </a:pPr>
              <a:endParaRPr/>
            </a:p>
          </p:txBody>
        </p:sp>
      </p:grpSp>
      <p:sp>
        <p:nvSpPr>
          <p:cNvPr id="40" name="TextBox 40"/>
          <p:cNvSpPr txBox="1"/>
          <p:nvPr/>
        </p:nvSpPr>
        <p:spPr>
          <a:xfrm>
            <a:off x="4039425" y="1346153"/>
            <a:ext cx="11369508" cy="1296669"/>
          </a:xfrm>
          <a:prstGeom prst="rect">
            <a:avLst/>
          </a:prstGeom>
        </p:spPr>
        <p:txBody>
          <a:bodyPr lIns="0" tIns="0" rIns="0" bIns="0" rtlCol="0" anchor="t">
            <a:spAutoFit/>
          </a:bodyPr>
          <a:lstStyle/>
          <a:p>
            <a:r>
              <a:t>CARACTERÍSTICAS DEL SISTEMA DE PROTECCIÓN (LEY 13.298 – PBA)</a:t>
            </a:r>
          </a:p>
        </p:txBody>
      </p:sp>
      <p:grpSp>
        <p:nvGrpSpPr>
          <p:cNvPr id="41" name="Group 41"/>
          <p:cNvGrpSpPr/>
          <p:nvPr/>
        </p:nvGrpSpPr>
        <p:grpSpPr>
          <a:xfrm rot="-10800000">
            <a:off x="4249843" y="7731532"/>
            <a:ext cx="1160357" cy="981841"/>
            <a:chOff x="0" y="0"/>
            <a:chExt cx="812800" cy="687754"/>
          </a:xfrm>
        </p:grpSpPr>
        <p:sp>
          <p:nvSpPr>
            <p:cNvPr id="42" name="Freeform 42"/>
            <p:cNvSpPr/>
            <p:nvPr/>
          </p:nvSpPr>
          <p:spPr>
            <a:xfrm>
              <a:off x="0" y="0"/>
              <a:ext cx="812800" cy="687754"/>
            </a:xfrm>
            <a:custGeom>
              <a:avLst/>
              <a:gdLst/>
              <a:ahLst/>
              <a:cxnLst/>
              <a:rect l="l" t="t" r="r" b="b"/>
              <a:pathLst>
                <a:path w="812800" h="687754">
                  <a:moveTo>
                    <a:pt x="812800" y="343877"/>
                  </a:moveTo>
                  <a:lnTo>
                    <a:pt x="406400" y="0"/>
                  </a:lnTo>
                  <a:lnTo>
                    <a:pt x="406400" y="203200"/>
                  </a:lnTo>
                  <a:lnTo>
                    <a:pt x="0" y="203200"/>
                  </a:lnTo>
                  <a:lnTo>
                    <a:pt x="0" y="484554"/>
                  </a:lnTo>
                  <a:lnTo>
                    <a:pt x="406400" y="484554"/>
                  </a:lnTo>
                  <a:lnTo>
                    <a:pt x="406400" y="687754"/>
                  </a:lnTo>
                  <a:lnTo>
                    <a:pt x="812800" y="343877"/>
                  </a:lnTo>
                  <a:close/>
                </a:path>
              </a:pathLst>
            </a:custGeom>
            <a:solidFill>
              <a:srgbClr val="FFA85A"/>
            </a:solidFill>
            <a:ln w="38100" cap="sq">
              <a:solidFill>
                <a:srgbClr val="7284B0"/>
              </a:solidFill>
              <a:prstDash val="dash"/>
              <a:miter/>
            </a:ln>
          </p:spPr>
        </p:sp>
        <p:sp>
          <p:nvSpPr>
            <p:cNvPr id="43" name="TextBox 43"/>
            <p:cNvSpPr txBox="1"/>
            <p:nvPr/>
          </p:nvSpPr>
          <p:spPr>
            <a:xfrm>
              <a:off x="0" y="155575"/>
              <a:ext cx="711200" cy="328979"/>
            </a:xfrm>
            <a:prstGeom prst="rect">
              <a:avLst/>
            </a:prstGeom>
          </p:spPr>
          <p:txBody>
            <a:bodyPr lIns="50800" tIns="50800" rIns="50800" bIns="50800" rtlCol="0" anchor="ctr"/>
            <a:lstStyle/>
            <a:p>
              <a:pPr algn="ctr">
                <a:lnSpc>
                  <a:spcPts val="3640"/>
                </a:lnSpc>
              </a:pPr>
              <a:endParaRPr/>
            </a:p>
          </p:txBody>
        </p:sp>
      </p:grpSp>
      <p:grpSp>
        <p:nvGrpSpPr>
          <p:cNvPr id="44" name="Group 44"/>
          <p:cNvGrpSpPr/>
          <p:nvPr/>
        </p:nvGrpSpPr>
        <p:grpSpPr>
          <a:xfrm>
            <a:off x="8563822" y="4117030"/>
            <a:ext cx="1160357" cy="981841"/>
            <a:chOff x="0" y="0"/>
            <a:chExt cx="812800" cy="687754"/>
          </a:xfrm>
        </p:grpSpPr>
        <p:sp>
          <p:nvSpPr>
            <p:cNvPr id="45" name="Freeform 45"/>
            <p:cNvSpPr/>
            <p:nvPr/>
          </p:nvSpPr>
          <p:spPr>
            <a:xfrm>
              <a:off x="0" y="0"/>
              <a:ext cx="812800" cy="687754"/>
            </a:xfrm>
            <a:custGeom>
              <a:avLst/>
              <a:gdLst/>
              <a:ahLst/>
              <a:cxnLst/>
              <a:rect l="l" t="t" r="r" b="b"/>
              <a:pathLst>
                <a:path w="812800" h="687754">
                  <a:moveTo>
                    <a:pt x="812800" y="343877"/>
                  </a:moveTo>
                  <a:lnTo>
                    <a:pt x="406400" y="0"/>
                  </a:lnTo>
                  <a:lnTo>
                    <a:pt x="406400" y="203200"/>
                  </a:lnTo>
                  <a:lnTo>
                    <a:pt x="0" y="203200"/>
                  </a:lnTo>
                  <a:lnTo>
                    <a:pt x="0" y="484554"/>
                  </a:lnTo>
                  <a:lnTo>
                    <a:pt x="406400" y="484554"/>
                  </a:lnTo>
                  <a:lnTo>
                    <a:pt x="406400" y="687754"/>
                  </a:lnTo>
                  <a:lnTo>
                    <a:pt x="812800" y="343877"/>
                  </a:lnTo>
                  <a:close/>
                </a:path>
              </a:pathLst>
            </a:custGeom>
            <a:solidFill>
              <a:srgbClr val="FFA85A"/>
            </a:solidFill>
            <a:ln w="38100" cap="sq">
              <a:solidFill>
                <a:srgbClr val="7284B0"/>
              </a:solidFill>
              <a:prstDash val="dash"/>
              <a:miter/>
            </a:ln>
          </p:spPr>
        </p:sp>
        <p:sp>
          <p:nvSpPr>
            <p:cNvPr id="46" name="TextBox 46"/>
            <p:cNvSpPr txBox="1"/>
            <p:nvPr/>
          </p:nvSpPr>
          <p:spPr>
            <a:xfrm>
              <a:off x="0" y="155575"/>
              <a:ext cx="711200" cy="328979"/>
            </a:xfrm>
            <a:prstGeom prst="rect">
              <a:avLst/>
            </a:prstGeom>
          </p:spPr>
          <p:txBody>
            <a:bodyPr lIns="50800" tIns="50800" rIns="50800" bIns="50800" rtlCol="0" anchor="ctr"/>
            <a:lstStyle/>
            <a:p>
              <a:pPr algn="ctr">
                <a:lnSpc>
                  <a:spcPts val="3640"/>
                </a:lnSpc>
              </a:pPr>
              <a:endParaRPr/>
            </a:p>
          </p:txBody>
        </p:sp>
      </p:grpSp>
      <p:grpSp>
        <p:nvGrpSpPr>
          <p:cNvPr id="47" name="Group 47"/>
          <p:cNvGrpSpPr/>
          <p:nvPr/>
        </p:nvGrpSpPr>
        <p:grpSpPr>
          <a:xfrm>
            <a:off x="13169575" y="4161659"/>
            <a:ext cx="1160357" cy="981841"/>
            <a:chOff x="0" y="0"/>
            <a:chExt cx="812800" cy="687754"/>
          </a:xfrm>
        </p:grpSpPr>
        <p:sp>
          <p:nvSpPr>
            <p:cNvPr id="48" name="Freeform 48"/>
            <p:cNvSpPr/>
            <p:nvPr/>
          </p:nvSpPr>
          <p:spPr>
            <a:xfrm>
              <a:off x="0" y="0"/>
              <a:ext cx="812800" cy="687754"/>
            </a:xfrm>
            <a:custGeom>
              <a:avLst/>
              <a:gdLst/>
              <a:ahLst/>
              <a:cxnLst/>
              <a:rect l="l" t="t" r="r" b="b"/>
              <a:pathLst>
                <a:path w="812800" h="687754">
                  <a:moveTo>
                    <a:pt x="812800" y="343877"/>
                  </a:moveTo>
                  <a:lnTo>
                    <a:pt x="406400" y="0"/>
                  </a:lnTo>
                  <a:lnTo>
                    <a:pt x="406400" y="203200"/>
                  </a:lnTo>
                  <a:lnTo>
                    <a:pt x="0" y="203200"/>
                  </a:lnTo>
                  <a:lnTo>
                    <a:pt x="0" y="484554"/>
                  </a:lnTo>
                  <a:lnTo>
                    <a:pt x="406400" y="484554"/>
                  </a:lnTo>
                  <a:lnTo>
                    <a:pt x="406400" y="687754"/>
                  </a:lnTo>
                  <a:lnTo>
                    <a:pt x="812800" y="343877"/>
                  </a:lnTo>
                  <a:close/>
                </a:path>
              </a:pathLst>
            </a:custGeom>
            <a:solidFill>
              <a:srgbClr val="FFA85A"/>
            </a:solidFill>
            <a:ln w="38100" cap="sq">
              <a:solidFill>
                <a:srgbClr val="7284B0"/>
              </a:solidFill>
              <a:prstDash val="dash"/>
              <a:miter/>
            </a:ln>
          </p:spPr>
        </p:sp>
        <p:sp>
          <p:nvSpPr>
            <p:cNvPr id="49" name="TextBox 49"/>
            <p:cNvSpPr txBox="1"/>
            <p:nvPr/>
          </p:nvSpPr>
          <p:spPr>
            <a:xfrm>
              <a:off x="0" y="155575"/>
              <a:ext cx="711200" cy="328979"/>
            </a:xfrm>
            <a:prstGeom prst="rect">
              <a:avLst/>
            </a:prstGeom>
          </p:spPr>
          <p:txBody>
            <a:bodyPr lIns="50800" tIns="50800" rIns="50800" bIns="50800" rtlCol="0" anchor="ctr"/>
            <a:lstStyle/>
            <a:p>
              <a:pPr algn="ctr">
                <a:lnSpc>
                  <a:spcPts val="3640"/>
                </a:lnSpc>
              </a:pPr>
              <a:endParaRPr/>
            </a:p>
          </p:txBody>
        </p:sp>
      </p:grpSp>
      <p:grpSp>
        <p:nvGrpSpPr>
          <p:cNvPr id="50" name="Group 50"/>
          <p:cNvGrpSpPr/>
          <p:nvPr/>
        </p:nvGrpSpPr>
        <p:grpSpPr>
          <a:xfrm rot="-10800000">
            <a:off x="13102900" y="8222453"/>
            <a:ext cx="1160357" cy="981841"/>
            <a:chOff x="0" y="0"/>
            <a:chExt cx="812800" cy="687754"/>
          </a:xfrm>
        </p:grpSpPr>
        <p:sp>
          <p:nvSpPr>
            <p:cNvPr id="51" name="Freeform 51"/>
            <p:cNvSpPr/>
            <p:nvPr/>
          </p:nvSpPr>
          <p:spPr>
            <a:xfrm>
              <a:off x="0" y="0"/>
              <a:ext cx="812800" cy="687754"/>
            </a:xfrm>
            <a:custGeom>
              <a:avLst/>
              <a:gdLst/>
              <a:ahLst/>
              <a:cxnLst/>
              <a:rect l="l" t="t" r="r" b="b"/>
              <a:pathLst>
                <a:path w="812800" h="687754">
                  <a:moveTo>
                    <a:pt x="812800" y="343877"/>
                  </a:moveTo>
                  <a:lnTo>
                    <a:pt x="406400" y="0"/>
                  </a:lnTo>
                  <a:lnTo>
                    <a:pt x="406400" y="203200"/>
                  </a:lnTo>
                  <a:lnTo>
                    <a:pt x="0" y="203200"/>
                  </a:lnTo>
                  <a:lnTo>
                    <a:pt x="0" y="484554"/>
                  </a:lnTo>
                  <a:lnTo>
                    <a:pt x="406400" y="484554"/>
                  </a:lnTo>
                  <a:lnTo>
                    <a:pt x="406400" y="687754"/>
                  </a:lnTo>
                  <a:lnTo>
                    <a:pt x="812800" y="343877"/>
                  </a:lnTo>
                  <a:close/>
                </a:path>
              </a:pathLst>
            </a:custGeom>
            <a:solidFill>
              <a:srgbClr val="FFA85A"/>
            </a:solidFill>
            <a:ln w="38100" cap="sq">
              <a:solidFill>
                <a:srgbClr val="7284B0"/>
              </a:solidFill>
              <a:prstDash val="dash"/>
              <a:miter/>
            </a:ln>
          </p:spPr>
        </p:sp>
        <p:sp>
          <p:nvSpPr>
            <p:cNvPr id="52" name="TextBox 52"/>
            <p:cNvSpPr txBox="1"/>
            <p:nvPr/>
          </p:nvSpPr>
          <p:spPr>
            <a:xfrm>
              <a:off x="0" y="155575"/>
              <a:ext cx="711200" cy="328979"/>
            </a:xfrm>
            <a:prstGeom prst="rect">
              <a:avLst/>
            </a:prstGeom>
          </p:spPr>
          <p:txBody>
            <a:bodyPr lIns="50800" tIns="50800" rIns="50800" bIns="50800" rtlCol="0" anchor="ctr"/>
            <a:lstStyle/>
            <a:p>
              <a:pPr algn="ctr">
                <a:lnSpc>
                  <a:spcPts val="3640"/>
                </a:lnSpc>
              </a:pPr>
              <a:endParaRPr/>
            </a:p>
          </p:txBody>
        </p:sp>
      </p:grpSp>
      <p:grpSp>
        <p:nvGrpSpPr>
          <p:cNvPr id="53" name="Group 53"/>
          <p:cNvGrpSpPr/>
          <p:nvPr/>
        </p:nvGrpSpPr>
        <p:grpSpPr>
          <a:xfrm rot="5400000">
            <a:off x="15260796" y="6813290"/>
            <a:ext cx="957767" cy="981841"/>
            <a:chOff x="0" y="0"/>
            <a:chExt cx="670891" cy="687754"/>
          </a:xfrm>
        </p:grpSpPr>
        <p:sp>
          <p:nvSpPr>
            <p:cNvPr id="54" name="Freeform 54"/>
            <p:cNvSpPr/>
            <p:nvPr/>
          </p:nvSpPr>
          <p:spPr>
            <a:xfrm>
              <a:off x="0" y="0"/>
              <a:ext cx="670891" cy="687754"/>
            </a:xfrm>
            <a:custGeom>
              <a:avLst/>
              <a:gdLst/>
              <a:ahLst/>
              <a:cxnLst/>
              <a:rect l="l" t="t" r="r" b="b"/>
              <a:pathLst>
                <a:path w="670891" h="687754">
                  <a:moveTo>
                    <a:pt x="670891" y="343877"/>
                  </a:moveTo>
                  <a:lnTo>
                    <a:pt x="264491" y="0"/>
                  </a:lnTo>
                  <a:lnTo>
                    <a:pt x="264491" y="203200"/>
                  </a:lnTo>
                  <a:lnTo>
                    <a:pt x="0" y="203200"/>
                  </a:lnTo>
                  <a:lnTo>
                    <a:pt x="0" y="484554"/>
                  </a:lnTo>
                  <a:lnTo>
                    <a:pt x="264491" y="484554"/>
                  </a:lnTo>
                  <a:lnTo>
                    <a:pt x="264491" y="687754"/>
                  </a:lnTo>
                  <a:lnTo>
                    <a:pt x="670891" y="343877"/>
                  </a:lnTo>
                  <a:close/>
                </a:path>
              </a:pathLst>
            </a:custGeom>
            <a:solidFill>
              <a:srgbClr val="FFA85A"/>
            </a:solidFill>
            <a:ln w="38100" cap="sq">
              <a:solidFill>
                <a:srgbClr val="7284B0"/>
              </a:solidFill>
              <a:prstDash val="dash"/>
              <a:miter/>
            </a:ln>
          </p:spPr>
        </p:sp>
        <p:sp>
          <p:nvSpPr>
            <p:cNvPr id="55" name="TextBox 55"/>
            <p:cNvSpPr txBox="1"/>
            <p:nvPr/>
          </p:nvSpPr>
          <p:spPr>
            <a:xfrm>
              <a:off x="0" y="155575"/>
              <a:ext cx="569291" cy="328979"/>
            </a:xfrm>
            <a:prstGeom prst="rect">
              <a:avLst/>
            </a:prstGeom>
          </p:spPr>
          <p:txBody>
            <a:bodyPr lIns="50800" tIns="50800" rIns="50800" bIns="50800" rtlCol="0" anchor="ctr"/>
            <a:lstStyle/>
            <a:p>
              <a:pPr algn="ctr">
                <a:lnSpc>
                  <a:spcPts val="3640"/>
                </a:lnSpc>
              </a:pPr>
              <a:endParaRPr/>
            </a:p>
          </p:txBody>
        </p:sp>
      </p:grpSp>
    </p:spTree>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sp>
        <p:nvSpPr>
          <p:cNvPr id="2" name="TextBox 2"/>
          <p:cNvSpPr txBox="1"/>
          <p:nvPr/>
        </p:nvSpPr>
        <p:spPr>
          <a:xfrm>
            <a:off x="3805159" y="3324225"/>
            <a:ext cx="13315481" cy="2246769"/>
          </a:xfrm>
          <a:prstGeom prst="rect">
            <a:avLst/>
          </a:prstGeom>
        </p:spPr>
        <p:txBody>
          <a:bodyPr wrap="square" lIns="0" tIns="0" rIns="0" bIns="0" rtlCol="0" anchor="t">
            <a:spAutoFit/>
          </a:bodyPr>
          <a:lstStyle/>
          <a:p>
            <a:r>
              <a:rPr sz="3200" dirty="0" err="1"/>
              <a:t>Enfoque</a:t>
            </a:r>
            <a:r>
              <a:rPr sz="3200" dirty="0"/>
              <a:t> de Derechos Humanos</a:t>
            </a:r>
          </a:p>
          <a:p>
            <a:r>
              <a:rPr sz="3200" dirty="0"/>
              <a:t>El Fuero de Familia </a:t>
            </a:r>
            <a:r>
              <a:rPr sz="3200" dirty="0" err="1"/>
              <a:t>interviene</a:t>
            </a:r>
            <a:r>
              <a:rPr sz="3200" dirty="0"/>
              <a:t> </a:t>
            </a:r>
            <a:r>
              <a:rPr sz="3200" dirty="0" err="1"/>
              <a:t>obligatoriamente</a:t>
            </a:r>
            <a:r>
              <a:rPr sz="3200" dirty="0"/>
              <a:t> </a:t>
            </a:r>
            <a:r>
              <a:rPr sz="3200" dirty="0" err="1"/>
              <a:t>cuando</a:t>
            </a:r>
            <a:r>
              <a:rPr sz="3200" dirty="0"/>
              <a:t> se </a:t>
            </a:r>
            <a:r>
              <a:rPr sz="3200" dirty="0" err="1"/>
              <a:t>aplican</a:t>
            </a:r>
            <a:r>
              <a:rPr sz="3200" dirty="0"/>
              <a:t> </a:t>
            </a:r>
            <a:r>
              <a:rPr sz="3200" dirty="0" err="1"/>
              <a:t>medidas</a:t>
            </a:r>
            <a:r>
              <a:rPr sz="3200" dirty="0"/>
              <a:t> </a:t>
            </a:r>
            <a:r>
              <a:rPr sz="3200" dirty="0" err="1"/>
              <a:t>excepcionales</a:t>
            </a:r>
            <a:r>
              <a:rPr sz="3200" dirty="0"/>
              <a:t>, </a:t>
            </a:r>
            <a:r>
              <a:rPr sz="3200" dirty="0" err="1"/>
              <a:t>garantizando</a:t>
            </a:r>
            <a:r>
              <a:rPr sz="3200" dirty="0"/>
              <a:t> el control de </a:t>
            </a:r>
            <a:r>
              <a:rPr sz="3200" dirty="0" err="1"/>
              <a:t>legalidad</a:t>
            </a:r>
            <a:r>
              <a:rPr sz="3200" dirty="0"/>
              <a:t> y la </a:t>
            </a:r>
            <a:r>
              <a:rPr sz="3200" dirty="0" err="1"/>
              <a:t>revisión</a:t>
            </a:r>
            <a:r>
              <a:rPr sz="3200" dirty="0"/>
              <a:t> </a:t>
            </a:r>
            <a:r>
              <a:rPr sz="3200" dirty="0" err="1"/>
              <a:t>periódica</a:t>
            </a:r>
            <a:r>
              <a:rPr sz="3200" dirty="0"/>
              <a:t> de las </a:t>
            </a:r>
            <a:r>
              <a:rPr sz="3200" dirty="0" err="1"/>
              <a:t>decisiones</a:t>
            </a:r>
            <a:r>
              <a:rPr sz="3200" dirty="0"/>
              <a:t>.</a:t>
            </a:r>
          </a:p>
          <a:p>
            <a:endParaRPr dirty="0"/>
          </a:p>
        </p:txBody>
      </p:sp>
      <p:sp>
        <p:nvSpPr>
          <p:cNvPr id="3" name="Freeform 3"/>
          <p:cNvSpPr/>
          <p:nvPr/>
        </p:nvSpPr>
        <p:spPr>
          <a:xfrm>
            <a:off x="2585987" y="4269607"/>
            <a:ext cx="992743" cy="757903"/>
          </a:xfrm>
          <a:custGeom>
            <a:avLst/>
            <a:gdLst/>
            <a:ahLst/>
            <a:cxnLst/>
            <a:rect l="l" t="t" r="r" b="b"/>
            <a:pathLst>
              <a:path w="992743" h="757903">
                <a:moveTo>
                  <a:pt x="0" y="0"/>
                </a:moveTo>
                <a:lnTo>
                  <a:pt x="992744" y="0"/>
                </a:lnTo>
                <a:lnTo>
                  <a:pt x="992744" y="757903"/>
                </a:lnTo>
                <a:lnTo>
                  <a:pt x="0" y="757903"/>
                </a:lnTo>
                <a:lnTo>
                  <a:pt x="0" y="0"/>
                </a:lnTo>
                <a:close/>
              </a:path>
            </a:pathLst>
          </a:custGeom>
          <a:blipFill>
            <a:blip r:embed="rId2">
              <a:extLst>
                <a:ext uri="{96DAC541-7B7A-43D3-8B79-37D633B846F1}">
                  <asvg:svgBlip xmlns:asvg="http://schemas.microsoft.com/office/drawing/2016/SVG/main" r:embed="rId3"/>
                </a:ext>
              </a:extLst>
            </a:blip>
            <a:stretch>
              <a:fillRect l="-209925" t="-3810" r="-18249" b="-238516"/>
            </a:stretch>
          </a:blipFill>
        </p:spPr>
        <p:txBody>
          <a:bodyPr/>
          <a:lstStyle/>
          <a:p>
            <a:endParaRPr/>
          </a:p>
        </p:txBody>
      </p:sp>
      <p:sp>
        <p:nvSpPr>
          <p:cNvPr id="4" name="Freeform 4"/>
          <p:cNvSpPr/>
          <p:nvPr/>
        </p:nvSpPr>
        <p:spPr>
          <a:xfrm>
            <a:off x="2789239" y="8036703"/>
            <a:ext cx="992743" cy="757903"/>
          </a:xfrm>
          <a:custGeom>
            <a:avLst/>
            <a:gdLst/>
            <a:ahLst/>
            <a:cxnLst/>
            <a:rect l="l" t="t" r="r" b="b"/>
            <a:pathLst>
              <a:path w="992743" h="757903">
                <a:moveTo>
                  <a:pt x="0" y="0"/>
                </a:moveTo>
                <a:lnTo>
                  <a:pt x="992743" y="0"/>
                </a:lnTo>
                <a:lnTo>
                  <a:pt x="992743" y="757903"/>
                </a:lnTo>
                <a:lnTo>
                  <a:pt x="0" y="757903"/>
                </a:lnTo>
                <a:lnTo>
                  <a:pt x="0" y="0"/>
                </a:lnTo>
                <a:close/>
              </a:path>
            </a:pathLst>
          </a:custGeom>
          <a:blipFill>
            <a:blip r:embed="rId2">
              <a:extLst>
                <a:ext uri="{96DAC541-7B7A-43D3-8B79-37D633B846F1}">
                  <asvg:svgBlip xmlns:asvg="http://schemas.microsoft.com/office/drawing/2016/SVG/main" r:embed="rId3"/>
                </a:ext>
              </a:extLst>
            </a:blip>
            <a:stretch>
              <a:fillRect l="-209925" t="-3810" r="-18249" b="-238516"/>
            </a:stretch>
          </a:blipFill>
        </p:spPr>
        <p:txBody>
          <a:bodyPr/>
          <a:lstStyle/>
          <a:p>
            <a:endParaRPr/>
          </a:p>
        </p:txBody>
      </p:sp>
      <p:grpSp>
        <p:nvGrpSpPr>
          <p:cNvPr id="5" name="Group 5"/>
          <p:cNvGrpSpPr/>
          <p:nvPr/>
        </p:nvGrpSpPr>
        <p:grpSpPr>
          <a:xfrm>
            <a:off x="1271006" y="5355907"/>
            <a:ext cx="437955" cy="4114800"/>
            <a:chOff x="0" y="0"/>
            <a:chExt cx="583939" cy="5486400"/>
          </a:xfrm>
        </p:grpSpPr>
        <p:grpSp>
          <p:nvGrpSpPr>
            <p:cNvPr id="6" name="Group 6"/>
            <p:cNvGrpSpPr/>
            <p:nvPr/>
          </p:nvGrpSpPr>
          <p:grpSpPr>
            <a:xfrm rot="-10800000">
              <a:off x="0" y="2355915"/>
              <a:ext cx="571500" cy="1143000"/>
              <a:chOff x="0" y="0"/>
              <a:chExt cx="406400" cy="812800"/>
            </a:xfrm>
          </p:grpSpPr>
          <p:sp>
            <p:nvSpPr>
              <p:cNvPr id="7" name="Freeform 7"/>
              <p:cNvSpPr/>
              <p:nvPr/>
            </p:nvSpPr>
            <p:spPr>
              <a:xfrm>
                <a:off x="0" y="0"/>
                <a:ext cx="406400" cy="812800"/>
              </a:xfrm>
              <a:custGeom>
                <a:avLst/>
                <a:gdLst/>
                <a:ahLst/>
                <a:cxnLst/>
                <a:rect l="l" t="t" r="r" b="b"/>
                <a:pathLst>
                  <a:path w="406400" h="812800">
                    <a:moveTo>
                      <a:pt x="406400" y="406400"/>
                    </a:moveTo>
                    <a:lnTo>
                      <a:pt x="0" y="0"/>
                    </a:lnTo>
                    <a:lnTo>
                      <a:pt x="0" y="203200"/>
                    </a:lnTo>
                    <a:lnTo>
                      <a:pt x="0" y="203200"/>
                    </a:lnTo>
                    <a:lnTo>
                      <a:pt x="0" y="609600"/>
                    </a:lnTo>
                    <a:lnTo>
                      <a:pt x="0" y="609600"/>
                    </a:lnTo>
                    <a:lnTo>
                      <a:pt x="0" y="812800"/>
                    </a:lnTo>
                    <a:lnTo>
                      <a:pt x="406400" y="406400"/>
                    </a:lnTo>
                    <a:close/>
                  </a:path>
                </a:pathLst>
              </a:custGeom>
              <a:solidFill>
                <a:srgbClr val="61E1FF"/>
              </a:solidFill>
              <a:ln w="57150" cap="sq">
                <a:solidFill>
                  <a:srgbClr val="FFA85A"/>
                </a:solidFill>
                <a:prstDash val="dash"/>
                <a:miter/>
              </a:ln>
            </p:spPr>
          </p:sp>
          <p:sp>
            <p:nvSpPr>
              <p:cNvPr id="8" name="TextBox 8"/>
              <p:cNvSpPr txBox="1"/>
              <p:nvPr/>
            </p:nvSpPr>
            <p:spPr>
              <a:xfrm>
                <a:off x="0" y="155575"/>
                <a:ext cx="304800" cy="454025"/>
              </a:xfrm>
              <a:prstGeom prst="rect">
                <a:avLst/>
              </a:prstGeom>
            </p:spPr>
            <p:txBody>
              <a:bodyPr lIns="50800" tIns="50800" rIns="50800" bIns="50800" rtlCol="0" anchor="ctr"/>
              <a:lstStyle/>
              <a:p>
                <a:pPr algn="ctr">
                  <a:lnSpc>
                    <a:spcPts val="3640"/>
                  </a:lnSpc>
                </a:pPr>
                <a:endParaRPr/>
              </a:p>
            </p:txBody>
          </p:sp>
        </p:grpSp>
        <p:sp>
          <p:nvSpPr>
            <p:cNvPr id="9" name="AutoShape 9"/>
            <p:cNvSpPr/>
            <p:nvPr/>
          </p:nvSpPr>
          <p:spPr>
            <a:xfrm>
              <a:off x="539489" y="0"/>
              <a:ext cx="0" cy="5486400"/>
            </a:xfrm>
            <a:prstGeom prst="line">
              <a:avLst/>
            </a:prstGeom>
            <a:ln w="88900" cap="flat">
              <a:solidFill>
                <a:srgbClr val="4E639E"/>
              </a:solidFill>
              <a:prstDash val="solid"/>
              <a:headEnd type="none" w="sm" len="sm"/>
              <a:tailEnd type="none" w="sm" len="sm"/>
            </a:ln>
          </p:spPr>
        </p:sp>
      </p:grpSp>
      <p:sp>
        <p:nvSpPr>
          <p:cNvPr id="10" name="TextBox 10"/>
          <p:cNvSpPr txBox="1"/>
          <p:nvPr/>
        </p:nvSpPr>
        <p:spPr>
          <a:xfrm>
            <a:off x="3984573" y="6335382"/>
            <a:ext cx="12093621" cy="3016210"/>
          </a:xfrm>
          <a:prstGeom prst="rect">
            <a:avLst/>
          </a:prstGeom>
        </p:spPr>
        <p:txBody>
          <a:bodyPr wrap="square" lIns="0" tIns="0" rIns="0" bIns="0" rtlCol="0" anchor="t">
            <a:spAutoFit/>
          </a:bodyPr>
          <a:lstStyle/>
          <a:p>
            <a:r>
              <a:rPr sz="3200" dirty="0" err="1"/>
              <a:t>Intersectorialidad</a:t>
            </a:r>
            <a:r>
              <a:rPr sz="3200" dirty="0"/>
              <a:t> y Redes</a:t>
            </a:r>
          </a:p>
          <a:p>
            <a:endParaRPr sz="3200" dirty="0"/>
          </a:p>
          <a:p>
            <a:r>
              <a:rPr sz="3200" dirty="0"/>
              <a:t>La ley </a:t>
            </a:r>
            <a:r>
              <a:rPr sz="3200" dirty="0" err="1"/>
              <a:t>promueve</a:t>
            </a:r>
            <a:r>
              <a:rPr sz="3200" dirty="0"/>
              <a:t> el </a:t>
            </a:r>
            <a:r>
              <a:rPr sz="3200" dirty="0" err="1"/>
              <a:t>trabajo</a:t>
            </a:r>
            <a:r>
              <a:rPr sz="3200" dirty="0"/>
              <a:t> conjunto entre </a:t>
            </a:r>
            <a:r>
              <a:rPr sz="3200" dirty="0" err="1"/>
              <a:t>salud</a:t>
            </a:r>
            <a:r>
              <a:rPr sz="3200" dirty="0"/>
              <a:t>, </a:t>
            </a:r>
            <a:r>
              <a:rPr sz="3200" dirty="0" err="1"/>
              <a:t>educación</a:t>
            </a:r>
            <a:r>
              <a:rPr sz="3200" dirty="0"/>
              <a:t>, </a:t>
            </a:r>
            <a:r>
              <a:rPr sz="3200" dirty="0" err="1"/>
              <a:t>seguridad</a:t>
            </a:r>
            <a:r>
              <a:rPr sz="3200" dirty="0"/>
              <a:t>, </a:t>
            </a:r>
            <a:r>
              <a:rPr sz="3200" dirty="0" err="1"/>
              <a:t>justicia</a:t>
            </a:r>
            <a:r>
              <a:rPr sz="3200" dirty="0"/>
              <a:t> y </a:t>
            </a:r>
            <a:r>
              <a:rPr sz="3200" dirty="0" err="1"/>
              <a:t>desarrollo</a:t>
            </a:r>
            <a:r>
              <a:rPr sz="3200" dirty="0"/>
              <a:t> social, para responder </a:t>
            </a:r>
            <a:r>
              <a:rPr sz="3200" dirty="0" err="1"/>
              <a:t>integralmente</a:t>
            </a:r>
            <a:r>
              <a:rPr sz="3200" dirty="0"/>
              <a:t> a las </a:t>
            </a:r>
            <a:r>
              <a:rPr sz="3200" dirty="0" err="1"/>
              <a:t>situaciones</a:t>
            </a:r>
            <a:r>
              <a:rPr sz="3200" dirty="0"/>
              <a:t> de </a:t>
            </a:r>
            <a:r>
              <a:rPr sz="3200" dirty="0" err="1"/>
              <a:t>vulneración</a:t>
            </a:r>
            <a:r>
              <a:rPr sz="3200" dirty="0"/>
              <a:t> de derechos.</a:t>
            </a:r>
          </a:p>
          <a:p>
            <a:endParaRPr dirty="0"/>
          </a:p>
          <a:p>
            <a:endParaRPr dirty="0"/>
          </a:p>
        </p:txBody>
      </p:sp>
      <p:grpSp>
        <p:nvGrpSpPr>
          <p:cNvPr id="11" name="Group 11"/>
          <p:cNvGrpSpPr/>
          <p:nvPr/>
        </p:nvGrpSpPr>
        <p:grpSpPr>
          <a:xfrm>
            <a:off x="1894444" y="612775"/>
            <a:ext cx="14499112" cy="2036762"/>
            <a:chOff x="0" y="0"/>
            <a:chExt cx="19332149" cy="2715683"/>
          </a:xfrm>
        </p:grpSpPr>
        <p:sp>
          <p:nvSpPr>
            <p:cNvPr id="12" name="AutoShape 12"/>
            <p:cNvSpPr/>
            <p:nvPr/>
          </p:nvSpPr>
          <p:spPr>
            <a:xfrm flipV="1">
              <a:off x="1357842" y="2185493"/>
              <a:ext cx="17974226" cy="38504"/>
            </a:xfrm>
            <a:prstGeom prst="line">
              <a:avLst/>
            </a:prstGeom>
            <a:ln w="76200" cap="flat">
              <a:solidFill>
                <a:srgbClr val="4E639E"/>
              </a:solidFill>
              <a:prstDash val="solid"/>
              <a:headEnd type="none" w="sm" len="sm"/>
              <a:tailEnd type="arrow" w="med" len="sm"/>
            </a:ln>
          </p:spPr>
        </p:sp>
        <p:grpSp>
          <p:nvGrpSpPr>
            <p:cNvPr id="13" name="Group 13"/>
            <p:cNvGrpSpPr/>
            <p:nvPr/>
          </p:nvGrpSpPr>
          <p:grpSpPr>
            <a:xfrm>
              <a:off x="0" y="0"/>
              <a:ext cx="2715683" cy="2715683"/>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15" name="TextBox 15"/>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16" name="Group 16"/>
            <p:cNvGrpSpPr/>
            <p:nvPr/>
          </p:nvGrpSpPr>
          <p:grpSpPr>
            <a:xfrm>
              <a:off x="150744" y="25400"/>
              <a:ext cx="2603039" cy="2603039"/>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18" name="TextBox 18"/>
              <p:cNvSpPr txBox="1"/>
              <p:nvPr/>
            </p:nvSpPr>
            <p:spPr>
              <a:xfrm>
                <a:off x="76200" y="-57150"/>
                <a:ext cx="660400" cy="793750"/>
              </a:xfrm>
              <a:prstGeom prst="rect">
                <a:avLst/>
              </a:prstGeom>
            </p:spPr>
            <p:txBody>
              <a:bodyPr lIns="50800" tIns="50800" rIns="50800" bIns="50800" rtlCol="0" anchor="ctr"/>
              <a:lstStyle/>
              <a:p>
                <a:pPr algn="ctr">
                  <a:lnSpc>
                    <a:spcPts val="9799"/>
                  </a:lnSpc>
                </a:pPr>
                <a:endParaRPr/>
              </a:p>
            </p:txBody>
          </p:sp>
        </p:grpSp>
        <p:sp>
          <p:nvSpPr>
            <p:cNvPr id="19" name="AutoShape 19"/>
            <p:cNvSpPr/>
            <p:nvPr/>
          </p:nvSpPr>
          <p:spPr>
            <a:xfrm flipV="1">
              <a:off x="1508585" y="145897"/>
              <a:ext cx="0" cy="360699"/>
            </a:xfrm>
            <a:prstGeom prst="line">
              <a:avLst/>
            </a:prstGeom>
            <a:ln w="50800" cap="flat">
              <a:solidFill>
                <a:srgbClr val="F2981B"/>
              </a:solidFill>
              <a:prstDash val="solid"/>
              <a:headEnd type="none" w="sm" len="sm"/>
              <a:tailEnd type="none" w="sm" len="sm"/>
            </a:ln>
          </p:spPr>
        </p:sp>
        <p:sp>
          <p:nvSpPr>
            <p:cNvPr id="20" name="AutoShape 20"/>
            <p:cNvSpPr/>
            <p:nvPr/>
          </p:nvSpPr>
          <p:spPr>
            <a:xfrm flipV="1">
              <a:off x="1508585" y="2198596"/>
              <a:ext cx="0" cy="360699"/>
            </a:xfrm>
            <a:prstGeom prst="line">
              <a:avLst/>
            </a:prstGeom>
            <a:ln w="50800" cap="flat">
              <a:solidFill>
                <a:srgbClr val="F2981B"/>
              </a:solidFill>
              <a:prstDash val="solid"/>
              <a:headEnd type="none" w="sm" len="sm"/>
              <a:tailEnd type="none" w="sm" len="sm"/>
            </a:ln>
          </p:spPr>
        </p:sp>
        <p:sp>
          <p:nvSpPr>
            <p:cNvPr id="21" name="AutoShape 21"/>
            <p:cNvSpPr/>
            <p:nvPr/>
          </p:nvSpPr>
          <p:spPr>
            <a:xfrm>
              <a:off x="271240" y="1383242"/>
              <a:ext cx="360699" cy="0"/>
            </a:xfrm>
            <a:prstGeom prst="line">
              <a:avLst/>
            </a:prstGeom>
            <a:ln w="50800" cap="flat">
              <a:solidFill>
                <a:srgbClr val="F2981B"/>
              </a:solidFill>
              <a:prstDash val="solid"/>
              <a:headEnd type="none" w="sm" len="sm"/>
              <a:tailEnd type="none" w="sm" len="sm"/>
            </a:ln>
          </p:spPr>
        </p:sp>
        <p:sp>
          <p:nvSpPr>
            <p:cNvPr id="22" name="AutoShape 22"/>
            <p:cNvSpPr/>
            <p:nvPr/>
          </p:nvSpPr>
          <p:spPr>
            <a:xfrm>
              <a:off x="618545" y="564904"/>
              <a:ext cx="303512" cy="194896"/>
            </a:xfrm>
            <a:prstGeom prst="line">
              <a:avLst/>
            </a:prstGeom>
            <a:ln w="50800" cap="flat">
              <a:solidFill>
                <a:srgbClr val="F2981B"/>
              </a:solidFill>
              <a:prstDash val="solid"/>
              <a:headEnd type="none" w="sm" len="sm"/>
              <a:tailEnd type="none" w="sm" len="sm"/>
            </a:ln>
          </p:spPr>
        </p:sp>
        <p:sp>
          <p:nvSpPr>
            <p:cNvPr id="23" name="AutoShape 23"/>
            <p:cNvSpPr/>
            <p:nvPr/>
          </p:nvSpPr>
          <p:spPr>
            <a:xfrm flipV="1">
              <a:off x="648415" y="1955791"/>
              <a:ext cx="274526" cy="233965"/>
            </a:xfrm>
            <a:prstGeom prst="line">
              <a:avLst/>
            </a:prstGeom>
            <a:ln w="50800" cap="flat">
              <a:solidFill>
                <a:srgbClr val="F2981B"/>
              </a:solidFill>
              <a:prstDash val="solid"/>
              <a:headEnd type="none" w="sm" len="sm"/>
              <a:tailEnd type="none" w="sm" len="sm"/>
            </a:ln>
          </p:spPr>
        </p:sp>
        <p:sp>
          <p:nvSpPr>
            <p:cNvPr id="24" name="TextBox 24"/>
            <p:cNvSpPr txBox="1"/>
            <p:nvPr/>
          </p:nvSpPr>
          <p:spPr>
            <a:xfrm>
              <a:off x="356907" y="737207"/>
              <a:ext cx="2190714"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5</a:t>
              </a:r>
            </a:p>
          </p:txBody>
        </p:sp>
      </p:grpSp>
      <p:sp>
        <p:nvSpPr>
          <p:cNvPr id="25" name="TextBox 25"/>
          <p:cNvSpPr txBox="1"/>
          <p:nvPr/>
        </p:nvSpPr>
        <p:spPr>
          <a:xfrm>
            <a:off x="4235644" y="1365250"/>
            <a:ext cx="10445918" cy="615553"/>
          </a:xfrm>
          <a:prstGeom prst="rect">
            <a:avLst/>
          </a:prstGeom>
        </p:spPr>
        <p:txBody>
          <a:bodyPr lIns="0" tIns="0" rIns="0" bIns="0" rtlCol="0" anchor="t">
            <a:spAutoFit/>
          </a:bodyPr>
          <a:lstStyle/>
          <a:p>
            <a:r>
              <a:rPr sz="4000" dirty="0">
                <a:solidFill>
                  <a:schemeClr val="accent1"/>
                </a:solidFill>
              </a:rPr>
              <a:t>SISTEMA DE PROTECCION</a:t>
            </a:r>
          </a:p>
        </p:txBody>
      </p:sp>
    </p:spTree>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6117032" y="5013764"/>
            <a:ext cx="6053936" cy="3086100"/>
            <a:chOff x="0" y="0"/>
            <a:chExt cx="1594452" cy="812800"/>
          </a:xfrm>
        </p:grpSpPr>
        <p:sp>
          <p:nvSpPr>
            <p:cNvPr id="3" name="Freeform 3"/>
            <p:cNvSpPr/>
            <p:nvPr/>
          </p:nvSpPr>
          <p:spPr>
            <a:xfrm>
              <a:off x="0" y="0"/>
              <a:ext cx="1594452" cy="812800"/>
            </a:xfrm>
            <a:custGeom>
              <a:avLst/>
              <a:gdLst/>
              <a:ahLst/>
              <a:cxnLst/>
              <a:rect l="l" t="t" r="r" b="b"/>
              <a:pathLst>
                <a:path w="1594452" h="812800">
                  <a:moveTo>
                    <a:pt x="0" y="0"/>
                  </a:moveTo>
                  <a:lnTo>
                    <a:pt x="1594452" y="0"/>
                  </a:lnTo>
                  <a:lnTo>
                    <a:pt x="1594452" y="812800"/>
                  </a:lnTo>
                  <a:lnTo>
                    <a:pt x="0" y="812800"/>
                  </a:lnTo>
                  <a:close/>
                </a:path>
              </a:pathLst>
            </a:custGeom>
            <a:solidFill>
              <a:srgbClr val="000000">
                <a:alpha val="0"/>
              </a:srgbClr>
            </a:solidFill>
            <a:ln w="47625" cap="sq">
              <a:solidFill>
                <a:srgbClr val="61E1FF"/>
              </a:solidFill>
              <a:prstDash val="dash"/>
              <a:miter/>
            </a:ln>
          </p:spPr>
        </p:sp>
        <p:sp>
          <p:nvSpPr>
            <p:cNvPr id="4" name="TextBox 4"/>
            <p:cNvSpPr txBox="1"/>
            <p:nvPr/>
          </p:nvSpPr>
          <p:spPr>
            <a:xfrm>
              <a:off x="0" y="-47625"/>
              <a:ext cx="1594452" cy="860425"/>
            </a:xfrm>
            <a:prstGeom prst="rect">
              <a:avLst/>
            </a:prstGeom>
          </p:spPr>
          <p:txBody>
            <a:bodyPr lIns="50800" tIns="50800" rIns="50800" bIns="50800" rtlCol="0" anchor="ctr"/>
            <a:lstStyle/>
            <a:p>
              <a:pPr algn="ctr">
                <a:lnSpc>
                  <a:spcPts val="3640"/>
                </a:lnSpc>
              </a:pPr>
              <a:endParaRPr/>
            </a:p>
          </p:txBody>
        </p:sp>
      </p:grpSp>
      <p:grpSp>
        <p:nvGrpSpPr>
          <p:cNvPr id="5" name="Group 5"/>
          <p:cNvGrpSpPr/>
          <p:nvPr/>
        </p:nvGrpSpPr>
        <p:grpSpPr>
          <a:xfrm>
            <a:off x="1028700" y="3141243"/>
            <a:ext cx="6053936" cy="3086100"/>
            <a:chOff x="0" y="0"/>
            <a:chExt cx="1594452" cy="812800"/>
          </a:xfrm>
        </p:grpSpPr>
        <p:sp>
          <p:nvSpPr>
            <p:cNvPr id="6" name="Freeform 6"/>
            <p:cNvSpPr/>
            <p:nvPr/>
          </p:nvSpPr>
          <p:spPr>
            <a:xfrm>
              <a:off x="0" y="0"/>
              <a:ext cx="1594452" cy="812800"/>
            </a:xfrm>
            <a:custGeom>
              <a:avLst/>
              <a:gdLst/>
              <a:ahLst/>
              <a:cxnLst/>
              <a:rect l="l" t="t" r="r" b="b"/>
              <a:pathLst>
                <a:path w="1594452" h="812800">
                  <a:moveTo>
                    <a:pt x="38365" y="0"/>
                  </a:moveTo>
                  <a:lnTo>
                    <a:pt x="1556088" y="0"/>
                  </a:lnTo>
                  <a:cubicBezTo>
                    <a:pt x="1566263" y="0"/>
                    <a:pt x="1576021" y="4042"/>
                    <a:pt x="1583216" y="11237"/>
                  </a:cubicBezTo>
                  <a:cubicBezTo>
                    <a:pt x="1590410" y="18432"/>
                    <a:pt x="1594452" y="28190"/>
                    <a:pt x="1594452" y="38365"/>
                  </a:cubicBezTo>
                  <a:lnTo>
                    <a:pt x="1594452" y="774435"/>
                  </a:lnTo>
                  <a:cubicBezTo>
                    <a:pt x="1594452" y="784610"/>
                    <a:pt x="1590410" y="794368"/>
                    <a:pt x="1583216" y="801563"/>
                  </a:cubicBezTo>
                  <a:cubicBezTo>
                    <a:pt x="1576021" y="808758"/>
                    <a:pt x="1566263" y="812800"/>
                    <a:pt x="1556088" y="812800"/>
                  </a:cubicBezTo>
                  <a:lnTo>
                    <a:pt x="38365" y="812800"/>
                  </a:lnTo>
                  <a:cubicBezTo>
                    <a:pt x="28190" y="812800"/>
                    <a:pt x="18432" y="808758"/>
                    <a:pt x="11237" y="801563"/>
                  </a:cubicBezTo>
                  <a:cubicBezTo>
                    <a:pt x="4042" y="794368"/>
                    <a:pt x="0" y="784610"/>
                    <a:pt x="0" y="774435"/>
                  </a:cubicBezTo>
                  <a:lnTo>
                    <a:pt x="0" y="38365"/>
                  </a:lnTo>
                  <a:cubicBezTo>
                    <a:pt x="0" y="28190"/>
                    <a:pt x="4042" y="18432"/>
                    <a:pt x="11237" y="11237"/>
                  </a:cubicBezTo>
                  <a:cubicBezTo>
                    <a:pt x="18432" y="4042"/>
                    <a:pt x="28190" y="0"/>
                    <a:pt x="38365" y="0"/>
                  </a:cubicBezTo>
                  <a:close/>
                </a:path>
              </a:pathLst>
            </a:custGeom>
            <a:solidFill>
              <a:srgbClr val="C3D5EC"/>
            </a:solidFill>
          </p:spPr>
        </p:sp>
        <p:sp>
          <p:nvSpPr>
            <p:cNvPr id="7" name="TextBox 7"/>
            <p:cNvSpPr txBox="1"/>
            <p:nvPr/>
          </p:nvSpPr>
          <p:spPr>
            <a:xfrm>
              <a:off x="0" y="-47625"/>
              <a:ext cx="1594452" cy="860425"/>
            </a:xfrm>
            <a:prstGeom prst="rect">
              <a:avLst/>
            </a:prstGeom>
          </p:spPr>
          <p:txBody>
            <a:bodyPr lIns="50800" tIns="50800" rIns="50800" bIns="50800" rtlCol="0" anchor="ctr"/>
            <a:lstStyle/>
            <a:p>
              <a:pPr algn="ctr">
                <a:lnSpc>
                  <a:spcPts val="3219"/>
                </a:lnSpc>
              </a:pPr>
              <a:endParaRPr/>
            </a:p>
            <a:p>
              <a:pPr algn="ctr">
                <a:lnSpc>
                  <a:spcPts val="3219"/>
                </a:lnSpc>
              </a:pPr>
              <a:r>
                <a:rPr lang="en-US" sz="2299">
                  <a:solidFill>
                    <a:srgbClr val="1F1674"/>
                  </a:solidFill>
                  <a:latin typeface="Montserrat"/>
                  <a:ea typeface="Montserrat"/>
                  <a:cs typeface="Montserrat"/>
                  <a:sym typeface="Montserrat"/>
                </a:rPr>
                <a:t>El SLPPD esta obligado a dar parte a Juez de la medida de proteccion adopatada</a:t>
              </a:r>
            </a:p>
          </p:txBody>
        </p:sp>
      </p:grpSp>
      <p:grpSp>
        <p:nvGrpSpPr>
          <p:cNvPr id="8" name="Group 8"/>
          <p:cNvGrpSpPr/>
          <p:nvPr/>
        </p:nvGrpSpPr>
        <p:grpSpPr>
          <a:xfrm>
            <a:off x="1028700" y="3141243"/>
            <a:ext cx="6053936" cy="765386"/>
            <a:chOff x="0" y="0"/>
            <a:chExt cx="1594452" cy="201583"/>
          </a:xfrm>
        </p:grpSpPr>
        <p:sp>
          <p:nvSpPr>
            <p:cNvPr id="9" name="Freeform 9"/>
            <p:cNvSpPr/>
            <p:nvPr/>
          </p:nvSpPr>
          <p:spPr>
            <a:xfrm>
              <a:off x="0" y="0"/>
              <a:ext cx="1594452" cy="201583"/>
            </a:xfrm>
            <a:custGeom>
              <a:avLst/>
              <a:gdLst/>
              <a:ahLst/>
              <a:cxnLst/>
              <a:rect l="l" t="t" r="r" b="b"/>
              <a:pathLst>
                <a:path w="1594452" h="201583">
                  <a:moveTo>
                    <a:pt x="0" y="0"/>
                  </a:moveTo>
                  <a:lnTo>
                    <a:pt x="1594452" y="0"/>
                  </a:lnTo>
                  <a:lnTo>
                    <a:pt x="1594452" y="201583"/>
                  </a:lnTo>
                  <a:lnTo>
                    <a:pt x="0" y="201583"/>
                  </a:lnTo>
                  <a:close/>
                </a:path>
              </a:pathLst>
            </a:custGeom>
            <a:solidFill>
              <a:srgbClr val="F2981B"/>
            </a:solidFill>
          </p:spPr>
        </p:sp>
        <p:sp>
          <p:nvSpPr>
            <p:cNvPr id="10" name="TextBox 10"/>
            <p:cNvSpPr txBox="1"/>
            <p:nvPr/>
          </p:nvSpPr>
          <p:spPr>
            <a:xfrm>
              <a:off x="0" y="-9525"/>
              <a:ext cx="1594452" cy="211108"/>
            </a:xfrm>
            <a:prstGeom prst="rect">
              <a:avLst/>
            </a:prstGeom>
          </p:spPr>
          <p:txBody>
            <a:bodyPr lIns="50800" tIns="50800" rIns="50800" bIns="50800" rtlCol="0" anchor="ctr"/>
            <a:lstStyle/>
            <a:p>
              <a:pPr marL="0" lvl="0" indent="0" algn="ctr">
                <a:lnSpc>
                  <a:spcPts val="3960"/>
                </a:lnSpc>
                <a:spcBef>
                  <a:spcPct val="0"/>
                </a:spcBef>
              </a:pPr>
              <a:r>
                <a:rPr lang="en-US" sz="3300" b="1" spc="396">
                  <a:solidFill>
                    <a:srgbClr val="1F1674"/>
                  </a:solidFill>
                  <a:latin typeface="Bebas Neue Bold"/>
                  <a:ea typeface="Bebas Neue Bold"/>
                  <a:cs typeface="Bebas Neue Bold"/>
                  <a:sym typeface="Bebas Neue Bold"/>
                </a:rPr>
                <a:t>SLPPD SUJETO A CONTROL</a:t>
              </a:r>
            </a:p>
          </p:txBody>
        </p:sp>
      </p:grpSp>
      <p:grpSp>
        <p:nvGrpSpPr>
          <p:cNvPr id="11" name="Group 11"/>
          <p:cNvGrpSpPr/>
          <p:nvPr/>
        </p:nvGrpSpPr>
        <p:grpSpPr>
          <a:xfrm>
            <a:off x="11205364" y="3028950"/>
            <a:ext cx="6053936" cy="3086100"/>
            <a:chOff x="0" y="0"/>
            <a:chExt cx="1594452" cy="812800"/>
          </a:xfrm>
        </p:grpSpPr>
        <p:sp>
          <p:nvSpPr>
            <p:cNvPr id="12" name="Freeform 12"/>
            <p:cNvSpPr/>
            <p:nvPr/>
          </p:nvSpPr>
          <p:spPr>
            <a:xfrm>
              <a:off x="0" y="0"/>
              <a:ext cx="1594452" cy="812800"/>
            </a:xfrm>
            <a:custGeom>
              <a:avLst/>
              <a:gdLst/>
              <a:ahLst/>
              <a:cxnLst/>
              <a:rect l="l" t="t" r="r" b="b"/>
              <a:pathLst>
                <a:path w="1594452" h="812800">
                  <a:moveTo>
                    <a:pt x="38365" y="0"/>
                  </a:moveTo>
                  <a:lnTo>
                    <a:pt x="1556088" y="0"/>
                  </a:lnTo>
                  <a:cubicBezTo>
                    <a:pt x="1566263" y="0"/>
                    <a:pt x="1576021" y="4042"/>
                    <a:pt x="1583216" y="11237"/>
                  </a:cubicBezTo>
                  <a:cubicBezTo>
                    <a:pt x="1590410" y="18432"/>
                    <a:pt x="1594452" y="28190"/>
                    <a:pt x="1594452" y="38365"/>
                  </a:cubicBezTo>
                  <a:lnTo>
                    <a:pt x="1594452" y="774435"/>
                  </a:lnTo>
                  <a:cubicBezTo>
                    <a:pt x="1594452" y="784610"/>
                    <a:pt x="1590410" y="794368"/>
                    <a:pt x="1583216" y="801563"/>
                  </a:cubicBezTo>
                  <a:cubicBezTo>
                    <a:pt x="1576021" y="808758"/>
                    <a:pt x="1566263" y="812800"/>
                    <a:pt x="1556088" y="812800"/>
                  </a:cubicBezTo>
                  <a:lnTo>
                    <a:pt x="38365" y="812800"/>
                  </a:lnTo>
                  <a:cubicBezTo>
                    <a:pt x="28190" y="812800"/>
                    <a:pt x="18432" y="808758"/>
                    <a:pt x="11237" y="801563"/>
                  </a:cubicBezTo>
                  <a:cubicBezTo>
                    <a:pt x="4042" y="794368"/>
                    <a:pt x="0" y="784610"/>
                    <a:pt x="0" y="774435"/>
                  </a:cubicBezTo>
                  <a:lnTo>
                    <a:pt x="0" y="38365"/>
                  </a:lnTo>
                  <a:cubicBezTo>
                    <a:pt x="0" y="28190"/>
                    <a:pt x="4042" y="18432"/>
                    <a:pt x="11237" y="11237"/>
                  </a:cubicBezTo>
                  <a:cubicBezTo>
                    <a:pt x="18432" y="4042"/>
                    <a:pt x="28190" y="0"/>
                    <a:pt x="38365" y="0"/>
                  </a:cubicBezTo>
                  <a:close/>
                </a:path>
              </a:pathLst>
            </a:custGeom>
            <a:solidFill>
              <a:srgbClr val="C3D5EC"/>
            </a:solidFill>
            <a:ln cap="rnd">
              <a:noFill/>
              <a:prstDash val="solid"/>
              <a:round/>
            </a:ln>
          </p:spPr>
        </p:sp>
        <p:sp>
          <p:nvSpPr>
            <p:cNvPr id="13" name="TextBox 13"/>
            <p:cNvSpPr txBox="1"/>
            <p:nvPr/>
          </p:nvSpPr>
          <p:spPr>
            <a:xfrm>
              <a:off x="0" y="-47625"/>
              <a:ext cx="1594452" cy="860425"/>
            </a:xfrm>
            <a:prstGeom prst="rect">
              <a:avLst/>
            </a:prstGeom>
          </p:spPr>
          <p:txBody>
            <a:bodyPr lIns="50800" tIns="50800" rIns="50800" bIns="50800" rtlCol="0" anchor="ctr"/>
            <a:lstStyle/>
            <a:p>
              <a:pPr marL="0" lvl="0" indent="0" algn="ctr">
                <a:lnSpc>
                  <a:spcPts val="3219"/>
                </a:lnSpc>
                <a:spcBef>
                  <a:spcPct val="0"/>
                </a:spcBef>
              </a:pPr>
              <a:endParaRPr/>
            </a:p>
            <a:p>
              <a:pPr marL="0" lvl="0" indent="0" algn="ctr">
                <a:lnSpc>
                  <a:spcPts val="3219"/>
                </a:lnSpc>
                <a:spcBef>
                  <a:spcPct val="0"/>
                </a:spcBef>
              </a:pPr>
              <a:endParaRPr/>
            </a:p>
            <a:p>
              <a:pPr marL="0" lvl="0" indent="0" algn="ctr">
                <a:lnSpc>
                  <a:spcPts val="3219"/>
                </a:lnSpc>
                <a:spcBef>
                  <a:spcPct val="0"/>
                </a:spcBef>
              </a:pPr>
              <a:r>
                <a:rPr lang="en-US" sz="2299" u="none" strike="noStrike">
                  <a:solidFill>
                    <a:srgbClr val="1F1674"/>
                  </a:solidFill>
                  <a:latin typeface="Montserrat"/>
                  <a:ea typeface="Montserrat"/>
                  <a:cs typeface="Montserrat"/>
                  <a:sym typeface="Montserrat"/>
                </a:rPr>
                <a:t>Esta obligado a controlar la legaliudad de la medida y expdirse sobre ella </a:t>
              </a:r>
            </a:p>
            <a:p>
              <a:pPr marL="0" lvl="0" indent="0" algn="ctr">
                <a:lnSpc>
                  <a:spcPts val="3219"/>
                </a:lnSpc>
                <a:spcBef>
                  <a:spcPct val="0"/>
                </a:spcBef>
              </a:pPr>
              <a:r>
                <a:rPr lang="en-US" sz="2299" u="none" strike="noStrike">
                  <a:solidFill>
                    <a:srgbClr val="1F1674"/>
                  </a:solidFill>
                  <a:latin typeface="Montserrat"/>
                  <a:ea typeface="Montserrat"/>
                  <a:cs typeface="Montserrat"/>
                  <a:sym typeface="Montserrat"/>
                </a:rPr>
                <a:t>La ley establece hs, pero suele tomarse mayor tiempo</a:t>
              </a:r>
            </a:p>
          </p:txBody>
        </p:sp>
      </p:grpSp>
      <p:grpSp>
        <p:nvGrpSpPr>
          <p:cNvPr id="14" name="Group 14"/>
          <p:cNvGrpSpPr/>
          <p:nvPr/>
        </p:nvGrpSpPr>
        <p:grpSpPr>
          <a:xfrm>
            <a:off x="11205364" y="3028950"/>
            <a:ext cx="6053936" cy="765386"/>
            <a:chOff x="0" y="0"/>
            <a:chExt cx="1594452" cy="201583"/>
          </a:xfrm>
        </p:grpSpPr>
        <p:sp>
          <p:nvSpPr>
            <p:cNvPr id="15" name="Freeform 15"/>
            <p:cNvSpPr/>
            <p:nvPr/>
          </p:nvSpPr>
          <p:spPr>
            <a:xfrm>
              <a:off x="0" y="0"/>
              <a:ext cx="1594452" cy="201583"/>
            </a:xfrm>
            <a:custGeom>
              <a:avLst/>
              <a:gdLst/>
              <a:ahLst/>
              <a:cxnLst/>
              <a:rect l="l" t="t" r="r" b="b"/>
              <a:pathLst>
                <a:path w="1594452" h="201583">
                  <a:moveTo>
                    <a:pt x="0" y="0"/>
                  </a:moveTo>
                  <a:lnTo>
                    <a:pt x="1594452" y="0"/>
                  </a:lnTo>
                  <a:lnTo>
                    <a:pt x="1594452" y="201583"/>
                  </a:lnTo>
                  <a:lnTo>
                    <a:pt x="0" y="201583"/>
                  </a:lnTo>
                  <a:close/>
                </a:path>
              </a:pathLst>
            </a:custGeom>
            <a:solidFill>
              <a:srgbClr val="F2981B"/>
            </a:solidFill>
            <a:ln cap="sq">
              <a:noFill/>
              <a:prstDash val="solid"/>
              <a:miter/>
            </a:ln>
          </p:spPr>
        </p:sp>
        <p:sp>
          <p:nvSpPr>
            <p:cNvPr id="16" name="TextBox 16"/>
            <p:cNvSpPr txBox="1"/>
            <p:nvPr/>
          </p:nvSpPr>
          <p:spPr>
            <a:xfrm>
              <a:off x="0" y="-9525"/>
              <a:ext cx="1594452" cy="211108"/>
            </a:xfrm>
            <a:prstGeom prst="rect">
              <a:avLst/>
            </a:prstGeom>
          </p:spPr>
          <p:txBody>
            <a:bodyPr lIns="50800" tIns="50800" rIns="50800" bIns="50800" rtlCol="0" anchor="ctr"/>
            <a:lstStyle/>
            <a:p>
              <a:pPr marL="0" lvl="0" indent="0" algn="ctr">
                <a:lnSpc>
                  <a:spcPts val="3960"/>
                </a:lnSpc>
                <a:spcBef>
                  <a:spcPct val="0"/>
                </a:spcBef>
              </a:pPr>
              <a:r>
                <a:rPr lang="en-US" sz="3300" b="1" u="none" strike="noStrike" spc="396">
                  <a:solidFill>
                    <a:srgbClr val="1F1674"/>
                  </a:solidFill>
                  <a:latin typeface="Bebas Neue Bold"/>
                  <a:ea typeface="Bebas Neue Bold"/>
                  <a:cs typeface="Bebas Neue Bold"/>
                  <a:sym typeface="Bebas Neue Bold"/>
                </a:rPr>
                <a:t>EL JUEZ DEBE CONTROLAR</a:t>
              </a:r>
            </a:p>
          </p:txBody>
        </p:sp>
      </p:grpSp>
      <p:grpSp>
        <p:nvGrpSpPr>
          <p:cNvPr id="17" name="Group 17"/>
          <p:cNvGrpSpPr/>
          <p:nvPr/>
        </p:nvGrpSpPr>
        <p:grpSpPr>
          <a:xfrm>
            <a:off x="1028700" y="6975545"/>
            <a:ext cx="6053936" cy="3086100"/>
            <a:chOff x="0" y="0"/>
            <a:chExt cx="1594452" cy="812800"/>
          </a:xfrm>
        </p:grpSpPr>
        <p:sp>
          <p:nvSpPr>
            <p:cNvPr id="18" name="Freeform 18"/>
            <p:cNvSpPr/>
            <p:nvPr/>
          </p:nvSpPr>
          <p:spPr>
            <a:xfrm>
              <a:off x="0" y="0"/>
              <a:ext cx="1594452" cy="812800"/>
            </a:xfrm>
            <a:custGeom>
              <a:avLst/>
              <a:gdLst/>
              <a:ahLst/>
              <a:cxnLst/>
              <a:rect l="l" t="t" r="r" b="b"/>
              <a:pathLst>
                <a:path w="1594452" h="812800">
                  <a:moveTo>
                    <a:pt x="38365" y="0"/>
                  </a:moveTo>
                  <a:lnTo>
                    <a:pt x="1556088" y="0"/>
                  </a:lnTo>
                  <a:cubicBezTo>
                    <a:pt x="1566263" y="0"/>
                    <a:pt x="1576021" y="4042"/>
                    <a:pt x="1583216" y="11237"/>
                  </a:cubicBezTo>
                  <a:cubicBezTo>
                    <a:pt x="1590410" y="18432"/>
                    <a:pt x="1594452" y="28190"/>
                    <a:pt x="1594452" y="38365"/>
                  </a:cubicBezTo>
                  <a:lnTo>
                    <a:pt x="1594452" y="774435"/>
                  </a:lnTo>
                  <a:cubicBezTo>
                    <a:pt x="1594452" y="784610"/>
                    <a:pt x="1590410" y="794368"/>
                    <a:pt x="1583216" y="801563"/>
                  </a:cubicBezTo>
                  <a:cubicBezTo>
                    <a:pt x="1576021" y="808758"/>
                    <a:pt x="1566263" y="812800"/>
                    <a:pt x="1556088" y="812800"/>
                  </a:cubicBezTo>
                  <a:lnTo>
                    <a:pt x="38365" y="812800"/>
                  </a:lnTo>
                  <a:cubicBezTo>
                    <a:pt x="28190" y="812800"/>
                    <a:pt x="18432" y="808758"/>
                    <a:pt x="11237" y="801563"/>
                  </a:cubicBezTo>
                  <a:cubicBezTo>
                    <a:pt x="4042" y="794368"/>
                    <a:pt x="0" y="784610"/>
                    <a:pt x="0" y="774435"/>
                  </a:cubicBezTo>
                  <a:lnTo>
                    <a:pt x="0" y="38365"/>
                  </a:lnTo>
                  <a:cubicBezTo>
                    <a:pt x="0" y="28190"/>
                    <a:pt x="4042" y="18432"/>
                    <a:pt x="11237" y="11237"/>
                  </a:cubicBezTo>
                  <a:cubicBezTo>
                    <a:pt x="18432" y="4042"/>
                    <a:pt x="28190" y="0"/>
                    <a:pt x="38365" y="0"/>
                  </a:cubicBezTo>
                  <a:close/>
                </a:path>
              </a:pathLst>
            </a:custGeom>
            <a:solidFill>
              <a:srgbClr val="C3D5EC"/>
            </a:solidFill>
            <a:ln cap="rnd">
              <a:noFill/>
              <a:prstDash val="solid"/>
              <a:round/>
            </a:ln>
          </p:spPr>
        </p:sp>
        <p:sp>
          <p:nvSpPr>
            <p:cNvPr id="19" name="TextBox 19"/>
            <p:cNvSpPr txBox="1"/>
            <p:nvPr/>
          </p:nvSpPr>
          <p:spPr>
            <a:xfrm>
              <a:off x="0" y="-47625"/>
              <a:ext cx="1594452" cy="860425"/>
            </a:xfrm>
            <a:prstGeom prst="rect">
              <a:avLst/>
            </a:prstGeom>
          </p:spPr>
          <p:txBody>
            <a:bodyPr lIns="50800" tIns="50800" rIns="50800" bIns="50800" rtlCol="0" anchor="ctr"/>
            <a:lstStyle/>
            <a:p>
              <a:pPr marL="0" lvl="0" indent="0" algn="ctr">
                <a:lnSpc>
                  <a:spcPts val="3219"/>
                </a:lnSpc>
                <a:spcBef>
                  <a:spcPct val="0"/>
                </a:spcBef>
              </a:pPr>
              <a:endParaRPr/>
            </a:p>
            <a:p>
              <a:pPr marL="0" lvl="0" indent="0" algn="ctr">
                <a:lnSpc>
                  <a:spcPts val="3219"/>
                </a:lnSpc>
                <a:spcBef>
                  <a:spcPct val="0"/>
                </a:spcBef>
              </a:pPr>
              <a:endParaRPr/>
            </a:p>
            <a:p>
              <a:pPr marL="496569" lvl="1" indent="-248284" algn="ctr">
                <a:lnSpc>
                  <a:spcPts val="3219"/>
                </a:lnSpc>
                <a:spcBef>
                  <a:spcPct val="0"/>
                </a:spcBef>
                <a:buFont typeface="Arial"/>
                <a:buChar char="•"/>
              </a:pPr>
              <a:r>
                <a:rPr lang="en-US" sz="2299" u="none" strike="noStrike">
                  <a:solidFill>
                    <a:srgbClr val="1F1674"/>
                  </a:solidFill>
                  <a:latin typeface="Montserrat"/>
                  <a:ea typeface="Montserrat"/>
                  <a:cs typeface="Montserrat"/>
                  <a:sym typeface="Montserrat"/>
                </a:rPr>
                <a:t>Plazos 180 dias </a:t>
              </a:r>
            </a:p>
            <a:p>
              <a:pPr marL="496569" lvl="1" indent="-248284" algn="ctr">
                <a:lnSpc>
                  <a:spcPts val="3219"/>
                </a:lnSpc>
                <a:spcBef>
                  <a:spcPct val="0"/>
                </a:spcBef>
                <a:buFont typeface="Arial"/>
                <a:buChar char="•"/>
              </a:pPr>
              <a:r>
                <a:rPr lang="en-US" sz="2299" u="none" strike="noStrike">
                  <a:solidFill>
                    <a:srgbClr val="1F1674"/>
                  </a:solidFill>
                  <a:latin typeface="Montserrat"/>
                  <a:ea typeface="Montserrat"/>
                  <a:cs typeface="Montserrat"/>
                  <a:sym typeface="Montserrat"/>
                </a:rPr>
                <a:t>informes peridocos 30-60-90-120 y 180 dias </a:t>
              </a:r>
            </a:p>
            <a:p>
              <a:pPr marL="496569" lvl="1" indent="-248284" algn="ctr">
                <a:lnSpc>
                  <a:spcPts val="3219"/>
                </a:lnSpc>
                <a:buFont typeface="Arial"/>
                <a:buChar char="•"/>
              </a:pPr>
              <a:r>
                <a:rPr lang="en-US" sz="2299" u="none" strike="noStrike">
                  <a:solidFill>
                    <a:srgbClr val="1F1674"/>
                  </a:solidFill>
                  <a:latin typeface="Montserrat"/>
                  <a:ea typeface="Montserrat"/>
                  <a:cs typeface="Montserrat"/>
                  <a:sym typeface="Montserrat"/>
                </a:rPr>
                <a:t>conclusion </a:t>
              </a:r>
            </a:p>
          </p:txBody>
        </p:sp>
      </p:grpSp>
      <p:grpSp>
        <p:nvGrpSpPr>
          <p:cNvPr id="20" name="Group 20"/>
          <p:cNvGrpSpPr/>
          <p:nvPr/>
        </p:nvGrpSpPr>
        <p:grpSpPr>
          <a:xfrm>
            <a:off x="1028700" y="6975545"/>
            <a:ext cx="6053936" cy="765386"/>
            <a:chOff x="0" y="0"/>
            <a:chExt cx="1594452" cy="201583"/>
          </a:xfrm>
        </p:grpSpPr>
        <p:sp>
          <p:nvSpPr>
            <p:cNvPr id="21" name="Freeform 21"/>
            <p:cNvSpPr/>
            <p:nvPr/>
          </p:nvSpPr>
          <p:spPr>
            <a:xfrm>
              <a:off x="0" y="0"/>
              <a:ext cx="1594452" cy="201583"/>
            </a:xfrm>
            <a:custGeom>
              <a:avLst/>
              <a:gdLst/>
              <a:ahLst/>
              <a:cxnLst/>
              <a:rect l="l" t="t" r="r" b="b"/>
              <a:pathLst>
                <a:path w="1594452" h="201583">
                  <a:moveTo>
                    <a:pt x="0" y="0"/>
                  </a:moveTo>
                  <a:lnTo>
                    <a:pt x="1594452" y="0"/>
                  </a:lnTo>
                  <a:lnTo>
                    <a:pt x="1594452" y="201583"/>
                  </a:lnTo>
                  <a:lnTo>
                    <a:pt x="0" y="201583"/>
                  </a:lnTo>
                  <a:close/>
                </a:path>
              </a:pathLst>
            </a:custGeom>
            <a:solidFill>
              <a:srgbClr val="F2981B"/>
            </a:solidFill>
            <a:ln cap="sq">
              <a:noFill/>
              <a:prstDash val="solid"/>
              <a:miter/>
            </a:ln>
          </p:spPr>
        </p:sp>
        <p:sp>
          <p:nvSpPr>
            <p:cNvPr id="22" name="TextBox 22"/>
            <p:cNvSpPr txBox="1"/>
            <p:nvPr/>
          </p:nvSpPr>
          <p:spPr>
            <a:xfrm>
              <a:off x="0" y="-9525"/>
              <a:ext cx="1594452" cy="211108"/>
            </a:xfrm>
            <a:prstGeom prst="rect">
              <a:avLst/>
            </a:prstGeom>
          </p:spPr>
          <p:txBody>
            <a:bodyPr lIns="50800" tIns="50800" rIns="50800" bIns="50800" rtlCol="0" anchor="ctr"/>
            <a:lstStyle/>
            <a:p>
              <a:pPr marL="0" lvl="0" indent="0" algn="ctr">
                <a:lnSpc>
                  <a:spcPts val="3960"/>
                </a:lnSpc>
                <a:spcBef>
                  <a:spcPct val="0"/>
                </a:spcBef>
              </a:pPr>
              <a:r>
                <a:rPr lang="en-US" sz="3300" b="1" spc="396">
                  <a:solidFill>
                    <a:srgbClr val="1F1674"/>
                  </a:solidFill>
                  <a:latin typeface="Bebas Neue Bold"/>
                  <a:ea typeface="Bebas Neue Bold"/>
                  <a:cs typeface="Bebas Neue Bold"/>
                  <a:sym typeface="Bebas Neue Bold"/>
                </a:rPr>
                <a:t>INFORMES PER</a:t>
              </a:r>
            </a:p>
          </p:txBody>
        </p:sp>
      </p:grpSp>
      <p:grpSp>
        <p:nvGrpSpPr>
          <p:cNvPr id="23" name="Group 23"/>
          <p:cNvGrpSpPr/>
          <p:nvPr/>
        </p:nvGrpSpPr>
        <p:grpSpPr>
          <a:xfrm>
            <a:off x="11205364" y="6975545"/>
            <a:ext cx="6053936" cy="3086100"/>
            <a:chOff x="0" y="0"/>
            <a:chExt cx="1594452" cy="812800"/>
          </a:xfrm>
        </p:grpSpPr>
        <p:sp>
          <p:nvSpPr>
            <p:cNvPr id="24" name="Freeform 24"/>
            <p:cNvSpPr/>
            <p:nvPr/>
          </p:nvSpPr>
          <p:spPr>
            <a:xfrm>
              <a:off x="0" y="0"/>
              <a:ext cx="1594452" cy="812800"/>
            </a:xfrm>
            <a:custGeom>
              <a:avLst/>
              <a:gdLst/>
              <a:ahLst/>
              <a:cxnLst/>
              <a:rect l="l" t="t" r="r" b="b"/>
              <a:pathLst>
                <a:path w="1594452" h="812800">
                  <a:moveTo>
                    <a:pt x="38365" y="0"/>
                  </a:moveTo>
                  <a:lnTo>
                    <a:pt x="1556088" y="0"/>
                  </a:lnTo>
                  <a:cubicBezTo>
                    <a:pt x="1566263" y="0"/>
                    <a:pt x="1576021" y="4042"/>
                    <a:pt x="1583216" y="11237"/>
                  </a:cubicBezTo>
                  <a:cubicBezTo>
                    <a:pt x="1590410" y="18432"/>
                    <a:pt x="1594452" y="28190"/>
                    <a:pt x="1594452" y="38365"/>
                  </a:cubicBezTo>
                  <a:lnTo>
                    <a:pt x="1594452" y="774435"/>
                  </a:lnTo>
                  <a:cubicBezTo>
                    <a:pt x="1594452" y="784610"/>
                    <a:pt x="1590410" y="794368"/>
                    <a:pt x="1583216" y="801563"/>
                  </a:cubicBezTo>
                  <a:cubicBezTo>
                    <a:pt x="1576021" y="808758"/>
                    <a:pt x="1566263" y="812800"/>
                    <a:pt x="1556088" y="812800"/>
                  </a:cubicBezTo>
                  <a:lnTo>
                    <a:pt x="38365" y="812800"/>
                  </a:lnTo>
                  <a:cubicBezTo>
                    <a:pt x="28190" y="812800"/>
                    <a:pt x="18432" y="808758"/>
                    <a:pt x="11237" y="801563"/>
                  </a:cubicBezTo>
                  <a:cubicBezTo>
                    <a:pt x="4042" y="794368"/>
                    <a:pt x="0" y="784610"/>
                    <a:pt x="0" y="774435"/>
                  </a:cubicBezTo>
                  <a:lnTo>
                    <a:pt x="0" y="38365"/>
                  </a:lnTo>
                  <a:cubicBezTo>
                    <a:pt x="0" y="28190"/>
                    <a:pt x="4042" y="18432"/>
                    <a:pt x="11237" y="11237"/>
                  </a:cubicBezTo>
                  <a:cubicBezTo>
                    <a:pt x="18432" y="4042"/>
                    <a:pt x="28190" y="0"/>
                    <a:pt x="38365" y="0"/>
                  </a:cubicBezTo>
                  <a:close/>
                </a:path>
              </a:pathLst>
            </a:custGeom>
            <a:solidFill>
              <a:srgbClr val="C3D5EC"/>
            </a:solidFill>
            <a:ln cap="rnd">
              <a:noFill/>
              <a:prstDash val="solid"/>
              <a:round/>
            </a:ln>
          </p:spPr>
        </p:sp>
        <p:sp>
          <p:nvSpPr>
            <p:cNvPr id="25" name="TextBox 25"/>
            <p:cNvSpPr txBox="1"/>
            <p:nvPr/>
          </p:nvSpPr>
          <p:spPr>
            <a:xfrm>
              <a:off x="0" y="-47625"/>
              <a:ext cx="1594452" cy="860425"/>
            </a:xfrm>
            <a:prstGeom prst="rect">
              <a:avLst/>
            </a:prstGeom>
          </p:spPr>
          <p:txBody>
            <a:bodyPr lIns="50800" tIns="50800" rIns="50800" bIns="50800" rtlCol="0" anchor="ctr"/>
            <a:lstStyle/>
            <a:p>
              <a:pPr marL="0" lvl="0" indent="0" algn="ctr">
                <a:lnSpc>
                  <a:spcPts val="3219"/>
                </a:lnSpc>
                <a:spcBef>
                  <a:spcPct val="0"/>
                </a:spcBef>
              </a:pPr>
              <a:endParaRPr/>
            </a:p>
            <a:p>
              <a:pPr marL="0" lvl="0" indent="0" algn="ctr">
                <a:lnSpc>
                  <a:spcPts val="3219"/>
                </a:lnSpc>
                <a:spcBef>
                  <a:spcPct val="0"/>
                </a:spcBef>
              </a:pPr>
              <a:r>
                <a:rPr lang="en-US" sz="2299" u="none" strike="noStrike">
                  <a:solidFill>
                    <a:srgbClr val="1F1674"/>
                  </a:solidFill>
                  <a:latin typeface="Montserrat"/>
                  <a:ea typeface="Montserrat"/>
                  <a:cs typeface="Montserrat"/>
                  <a:sym typeface="Montserrat"/>
                </a:rPr>
                <a:t>Vencido el plazo, el informe de conclusion debe dar claridad al juez sobre su recomendacion en RESTITUIR LOS DERECHOS, o sugerir amplaiacion del ABRIGO-GUARDA-SITUACION DE ADOPTABILIDAD  </a:t>
              </a:r>
            </a:p>
          </p:txBody>
        </p:sp>
      </p:grpSp>
      <p:grpSp>
        <p:nvGrpSpPr>
          <p:cNvPr id="26" name="Group 26"/>
          <p:cNvGrpSpPr/>
          <p:nvPr/>
        </p:nvGrpSpPr>
        <p:grpSpPr>
          <a:xfrm>
            <a:off x="11205364" y="6975545"/>
            <a:ext cx="6053936" cy="765386"/>
            <a:chOff x="0" y="0"/>
            <a:chExt cx="1594452" cy="201583"/>
          </a:xfrm>
        </p:grpSpPr>
        <p:sp>
          <p:nvSpPr>
            <p:cNvPr id="27" name="Freeform 27"/>
            <p:cNvSpPr/>
            <p:nvPr/>
          </p:nvSpPr>
          <p:spPr>
            <a:xfrm>
              <a:off x="0" y="0"/>
              <a:ext cx="1594452" cy="201583"/>
            </a:xfrm>
            <a:custGeom>
              <a:avLst/>
              <a:gdLst/>
              <a:ahLst/>
              <a:cxnLst/>
              <a:rect l="l" t="t" r="r" b="b"/>
              <a:pathLst>
                <a:path w="1594452" h="201583">
                  <a:moveTo>
                    <a:pt x="0" y="0"/>
                  </a:moveTo>
                  <a:lnTo>
                    <a:pt x="1594452" y="0"/>
                  </a:lnTo>
                  <a:lnTo>
                    <a:pt x="1594452" y="201583"/>
                  </a:lnTo>
                  <a:lnTo>
                    <a:pt x="0" y="201583"/>
                  </a:lnTo>
                  <a:close/>
                </a:path>
              </a:pathLst>
            </a:custGeom>
            <a:solidFill>
              <a:srgbClr val="F2981B"/>
            </a:solidFill>
            <a:ln cap="sq">
              <a:noFill/>
              <a:prstDash val="solid"/>
              <a:miter/>
            </a:ln>
          </p:spPr>
        </p:sp>
        <p:sp>
          <p:nvSpPr>
            <p:cNvPr id="28" name="TextBox 28"/>
            <p:cNvSpPr txBox="1"/>
            <p:nvPr/>
          </p:nvSpPr>
          <p:spPr>
            <a:xfrm>
              <a:off x="0" y="-9525"/>
              <a:ext cx="1594452" cy="211108"/>
            </a:xfrm>
            <a:prstGeom prst="rect">
              <a:avLst/>
            </a:prstGeom>
          </p:spPr>
          <p:txBody>
            <a:bodyPr lIns="50800" tIns="50800" rIns="50800" bIns="50800" rtlCol="0" anchor="ctr"/>
            <a:lstStyle/>
            <a:p>
              <a:pPr marL="0" lvl="0" indent="0" algn="ctr">
                <a:lnSpc>
                  <a:spcPts val="3960"/>
                </a:lnSpc>
                <a:spcBef>
                  <a:spcPct val="0"/>
                </a:spcBef>
              </a:pPr>
              <a:r>
                <a:rPr lang="en-US" sz="3300" b="1" spc="396">
                  <a:solidFill>
                    <a:srgbClr val="1F1674"/>
                  </a:solidFill>
                  <a:latin typeface="Bebas Neue Bold"/>
                  <a:ea typeface="Bebas Neue Bold"/>
                  <a:cs typeface="Bebas Neue Bold"/>
                  <a:sym typeface="Bebas Neue Bold"/>
                </a:rPr>
                <a:t>RESTITUCION DE DERECHOS</a:t>
              </a:r>
            </a:p>
          </p:txBody>
        </p:sp>
      </p:grpSp>
      <p:grpSp>
        <p:nvGrpSpPr>
          <p:cNvPr id="29" name="Group 29"/>
          <p:cNvGrpSpPr/>
          <p:nvPr/>
        </p:nvGrpSpPr>
        <p:grpSpPr>
          <a:xfrm>
            <a:off x="1894444" y="654888"/>
            <a:ext cx="14499112" cy="2036762"/>
            <a:chOff x="0" y="0"/>
            <a:chExt cx="19332149" cy="2715683"/>
          </a:xfrm>
        </p:grpSpPr>
        <p:sp>
          <p:nvSpPr>
            <p:cNvPr id="30" name="AutoShape 30"/>
            <p:cNvSpPr/>
            <p:nvPr/>
          </p:nvSpPr>
          <p:spPr>
            <a:xfrm flipV="1">
              <a:off x="1357842" y="2185493"/>
              <a:ext cx="17974226" cy="38504"/>
            </a:xfrm>
            <a:prstGeom prst="line">
              <a:avLst/>
            </a:prstGeom>
            <a:ln w="76200" cap="flat">
              <a:solidFill>
                <a:srgbClr val="4E639E"/>
              </a:solidFill>
              <a:prstDash val="solid"/>
              <a:headEnd type="none" w="sm" len="sm"/>
              <a:tailEnd type="arrow" w="med" len="sm"/>
            </a:ln>
          </p:spPr>
        </p:sp>
        <p:grpSp>
          <p:nvGrpSpPr>
            <p:cNvPr id="31" name="Group 31"/>
            <p:cNvGrpSpPr/>
            <p:nvPr/>
          </p:nvGrpSpPr>
          <p:grpSpPr>
            <a:xfrm>
              <a:off x="0" y="0"/>
              <a:ext cx="2715683" cy="2715683"/>
              <a:chOff x="0" y="0"/>
              <a:chExt cx="812800" cy="812800"/>
            </a:xfrm>
          </p:grpSpPr>
          <p:sp>
            <p:nvSpPr>
              <p:cNvPr id="32" name="Freeform 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57150" cap="sq">
                <a:solidFill>
                  <a:srgbClr val="4E639E"/>
                </a:solidFill>
                <a:prstDash val="dash"/>
                <a:miter/>
              </a:ln>
            </p:spPr>
          </p:sp>
          <p:sp>
            <p:nvSpPr>
              <p:cNvPr id="33" name="TextBox 33"/>
              <p:cNvSpPr txBox="1"/>
              <p:nvPr/>
            </p:nvSpPr>
            <p:spPr>
              <a:xfrm>
                <a:off x="76200" y="28575"/>
                <a:ext cx="660400" cy="708025"/>
              </a:xfrm>
              <a:prstGeom prst="rect">
                <a:avLst/>
              </a:prstGeom>
            </p:spPr>
            <p:txBody>
              <a:bodyPr lIns="50800" tIns="50800" rIns="50800" bIns="50800" rtlCol="0" anchor="ctr"/>
              <a:lstStyle/>
              <a:p>
                <a:pPr algn="ctr">
                  <a:lnSpc>
                    <a:spcPts val="3640"/>
                  </a:lnSpc>
                </a:pPr>
                <a:endParaRPr/>
              </a:p>
            </p:txBody>
          </p:sp>
        </p:grpSp>
        <p:grpSp>
          <p:nvGrpSpPr>
            <p:cNvPr id="34" name="Group 34"/>
            <p:cNvGrpSpPr/>
            <p:nvPr/>
          </p:nvGrpSpPr>
          <p:grpSpPr>
            <a:xfrm>
              <a:off x="150744" y="25400"/>
              <a:ext cx="2603039" cy="2603039"/>
              <a:chOff x="0" y="0"/>
              <a:chExt cx="812800" cy="812800"/>
            </a:xfrm>
          </p:grpSpPr>
          <p:sp>
            <p:nvSpPr>
              <p:cNvPr id="35" name="Freeform 3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C3D5EC"/>
              </a:solidFill>
            </p:spPr>
          </p:sp>
          <p:sp>
            <p:nvSpPr>
              <p:cNvPr id="36" name="TextBox 36"/>
              <p:cNvSpPr txBox="1"/>
              <p:nvPr/>
            </p:nvSpPr>
            <p:spPr>
              <a:xfrm>
                <a:off x="76200" y="-57150"/>
                <a:ext cx="660400" cy="793750"/>
              </a:xfrm>
              <a:prstGeom prst="rect">
                <a:avLst/>
              </a:prstGeom>
            </p:spPr>
            <p:txBody>
              <a:bodyPr lIns="50800" tIns="50800" rIns="50800" bIns="50800" rtlCol="0" anchor="ctr"/>
              <a:lstStyle/>
              <a:p>
                <a:pPr algn="ctr">
                  <a:lnSpc>
                    <a:spcPts val="9799"/>
                  </a:lnSpc>
                </a:pPr>
                <a:endParaRPr/>
              </a:p>
            </p:txBody>
          </p:sp>
        </p:grpSp>
        <p:sp>
          <p:nvSpPr>
            <p:cNvPr id="37" name="AutoShape 37"/>
            <p:cNvSpPr/>
            <p:nvPr/>
          </p:nvSpPr>
          <p:spPr>
            <a:xfrm flipV="1">
              <a:off x="1508585" y="145897"/>
              <a:ext cx="0" cy="360699"/>
            </a:xfrm>
            <a:prstGeom prst="line">
              <a:avLst/>
            </a:prstGeom>
            <a:ln w="50800" cap="flat">
              <a:solidFill>
                <a:srgbClr val="F2981B"/>
              </a:solidFill>
              <a:prstDash val="solid"/>
              <a:headEnd type="none" w="sm" len="sm"/>
              <a:tailEnd type="none" w="sm" len="sm"/>
            </a:ln>
          </p:spPr>
        </p:sp>
        <p:sp>
          <p:nvSpPr>
            <p:cNvPr id="38" name="AutoShape 38"/>
            <p:cNvSpPr/>
            <p:nvPr/>
          </p:nvSpPr>
          <p:spPr>
            <a:xfrm flipV="1">
              <a:off x="1508585" y="2198596"/>
              <a:ext cx="0" cy="360699"/>
            </a:xfrm>
            <a:prstGeom prst="line">
              <a:avLst/>
            </a:prstGeom>
            <a:ln w="50800" cap="flat">
              <a:solidFill>
                <a:srgbClr val="F2981B"/>
              </a:solidFill>
              <a:prstDash val="solid"/>
              <a:headEnd type="none" w="sm" len="sm"/>
              <a:tailEnd type="none" w="sm" len="sm"/>
            </a:ln>
          </p:spPr>
        </p:sp>
        <p:sp>
          <p:nvSpPr>
            <p:cNvPr id="39" name="AutoShape 39"/>
            <p:cNvSpPr/>
            <p:nvPr/>
          </p:nvSpPr>
          <p:spPr>
            <a:xfrm>
              <a:off x="271240" y="1383242"/>
              <a:ext cx="360699" cy="0"/>
            </a:xfrm>
            <a:prstGeom prst="line">
              <a:avLst/>
            </a:prstGeom>
            <a:ln w="50800" cap="flat">
              <a:solidFill>
                <a:srgbClr val="F2981B"/>
              </a:solidFill>
              <a:prstDash val="solid"/>
              <a:headEnd type="none" w="sm" len="sm"/>
              <a:tailEnd type="none" w="sm" len="sm"/>
            </a:ln>
          </p:spPr>
        </p:sp>
        <p:sp>
          <p:nvSpPr>
            <p:cNvPr id="40" name="AutoShape 40"/>
            <p:cNvSpPr/>
            <p:nvPr/>
          </p:nvSpPr>
          <p:spPr>
            <a:xfrm>
              <a:off x="618545" y="564904"/>
              <a:ext cx="303512" cy="194896"/>
            </a:xfrm>
            <a:prstGeom prst="line">
              <a:avLst/>
            </a:prstGeom>
            <a:ln w="50800" cap="flat">
              <a:solidFill>
                <a:srgbClr val="F2981B"/>
              </a:solidFill>
              <a:prstDash val="solid"/>
              <a:headEnd type="none" w="sm" len="sm"/>
              <a:tailEnd type="none" w="sm" len="sm"/>
            </a:ln>
          </p:spPr>
        </p:sp>
        <p:sp>
          <p:nvSpPr>
            <p:cNvPr id="41" name="AutoShape 41"/>
            <p:cNvSpPr/>
            <p:nvPr/>
          </p:nvSpPr>
          <p:spPr>
            <a:xfrm flipV="1">
              <a:off x="648415" y="1955791"/>
              <a:ext cx="274526" cy="233965"/>
            </a:xfrm>
            <a:prstGeom prst="line">
              <a:avLst/>
            </a:prstGeom>
            <a:ln w="50800" cap="flat">
              <a:solidFill>
                <a:srgbClr val="F2981B"/>
              </a:solidFill>
              <a:prstDash val="solid"/>
              <a:headEnd type="none" w="sm" len="sm"/>
              <a:tailEnd type="none" w="sm" len="sm"/>
            </a:ln>
          </p:spPr>
        </p:sp>
        <p:sp>
          <p:nvSpPr>
            <p:cNvPr id="42" name="TextBox 42"/>
            <p:cNvSpPr txBox="1"/>
            <p:nvPr/>
          </p:nvSpPr>
          <p:spPr>
            <a:xfrm>
              <a:off x="356907" y="737207"/>
              <a:ext cx="2190714" cy="1330326"/>
            </a:xfrm>
            <a:prstGeom prst="rect">
              <a:avLst/>
            </a:prstGeom>
          </p:spPr>
          <p:txBody>
            <a:bodyPr lIns="0" tIns="0" rIns="0" bIns="0" rtlCol="0" anchor="t">
              <a:spAutoFit/>
            </a:bodyPr>
            <a:lstStyle/>
            <a:p>
              <a:pPr marL="0" lvl="0" indent="0" algn="ctr">
                <a:lnSpc>
                  <a:spcPts val="8399"/>
                </a:lnSpc>
                <a:spcBef>
                  <a:spcPct val="0"/>
                </a:spcBef>
              </a:pPr>
              <a:r>
                <a:rPr lang="en-US" sz="5999">
                  <a:solidFill>
                    <a:srgbClr val="1F1674"/>
                  </a:solidFill>
                  <a:latin typeface="Sifonn"/>
                  <a:ea typeface="Sifonn"/>
                  <a:cs typeface="Sifonn"/>
                  <a:sym typeface="Sifonn"/>
                </a:rPr>
                <a:t>6</a:t>
              </a:r>
            </a:p>
          </p:txBody>
        </p:sp>
      </p:grpSp>
      <p:sp>
        <p:nvSpPr>
          <p:cNvPr id="43" name="TextBox 43"/>
          <p:cNvSpPr txBox="1"/>
          <p:nvPr/>
        </p:nvSpPr>
        <p:spPr>
          <a:xfrm>
            <a:off x="3897392" y="901744"/>
            <a:ext cx="11716731" cy="771525"/>
          </a:xfrm>
          <a:prstGeom prst="rect">
            <a:avLst/>
          </a:prstGeom>
        </p:spPr>
        <p:txBody>
          <a:bodyPr lIns="0" tIns="0" rIns="0" bIns="0" rtlCol="0" anchor="t">
            <a:spAutoFit/>
          </a:bodyPr>
          <a:lstStyle/>
          <a:p>
            <a:r>
              <a:t>CONTROL DE LEGALIDAD</a:t>
            </a:r>
          </a:p>
        </p:txBody>
      </p:sp>
      <p:sp>
        <p:nvSpPr>
          <p:cNvPr id="44" name="Freeform 44"/>
          <p:cNvSpPr/>
          <p:nvPr/>
        </p:nvSpPr>
        <p:spPr>
          <a:xfrm>
            <a:off x="7807315" y="5451011"/>
            <a:ext cx="2673370" cy="2211606"/>
          </a:xfrm>
          <a:custGeom>
            <a:avLst/>
            <a:gdLst/>
            <a:ahLst/>
            <a:cxnLst/>
            <a:rect l="l" t="t" r="r" b="b"/>
            <a:pathLst>
              <a:path w="2673370" h="2211606">
                <a:moveTo>
                  <a:pt x="0" y="0"/>
                </a:moveTo>
                <a:lnTo>
                  <a:pt x="2673370" y="0"/>
                </a:lnTo>
                <a:lnTo>
                  <a:pt x="2673370" y="2211607"/>
                </a:lnTo>
                <a:lnTo>
                  <a:pt x="0" y="22116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a:p>
        </p:txBody>
      </p:sp>
    </p:spTree>
  </p:cSld>
  <p:clrMapOvr>
    <a:masterClrMapping/>
  </p:clrMapOvr>
  <p:transition spd="slow">
    <p:push/>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1137</Words>
  <Application>Microsoft Office PowerPoint</Application>
  <PresentationFormat>Personalizado</PresentationFormat>
  <Paragraphs>122</Paragraphs>
  <Slides>14</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14</vt:i4>
      </vt:variant>
    </vt:vector>
  </HeadingPairs>
  <TitlesOfParts>
    <vt:vector size="20" baseType="lpstr">
      <vt:lpstr>Sifonn</vt:lpstr>
      <vt:lpstr>Calibri</vt:lpstr>
      <vt:lpstr>Bebas Neue Bold</vt:lpstr>
      <vt:lpstr>Arial</vt:lpstr>
      <vt:lpstr>Montserrat</vt:lpstr>
      <vt:lpstr>Office Theme</vt:lpstr>
      <vt:lpstr>Presentación de PowerPoint</vt:lpstr>
      <vt:lpstr>EL USO DEL LENGUAJE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SEGUNDO ENCUENTRO DISCAPACIDAD Y DERECHOS </dc:title>
  <cp:lastModifiedBy>Natalia Rodriguez</cp:lastModifiedBy>
  <cp:revision>5</cp:revision>
  <dcterms:created xsi:type="dcterms:W3CDTF">2006-08-16T00:00:00Z</dcterms:created>
  <dcterms:modified xsi:type="dcterms:W3CDTF">2025-05-10T21:17:53Z</dcterms:modified>
  <dc:identifier>DAGmNeeEgrk</dc:identifier>
</cp:coreProperties>
</file>