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5143500" type="screen16x9"/>
  <p:notesSz cx="6858000" cy="9144000"/>
  <p:embeddedFontLst>
    <p:embeddedFont>
      <p:font typeface="Alegreya SemiBold" panose="020B0604020202020204" charset="0"/>
      <p:regular r:id="rId20"/>
      <p:bold r:id="rId21"/>
      <p:italic r:id="rId22"/>
      <p:boldItalic r:id="rId23"/>
    </p:embeddedFont>
    <p:embeddedFont>
      <p:font typeface="Alfa Slab One" panose="020B0604020202020204" charset="0"/>
      <p:regular r:id="rId24"/>
    </p:embeddedFont>
    <p:embeddedFont>
      <p:font typeface="Proxima Nova" panose="020B0604020202020204" charset="0"/>
      <p:regular r:id="rId25"/>
      <p:bold r:id="rId26"/>
      <p:italic r:id="rId27"/>
      <p:boldItalic r:id="rId28"/>
    </p:embeddedFont>
    <p:embeddedFont>
      <p:font typeface="Proxima Nova Extrabold" panose="020B0604020202020204" charset="0"/>
      <p:bold r:id="rId29"/>
    </p:embeddedFont>
    <p:embeddedFont>
      <p:font typeface="Proxima Nova Semibold" panose="020B0604020202020204" charset="0"/>
      <p:regular r:id="rId30"/>
      <p:bold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27">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816" y="102"/>
      </p:cViewPr>
      <p:guideLst>
        <p:guide orient="horz" pos="227"/>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 name="Google Shape;5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356219e3036_1_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356219e3036_1_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56219e3036_1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56219e3036_1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56219e3036_1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56219e3036_1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56219e3036_2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56219e3036_2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56219e3036_2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56219e3036_2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56219e3036_2_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56219e3036_2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59bccdc5f7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59bccdc5f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56219e3036_2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56219e3036_2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356219e3036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356219e3036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356219e3036_1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356219e3036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6219e3036_1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6219e3036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359bccdc5f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359bccdc5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56219e3036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356219e3036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56219e3036_1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56219e3036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56219e3036_1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56219e3036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56219e3036_1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56219e3036_1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cxnSp>
        <p:nvCxnSpPr>
          <p:cNvPr id="10" name="Google Shape;10;p2"/>
          <p:cNvCxnSpPr/>
          <p:nvPr/>
        </p:nvCxnSpPr>
        <p:spPr>
          <a:xfrm>
            <a:off x="4278300" y="2751163"/>
            <a:ext cx="587400" cy="0"/>
          </a:xfrm>
          <a:prstGeom prst="straightConnector1">
            <a:avLst/>
          </a:prstGeom>
          <a:noFill/>
          <a:ln w="76200" cap="flat" cmpd="sng">
            <a:solidFill>
              <a:schemeClr val="dk1"/>
            </a:solidFill>
            <a:prstDash val="solid"/>
            <a:round/>
            <a:headEnd type="none" w="sm" len="sm"/>
            <a:tailEnd type="none" w="sm" len="sm"/>
          </a:ln>
        </p:spPr>
      </p:cxnSp>
      <p:sp>
        <p:nvSpPr>
          <p:cNvPr id="11" name="Google Shape;11;p2"/>
          <p:cNvSpPr txBox="1">
            <a:spLocks noGrp="1"/>
          </p:cNvSpPr>
          <p:nvPr>
            <p:ph type="ctrTitle"/>
          </p:nvPr>
        </p:nvSpPr>
        <p:spPr>
          <a:xfrm>
            <a:off x="311700" y="595975"/>
            <a:ext cx="8520600" cy="1957800"/>
          </a:xfrm>
          <a:prstGeom prst="rect">
            <a:avLst/>
          </a:prstGeom>
        </p:spPr>
        <p:txBody>
          <a:bodyPr spcFirstLastPara="1" wrap="square" lIns="91425" tIns="91425" rIns="91425" bIns="91425" anchor="b" anchorCtr="0">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a:endParaRPr/>
          </a:p>
        </p:txBody>
      </p:sp>
      <p:sp>
        <p:nvSpPr>
          <p:cNvPr id="12" name="Google Shape;12;p2"/>
          <p:cNvSpPr txBox="1">
            <a:spLocks noGrp="1"/>
          </p:cNvSpPr>
          <p:nvPr>
            <p:ph type="subTitle" idx="1"/>
          </p:nvPr>
        </p:nvSpPr>
        <p:spPr>
          <a:xfrm>
            <a:off x="311700" y="3165823"/>
            <a:ext cx="8520600" cy="7335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6"/>
        <p:cNvGrpSpPr/>
        <p:nvPr/>
      </p:nvGrpSpPr>
      <p:grpSpPr>
        <a:xfrm>
          <a:off x="0" y="0"/>
          <a:ext cx="0" cy="0"/>
          <a:chOff x="0" y="0"/>
          <a:chExt cx="0" cy="0"/>
        </a:xfrm>
      </p:grpSpPr>
      <p:sp>
        <p:nvSpPr>
          <p:cNvPr id="47" name="Google Shape;47;p11"/>
          <p:cNvSpPr txBox="1">
            <a:spLocks noGrp="1"/>
          </p:cNvSpPr>
          <p:nvPr>
            <p:ph type="title" hasCustomPrompt="1"/>
          </p:nvPr>
        </p:nvSpPr>
        <p:spPr>
          <a:xfrm>
            <a:off x="311700" y="1167925"/>
            <a:ext cx="8520600" cy="1980000"/>
          </a:xfrm>
          <a:prstGeom prst="rect">
            <a:avLst/>
          </a:prstGeom>
        </p:spPr>
        <p:txBody>
          <a:bodyPr spcFirstLastPara="1" wrap="square" lIns="91425" tIns="91425" rIns="91425" bIns="91425" anchor="ctr" anchorCtr="0">
            <a:normAutofit/>
          </a:bodyPr>
          <a:lstStyle>
            <a:lvl1pPr lvl="0" algn="ctr">
              <a:spcBef>
                <a:spcPts val="0"/>
              </a:spcBef>
              <a:spcAft>
                <a:spcPts val="0"/>
              </a:spcAft>
              <a:buClr>
                <a:schemeClr val="dk1"/>
              </a:buClr>
              <a:buSzPts val="11000"/>
              <a:buNone/>
              <a:defRPr sz="11000">
                <a:solidFill>
                  <a:schemeClr val="dk1"/>
                </a:solidFill>
              </a:defRPr>
            </a:lvl1pPr>
            <a:lvl2pPr lvl="1" algn="ctr">
              <a:spcBef>
                <a:spcPts val="0"/>
              </a:spcBef>
              <a:spcAft>
                <a:spcPts val="0"/>
              </a:spcAft>
              <a:buClr>
                <a:schemeClr val="dk1"/>
              </a:buClr>
              <a:buSzPts val="11000"/>
              <a:buNone/>
              <a:defRPr sz="11000">
                <a:solidFill>
                  <a:schemeClr val="dk1"/>
                </a:solidFill>
              </a:defRPr>
            </a:lvl2pPr>
            <a:lvl3pPr lvl="2" algn="ctr">
              <a:spcBef>
                <a:spcPts val="0"/>
              </a:spcBef>
              <a:spcAft>
                <a:spcPts val="0"/>
              </a:spcAft>
              <a:buClr>
                <a:schemeClr val="dk1"/>
              </a:buClr>
              <a:buSzPts val="11000"/>
              <a:buNone/>
              <a:defRPr sz="11000">
                <a:solidFill>
                  <a:schemeClr val="dk1"/>
                </a:solidFill>
              </a:defRPr>
            </a:lvl3pPr>
            <a:lvl4pPr lvl="3" algn="ctr">
              <a:spcBef>
                <a:spcPts val="0"/>
              </a:spcBef>
              <a:spcAft>
                <a:spcPts val="0"/>
              </a:spcAft>
              <a:buClr>
                <a:schemeClr val="dk1"/>
              </a:buClr>
              <a:buSzPts val="11000"/>
              <a:buNone/>
              <a:defRPr sz="11000">
                <a:solidFill>
                  <a:schemeClr val="dk1"/>
                </a:solidFill>
              </a:defRPr>
            </a:lvl4pPr>
            <a:lvl5pPr lvl="4" algn="ctr">
              <a:spcBef>
                <a:spcPts val="0"/>
              </a:spcBef>
              <a:spcAft>
                <a:spcPts val="0"/>
              </a:spcAft>
              <a:buClr>
                <a:schemeClr val="dk1"/>
              </a:buClr>
              <a:buSzPts val="11000"/>
              <a:buNone/>
              <a:defRPr sz="11000">
                <a:solidFill>
                  <a:schemeClr val="dk1"/>
                </a:solidFill>
              </a:defRPr>
            </a:lvl5pPr>
            <a:lvl6pPr lvl="5" algn="ctr">
              <a:spcBef>
                <a:spcPts val="0"/>
              </a:spcBef>
              <a:spcAft>
                <a:spcPts val="0"/>
              </a:spcAft>
              <a:buClr>
                <a:schemeClr val="dk1"/>
              </a:buClr>
              <a:buSzPts val="11000"/>
              <a:buNone/>
              <a:defRPr sz="11000">
                <a:solidFill>
                  <a:schemeClr val="dk1"/>
                </a:solidFill>
              </a:defRPr>
            </a:lvl6pPr>
            <a:lvl7pPr lvl="6" algn="ctr">
              <a:spcBef>
                <a:spcPts val="0"/>
              </a:spcBef>
              <a:spcAft>
                <a:spcPts val="0"/>
              </a:spcAft>
              <a:buClr>
                <a:schemeClr val="dk1"/>
              </a:buClr>
              <a:buSzPts val="11000"/>
              <a:buNone/>
              <a:defRPr sz="11000">
                <a:solidFill>
                  <a:schemeClr val="dk1"/>
                </a:solidFill>
              </a:defRPr>
            </a:lvl7pPr>
            <a:lvl8pPr lvl="7" algn="ctr">
              <a:spcBef>
                <a:spcPts val="0"/>
              </a:spcBef>
              <a:spcAft>
                <a:spcPts val="0"/>
              </a:spcAft>
              <a:buClr>
                <a:schemeClr val="dk1"/>
              </a:buClr>
              <a:buSzPts val="11000"/>
              <a:buNone/>
              <a:defRPr sz="11000">
                <a:solidFill>
                  <a:schemeClr val="dk1"/>
                </a:solidFill>
              </a:defRPr>
            </a:lvl8pPr>
            <a:lvl9pPr lvl="8" algn="ctr">
              <a:spcBef>
                <a:spcPts val="0"/>
              </a:spcBef>
              <a:spcAft>
                <a:spcPts val="0"/>
              </a:spcAft>
              <a:buClr>
                <a:schemeClr val="dk1"/>
              </a:buClr>
              <a:buSzPts val="11000"/>
              <a:buNone/>
              <a:defRPr sz="11000">
                <a:solidFill>
                  <a:schemeClr val="dk1"/>
                </a:solidFill>
              </a:defRPr>
            </a:lvl9pPr>
          </a:lstStyle>
          <a:p>
            <a:r>
              <a:t>xx%</a:t>
            </a:r>
          </a:p>
        </p:txBody>
      </p:sp>
      <p:sp>
        <p:nvSpPr>
          <p:cNvPr id="48" name="Google Shape;48;p11"/>
          <p:cNvSpPr txBox="1">
            <a:spLocks noGrp="1"/>
          </p:cNvSpPr>
          <p:nvPr>
            <p:ph type="body" idx="1"/>
          </p:nvPr>
        </p:nvSpPr>
        <p:spPr>
          <a:xfrm>
            <a:off x="311700" y="3224250"/>
            <a:ext cx="8520600" cy="10716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9" name="Google Shape;49;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311700" y="2480550"/>
            <a:ext cx="8114400" cy="2445900"/>
          </a:xfrm>
          <a:prstGeom prst="rect">
            <a:avLst/>
          </a:prstGeom>
        </p:spPr>
        <p:txBody>
          <a:bodyPr spcFirstLastPara="1" wrap="square" lIns="91425" tIns="91425" rIns="91425" bIns="91425" anchor="b" anchorCtr="0">
            <a:normAutofit/>
          </a:bodyPr>
          <a:lstStyle>
            <a:lvl1pPr lvl="0">
              <a:spcBef>
                <a:spcPts val="0"/>
              </a:spcBef>
              <a:spcAft>
                <a:spcPts val="0"/>
              </a:spcAft>
              <a:buClr>
                <a:schemeClr val="lt1"/>
              </a:buClr>
              <a:buSzPts val="6800"/>
              <a:buNone/>
              <a:defRPr sz="6800">
                <a:solidFill>
                  <a:schemeClr val="lt1"/>
                </a:solidFill>
              </a:defRPr>
            </a:lvl1pPr>
            <a:lvl2pPr lvl="1">
              <a:spcBef>
                <a:spcPts val="0"/>
              </a:spcBef>
              <a:spcAft>
                <a:spcPts val="0"/>
              </a:spcAft>
              <a:buClr>
                <a:schemeClr val="lt1"/>
              </a:buClr>
              <a:buSzPts val="6800"/>
              <a:buNone/>
              <a:defRPr sz="6800">
                <a:solidFill>
                  <a:schemeClr val="lt1"/>
                </a:solidFill>
              </a:defRPr>
            </a:lvl2pPr>
            <a:lvl3pPr lvl="2">
              <a:spcBef>
                <a:spcPts val="0"/>
              </a:spcBef>
              <a:spcAft>
                <a:spcPts val="0"/>
              </a:spcAft>
              <a:buClr>
                <a:schemeClr val="lt1"/>
              </a:buClr>
              <a:buSzPts val="6800"/>
              <a:buNone/>
              <a:defRPr sz="6800">
                <a:solidFill>
                  <a:schemeClr val="lt1"/>
                </a:solidFill>
              </a:defRPr>
            </a:lvl3pPr>
            <a:lvl4pPr lvl="3">
              <a:spcBef>
                <a:spcPts val="0"/>
              </a:spcBef>
              <a:spcAft>
                <a:spcPts val="0"/>
              </a:spcAft>
              <a:buClr>
                <a:schemeClr val="lt1"/>
              </a:buClr>
              <a:buSzPts val="6800"/>
              <a:buNone/>
              <a:defRPr sz="6800">
                <a:solidFill>
                  <a:schemeClr val="lt1"/>
                </a:solidFill>
              </a:defRPr>
            </a:lvl4pPr>
            <a:lvl5pPr lvl="4">
              <a:spcBef>
                <a:spcPts val="0"/>
              </a:spcBef>
              <a:spcAft>
                <a:spcPts val="0"/>
              </a:spcAft>
              <a:buClr>
                <a:schemeClr val="lt1"/>
              </a:buClr>
              <a:buSzPts val="6800"/>
              <a:buNone/>
              <a:defRPr sz="6800">
                <a:solidFill>
                  <a:schemeClr val="lt1"/>
                </a:solidFill>
              </a:defRPr>
            </a:lvl5pPr>
            <a:lvl6pPr lvl="5">
              <a:spcBef>
                <a:spcPts val="0"/>
              </a:spcBef>
              <a:spcAft>
                <a:spcPts val="0"/>
              </a:spcAft>
              <a:buClr>
                <a:schemeClr val="lt1"/>
              </a:buClr>
              <a:buSzPts val="6800"/>
              <a:buNone/>
              <a:defRPr sz="6800">
                <a:solidFill>
                  <a:schemeClr val="lt1"/>
                </a:solidFill>
              </a:defRPr>
            </a:lvl6pPr>
            <a:lvl7pPr lvl="6">
              <a:spcBef>
                <a:spcPts val="0"/>
              </a:spcBef>
              <a:spcAft>
                <a:spcPts val="0"/>
              </a:spcAft>
              <a:buClr>
                <a:schemeClr val="lt1"/>
              </a:buClr>
              <a:buSzPts val="6800"/>
              <a:buNone/>
              <a:defRPr sz="6800">
                <a:solidFill>
                  <a:schemeClr val="lt1"/>
                </a:solidFill>
              </a:defRPr>
            </a:lvl7pPr>
            <a:lvl8pPr lvl="7">
              <a:spcBef>
                <a:spcPts val="0"/>
              </a:spcBef>
              <a:spcAft>
                <a:spcPts val="0"/>
              </a:spcAft>
              <a:buClr>
                <a:schemeClr val="lt1"/>
              </a:buClr>
              <a:buSzPts val="6800"/>
              <a:buNone/>
              <a:defRPr sz="6800">
                <a:solidFill>
                  <a:schemeClr val="lt1"/>
                </a:solidFill>
              </a:defRPr>
            </a:lvl8pPr>
            <a:lvl9pPr lvl="8">
              <a:spcBef>
                <a:spcPts val="0"/>
              </a:spcBef>
              <a:spcAft>
                <a:spcPts val="0"/>
              </a:spcAft>
              <a:buClr>
                <a:schemeClr val="lt1"/>
              </a:buClr>
              <a:buSzPts val="6800"/>
              <a:buNone/>
              <a:defRPr sz="6800">
                <a:solidFill>
                  <a:schemeClr val="lt1"/>
                </a:solidFill>
              </a:defRPr>
            </a:lvl9pPr>
          </a:lstStyle>
          <a:p>
            <a:endParaRPr/>
          </a:p>
        </p:txBody>
      </p:sp>
      <p:sp>
        <p:nvSpPr>
          <p:cNvPr id="16" name="Google Shape;16;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19" name="Google Shape;19;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20" name="Google Shape;20;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3" name="Google Shape;23;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5" name="Google Shape;25;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8" name="Google Shape;28;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9"/>
        <p:cNvGrpSpPr/>
        <p:nvPr/>
      </p:nvGrpSpPr>
      <p:grpSpPr>
        <a:xfrm>
          <a:off x="0" y="0"/>
          <a:ext cx="0" cy="0"/>
          <a:chOff x="0" y="0"/>
          <a:chExt cx="0" cy="0"/>
        </a:xfrm>
      </p:grpSpPr>
      <p:sp>
        <p:nvSpPr>
          <p:cNvPr id="30" name="Google Shape;30;p7"/>
          <p:cNvSpPr txBox="1">
            <a:spLocks noGrp="1"/>
          </p:cNvSpPr>
          <p:nvPr>
            <p:ph type="title"/>
          </p:nvPr>
        </p:nvSpPr>
        <p:spPr>
          <a:xfrm>
            <a:off x="311700" y="6318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1" name="Google Shape;31;p7"/>
          <p:cNvSpPr txBox="1">
            <a:spLocks noGrp="1"/>
          </p:cNvSpPr>
          <p:nvPr>
            <p:ph type="body" idx="1"/>
          </p:nvPr>
        </p:nvSpPr>
        <p:spPr>
          <a:xfrm>
            <a:off x="311700" y="1490875"/>
            <a:ext cx="2808000" cy="30780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2" name="Google Shape;32;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33"/>
        <p:cNvGrpSpPr/>
        <p:nvPr/>
      </p:nvGrpSpPr>
      <p:grpSpPr>
        <a:xfrm>
          <a:off x="0" y="0"/>
          <a:ext cx="0" cy="0"/>
          <a:chOff x="0" y="0"/>
          <a:chExt cx="0" cy="0"/>
        </a:xfrm>
      </p:grpSpPr>
      <p:sp>
        <p:nvSpPr>
          <p:cNvPr id="34" name="Google Shape;34;p8"/>
          <p:cNvSpPr txBox="1">
            <a:spLocks noGrp="1"/>
          </p:cNvSpPr>
          <p:nvPr>
            <p:ph type="title"/>
          </p:nvPr>
        </p:nvSpPr>
        <p:spPr>
          <a:xfrm>
            <a:off x="490250" y="526350"/>
            <a:ext cx="5683800" cy="40908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35" name="Google Shape;35;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6"/>
        <p:cNvGrpSpPr/>
        <p:nvPr/>
      </p:nvGrpSpPr>
      <p:grpSpPr>
        <a:xfrm>
          <a:off x="0" y="0"/>
          <a:ext cx="0" cy="0"/>
          <a:chOff x="0" y="0"/>
          <a:chExt cx="0" cy="0"/>
        </a:xfrm>
      </p:grpSpPr>
      <p:sp>
        <p:nvSpPr>
          <p:cNvPr id="37" name="Google Shape;37;p9"/>
          <p:cNvSpPr/>
          <p:nvPr/>
        </p:nvSpPr>
        <p:spPr>
          <a:xfrm>
            <a:off x="4572000" y="10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8" name="Google Shape;38;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39" name="Google Shape;39;p9"/>
          <p:cNvSpPr txBox="1">
            <a:spLocks noGrp="1"/>
          </p:cNvSpPr>
          <p:nvPr>
            <p:ph type="title"/>
          </p:nvPr>
        </p:nvSpPr>
        <p:spPr>
          <a:xfrm>
            <a:off x="265500" y="1375599"/>
            <a:ext cx="4045200" cy="1551900"/>
          </a:xfrm>
          <a:prstGeom prst="rect">
            <a:avLst/>
          </a:prstGeom>
        </p:spPr>
        <p:txBody>
          <a:bodyPr spcFirstLastPara="1" wrap="square" lIns="91425" tIns="91425" rIns="91425" bIns="91425" anchor="b" anchorCtr="0">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a:endParaRPr/>
          </a:p>
        </p:txBody>
      </p:sp>
      <p:sp>
        <p:nvSpPr>
          <p:cNvPr id="40" name="Google Shape;40;p9"/>
          <p:cNvSpPr txBox="1">
            <a:spLocks noGrp="1"/>
          </p:cNvSpPr>
          <p:nvPr>
            <p:ph type="subTitle" idx="1"/>
          </p:nvPr>
        </p:nvSpPr>
        <p:spPr>
          <a:xfrm>
            <a:off x="265500" y="2981125"/>
            <a:ext cx="4045200" cy="13455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41" name="Google Shape;41;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42" name="Google Shape;42;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10"/>
          <p:cNvSpPr txBox="1">
            <a:spLocks noGrp="1"/>
          </p:cNvSpPr>
          <p:nvPr>
            <p:ph type="body" idx="1"/>
          </p:nvPr>
        </p:nvSpPr>
        <p:spPr>
          <a:xfrm>
            <a:off x="319500" y="423372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a:endParaRPr/>
          </a:p>
        </p:txBody>
      </p:sp>
      <p:sp>
        <p:nvSpPr>
          <p:cNvPr id="45" name="Google Shape;45;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ameday">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marL="914400" lvl="1"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2pPr>
            <a:lvl3pPr marL="1371600" lvl="2"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3pPr>
            <a:lvl4pPr marL="1828800" lvl="3"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4pPr>
            <a:lvl5pPr marL="2286000" lvl="4"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5pPr>
            <a:lvl6pPr marL="2743200" lvl="5"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6pPr>
            <a:lvl7pPr marL="3200400" lvl="6"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7pPr>
            <a:lvl8pPr marL="3657600" lvl="7"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8pPr>
            <a:lvl9pPr marL="4114800" lvl="8" indent="-3175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Proxima Nova"/>
                <a:ea typeface="Proxima Nova"/>
                <a:cs typeface="Proxima Nova"/>
                <a:sym typeface="Proxima Nova"/>
              </a:defRPr>
            </a:lvl1pPr>
            <a:lvl2pPr lvl="1" algn="r">
              <a:buNone/>
              <a:defRPr sz="1000">
                <a:solidFill>
                  <a:schemeClr val="dk2"/>
                </a:solidFill>
                <a:latin typeface="Proxima Nova"/>
                <a:ea typeface="Proxima Nova"/>
                <a:cs typeface="Proxima Nova"/>
                <a:sym typeface="Proxima Nova"/>
              </a:defRPr>
            </a:lvl2pPr>
            <a:lvl3pPr lvl="2" algn="r">
              <a:buNone/>
              <a:defRPr sz="1000">
                <a:solidFill>
                  <a:schemeClr val="dk2"/>
                </a:solidFill>
                <a:latin typeface="Proxima Nova"/>
                <a:ea typeface="Proxima Nova"/>
                <a:cs typeface="Proxima Nova"/>
                <a:sym typeface="Proxima Nova"/>
              </a:defRPr>
            </a:lvl3pPr>
            <a:lvl4pPr lvl="3" algn="r">
              <a:buNone/>
              <a:defRPr sz="1000">
                <a:solidFill>
                  <a:schemeClr val="dk2"/>
                </a:solidFill>
                <a:latin typeface="Proxima Nova"/>
                <a:ea typeface="Proxima Nova"/>
                <a:cs typeface="Proxima Nova"/>
                <a:sym typeface="Proxima Nova"/>
              </a:defRPr>
            </a:lvl4pPr>
            <a:lvl5pPr lvl="4" algn="r">
              <a:buNone/>
              <a:defRPr sz="1000">
                <a:solidFill>
                  <a:schemeClr val="dk2"/>
                </a:solidFill>
                <a:latin typeface="Proxima Nova"/>
                <a:ea typeface="Proxima Nova"/>
                <a:cs typeface="Proxima Nova"/>
                <a:sym typeface="Proxima Nova"/>
              </a:defRPr>
            </a:lvl5pPr>
            <a:lvl6pPr lvl="5" algn="r">
              <a:buNone/>
              <a:defRPr sz="1000">
                <a:solidFill>
                  <a:schemeClr val="dk2"/>
                </a:solidFill>
                <a:latin typeface="Proxima Nova"/>
                <a:ea typeface="Proxima Nova"/>
                <a:cs typeface="Proxima Nova"/>
                <a:sym typeface="Proxima Nova"/>
              </a:defRPr>
            </a:lvl6pPr>
            <a:lvl7pPr lvl="6" algn="r">
              <a:buNone/>
              <a:defRPr sz="1000">
                <a:solidFill>
                  <a:schemeClr val="dk2"/>
                </a:solidFill>
                <a:latin typeface="Proxima Nova"/>
                <a:ea typeface="Proxima Nova"/>
                <a:cs typeface="Proxima Nova"/>
                <a:sym typeface="Proxima Nova"/>
              </a:defRPr>
            </a:lvl7pPr>
            <a:lvl8pPr lvl="7" algn="r">
              <a:buNone/>
              <a:defRPr sz="1000">
                <a:solidFill>
                  <a:schemeClr val="dk2"/>
                </a:solidFill>
                <a:latin typeface="Proxima Nova"/>
                <a:ea typeface="Proxima Nova"/>
                <a:cs typeface="Proxima Nova"/>
                <a:sym typeface="Proxima Nova"/>
              </a:defRPr>
            </a:lvl8pPr>
            <a:lvl9pPr lvl="8" algn="r">
              <a:buNone/>
              <a:defRPr sz="1000">
                <a:solidFill>
                  <a:schemeClr val="dk2"/>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s"/>
              <a:t>‹Nº›</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13"/>
          <p:cNvSpPr txBox="1">
            <a:spLocks noGrp="1"/>
          </p:cNvSpPr>
          <p:nvPr>
            <p:ph type="ctrTitle"/>
          </p:nvPr>
        </p:nvSpPr>
        <p:spPr>
          <a:xfrm>
            <a:off x="213275" y="0"/>
            <a:ext cx="8520600" cy="2424600"/>
          </a:xfrm>
          <a:prstGeom prst="rect">
            <a:avLst/>
          </a:prstGeom>
        </p:spPr>
        <p:txBody>
          <a:bodyPr spcFirstLastPara="1" wrap="square" lIns="91425" tIns="91425" rIns="91425" bIns="91425" anchor="b" anchorCtr="0">
            <a:normAutofit fontScale="90000"/>
          </a:bodyPr>
          <a:lstStyle/>
          <a:p>
            <a:pPr marL="0" lvl="0" indent="0" algn="ctr" rtl="0">
              <a:spcBef>
                <a:spcPts val="0"/>
              </a:spcBef>
              <a:spcAft>
                <a:spcPts val="0"/>
              </a:spcAft>
              <a:buNone/>
            </a:pPr>
            <a:r>
              <a:rPr lang="es">
                <a:solidFill>
                  <a:srgbClr val="8E7CC3"/>
                </a:solidFill>
              </a:rPr>
              <a:t>ALIMENTOS A PERSONAS CON DISCAPACIDAD</a:t>
            </a:r>
            <a:endParaRPr dirty="0">
              <a:solidFill>
                <a:srgbClr val="8E7CC3"/>
              </a:solidFill>
            </a:endParaRPr>
          </a:p>
        </p:txBody>
      </p:sp>
      <p:sp>
        <p:nvSpPr>
          <p:cNvPr id="57" name="Google Shape;57;p13"/>
          <p:cNvSpPr txBox="1">
            <a:spLocks noGrp="1"/>
          </p:cNvSpPr>
          <p:nvPr>
            <p:ph type="subTitle" idx="1"/>
          </p:nvPr>
        </p:nvSpPr>
        <p:spPr>
          <a:xfrm>
            <a:off x="526025" y="3165825"/>
            <a:ext cx="8520600" cy="16293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s"/>
              <a:t>                    </a:t>
            </a:r>
            <a:r>
              <a:rPr lang="es">
                <a:solidFill>
                  <a:srgbClr val="000000"/>
                </a:solidFill>
              </a:rPr>
              <a:t> </a:t>
            </a:r>
            <a:r>
              <a:rPr lang="es" b="1">
                <a:solidFill>
                  <a:srgbClr val="000000"/>
                </a:solidFill>
              </a:rPr>
              <a:t>ENCUENTROS DISCAPACIDAD</a:t>
            </a:r>
            <a:endParaRPr b="1">
              <a:solidFill>
                <a:srgbClr val="000000"/>
              </a:solidFill>
            </a:endParaRPr>
          </a:p>
          <a:p>
            <a:pPr marL="0" lvl="0" indent="0" algn="l" rtl="0">
              <a:spcBef>
                <a:spcPts val="0"/>
              </a:spcBef>
              <a:spcAft>
                <a:spcPts val="0"/>
              </a:spcAft>
              <a:buNone/>
            </a:pPr>
            <a:r>
              <a:rPr lang="es" b="1">
                <a:solidFill>
                  <a:srgbClr val="000000"/>
                </a:solidFill>
              </a:rPr>
              <a:t>                                   Y DERECHOS.</a:t>
            </a:r>
            <a:endParaRPr b="1">
              <a:solidFill>
                <a:srgbClr val="000000"/>
              </a:solidFill>
            </a:endParaRPr>
          </a:p>
          <a:p>
            <a:pPr marL="0" lvl="0" indent="0" algn="l" rtl="0">
              <a:spcBef>
                <a:spcPts val="0"/>
              </a:spcBef>
              <a:spcAft>
                <a:spcPts val="0"/>
              </a:spcAft>
              <a:buNone/>
            </a:pPr>
            <a:r>
              <a:rPr lang="es"/>
              <a:t>                            CHARLA 2- 09/05/2025</a:t>
            </a:r>
            <a:endParaRPr/>
          </a:p>
        </p:txBody>
      </p:sp>
      <p:pic>
        <p:nvPicPr>
          <p:cNvPr id="58" name="Google Shape;58;p13"/>
          <p:cNvPicPr preferRelativeResize="0"/>
          <p:nvPr/>
        </p:nvPicPr>
        <p:blipFill>
          <a:blip r:embed="rId3">
            <a:alphaModFix/>
          </a:blip>
          <a:stretch>
            <a:fillRect/>
          </a:stretch>
        </p:blipFill>
        <p:spPr>
          <a:xfrm>
            <a:off x="6576725" y="2264875"/>
            <a:ext cx="2567274" cy="2856724"/>
          </a:xfrm>
          <a:prstGeom prst="rect">
            <a:avLst/>
          </a:prstGeom>
          <a:noFill/>
          <a:ln>
            <a:noFill/>
          </a:ln>
        </p:spPr>
      </p:pic>
      <p:pic>
        <p:nvPicPr>
          <p:cNvPr id="59" name="Google Shape;59;p13"/>
          <p:cNvPicPr preferRelativeResize="0"/>
          <p:nvPr/>
        </p:nvPicPr>
        <p:blipFill>
          <a:blip r:embed="rId4">
            <a:alphaModFix/>
          </a:blip>
          <a:stretch>
            <a:fillRect/>
          </a:stretch>
        </p:blipFill>
        <p:spPr>
          <a:xfrm flipH="1">
            <a:off x="213276" y="2264875"/>
            <a:ext cx="2288724" cy="285672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2"/>
          <p:cNvSpPr txBox="1">
            <a:spLocks noGrp="1"/>
          </p:cNvSpPr>
          <p:nvPr>
            <p:ph type="body" idx="1"/>
          </p:nvPr>
        </p:nvSpPr>
        <p:spPr>
          <a:xfrm>
            <a:off x="0" y="0"/>
            <a:ext cx="9144000" cy="5143500"/>
          </a:xfrm>
          <a:prstGeom prst="rect">
            <a:avLst/>
          </a:prstGeom>
        </p:spPr>
        <p:txBody>
          <a:bodyPr spcFirstLastPara="1" wrap="square" lIns="91425" tIns="91425" rIns="91425" bIns="91425" anchor="t" anchorCtr="0">
            <a:noAutofit/>
          </a:bodyPr>
          <a:lstStyle/>
          <a:p>
            <a:pPr marL="0" lvl="0" indent="0" algn="just" rtl="0">
              <a:lnSpc>
                <a:spcPct val="95000"/>
              </a:lnSpc>
              <a:spcBef>
                <a:spcPts val="0"/>
              </a:spcBef>
              <a:spcAft>
                <a:spcPts val="0"/>
              </a:spcAft>
              <a:buNone/>
            </a:pPr>
            <a:r>
              <a:rPr lang="es" sz="1700">
                <a:solidFill>
                  <a:srgbClr val="000000"/>
                </a:solidFill>
              </a:rPr>
              <a:t>Derechos consignados en distintos instrumentos internacionales, entre ellos la CDPD, mediante la cual los Estados Partes reconocen el derecho de las PCD a un adecuado nivel de vida para ellas y sus familias, lo que incluye alimentación, vestido y vivienda adecuados y la mejora continua de sus condiciones de vida. </a:t>
            </a:r>
            <a:endParaRPr sz="1700">
              <a:solidFill>
                <a:srgbClr val="000000"/>
              </a:solidFill>
            </a:endParaRPr>
          </a:p>
          <a:p>
            <a:pPr marL="0" lvl="0" indent="0" algn="just" rtl="0">
              <a:lnSpc>
                <a:spcPct val="95000"/>
              </a:lnSpc>
              <a:spcBef>
                <a:spcPts val="1200"/>
              </a:spcBef>
              <a:spcAft>
                <a:spcPts val="0"/>
              </a:spcAft>
              <a:buNone/>
            </a:pPr>
            <a:r>
              <a:rPr lang="es" sz="1700">
                <a:solidFill>
                  <a:srgbClr val="000000"/>
                </a:solidFill>
              </a:rPr>
              <a:t>Tales derechos, no son meras declaraciones, sino normas jurídicas operativas con vocación de efectividad. Siendo su deber el de brindar tutela judicial efectiva a una persona en situación de especial vulnerabilidad por su situación de discapacidad debía primar sobre cuestiones formales relacionadas con la representación y el correcto ejercicio de la postulación procesal. y en función de la mayor jerarquía del derecho a proteger y procurarse.-</a:t>
            </a:r>
            <a:endParaRPr sz="1700">
              <a:solidFill>
                <a:srgbClr val="000000"/>
              </a:solidFill>
            </a:endParaRPr>
          </a:p>
          <a:p>
            <a:pPr marL="0" lvl="0" indent="0" algn="just" rtl="0">
              <a:lnSpc>
                <a:spcPct val="95000"/>
              </a:lnSpc>
              <a:spcBef>
                <a:spcPts val="1200"/>
              </a:spcBef>
              <a:spcAft>
                <a:spcPts val="0"/>
              </a:spcAft>
              <a:buNone/>
            </a:pPr>
            <a:r>
              <a:rPr lang="es" sz="1700">
                <a:solidFill>
                  <a:srgbClr val="000000"/>
                </a:solidFill>
              </a:rPr>
              <a:t>En virtud de la discapacidad que le impide alimentarse en supuestos por sí misma lo necesario para su sustento consideró que orden, resolvió como fijar el de autos, la obligación alimentaria no cesa.</a:t>
            </a:r>
            <a:endParaRPr sz="1700">
              <a:solidFill>
                <a:srgbClr val="000000"/>
              </a:solidFill>
            </a:endParaRPr>
          </a:p>
          <a:p>
            <a:pPr marL="0" lvl="0" indent="0" algn="just" rtl="0">
              <a:lnSpc>
                <a:spcPct val="95000"/>
              </a:lnSpc>
              <a:spcBef>
                <a:spcPts val="1200"/>
              </a:spcBef>
              <a:spcAft>
                <a:spcPts val="1200"/>
              </a:spcAft>
              <a:buNone/>
            </a:pPr>
            <a:r>
              <a:rPr lang="es" sz="1700" b="1">
                <a:solidFill>
                  <a:srgbClr val="000000"/>
                </a:solidFill>
              </a:rPr>
              <a:t>Se refuerza los argumentos con la cita en Vossert, quien postula que ``la cuota alimentaria instituida durante la minoridad se mantendrá tras la mayoridad o emancipación si en el respectivo juicio de alimento quedó comprobado que por su intermedio, se atiende las necesidades y rubros indispensables, que el hijo no podría procurarse por incapacidad física o psíquica, en tal caso la cuota no cesará ipso iure, y permanecerá hasta tanto no se modifique`.</a:t>
            </a:r>
            <a:endParaRPr sz="1700" b="1">
              <a:solidFill>
                <a:srgbClr val="00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23"/>
          <p:cNvSpPr txBox="1">
            <a:spLocks noGrp="1"/>
          </p:cNvSpPr>
          <p:nvPr>
            <p:ph type="body" idx="1"/>
          </p:nvPr>
        </p:nvSpPr>
        <p:spPr>
          <a:xfrm>
            <a:off x="0" y="1366250"/>
            <a:ext cx="8853600" cy="3000300"/>
          </a:xfrm>
          <a:prstGeom prst="rect">
            <a:avLst/>
          </a:prstGeom>
        </p:spPr>
        <p:txBody>
          <a:bodyPr spcFirstLastPara="1" wrap="square" lIns="91425" tIns="91425" rIns="91425" bIns="91425" anchor="t" anchorCtr="0">
            <a:normAutofit/>
          </a:bodyPr>
          <a:lstStyle/>
          <a:p>
            <a:pPr marL="0" lvl="0" indent="0" algn="just" rtl="0">
              <a:spcBef>
                <a:spcPts val="0"/>
              </a:spcBef>
              <a:spcAft>
                <a:spcPts val="1200"/>
              </a:spcAft>
              <a:buNone/>
            </a:pPr>
            <a:r>
              <a:rPr lang="es" sz="2000">
                <a:solidFill>
                  <a:srgbClr val="000000"/>
                </a:solidFill>
              </a:rPr>
              <a:t>Para decidir en primer término se sostuvo la obligación de los magistrados de intervenir y resolver</a:t>
            </a:r>
            <a:r>
              <a:rPr lang="es" sz="2000" u="sng">
                <a:solidFill>
                  <a:srgbClr val="000000"/>
                </a:solidFill>
                <a:latin typeface="Proxima Nova Extrabold"/>
                <a:ea typeface="Proxima Nova Extrabold"/>
                <a:cs typeface="Proxima Nova Extrabold"/>
                <a:sym typeface="Proxima Nova Extrabold"/>
              </a:rPr>
              <a:t> </a:t>
            </a:r>
            <a:r>
              <a:rPr lang="es" sz="2000" u="sng">
                <a:solidFill>
                  <a:srgbClr val="38761D"/>
                </a:solidFill>
                <a:latin typeface="Proxima Nova Extrabold"/>
                <a:ea typeface="Proxima Nova Extrabold"/>
                <a:cs typeface="Proxima Nova Extrabold"/>
                <a:sym typeface="Proxima Nova Extrabold"/>
              </a:rPr>
              <a:t>con perspectiva de discapacidad</a:t>
            </a:r>
            <a:r>
              <a:rPr lang="es" sz="2000">
                <a:solidFill>
                  <a:srgbClr val="000000"/>
                </a:solidFill>
              </a:rPr>
              <a:t> invocando el </a:t>
            </a:r>
            <a:r>
              <a:rPr lang="es" sz="2000" b="1">
                <a:solidFill>
                  <a:srgbClr val="000000"/>
                </a:solidFill>
              </a:rPr>
              <a:t>Art.28</a:t>
            </a:r>
            <a:r>
              <a:rPr lang="es" sz="2000">
                <a:solidFill>
                  <a:srgbClr val="000000"/>
                </a:solidFill>
              </a:rPr>
              <a:t> de la </a:t>
            </a:r>
            <a:r>
              <a:rPr lang="es" sz="2000" b="1">
                <a:solidFill>
                  <a:srgbClr val="000000"/>
                </a:solidFill>
              </a:rPr>
              <a:t>C.D.P</a:t>
            </a:r>
            <a:r>
              <a:rPr lang="es" sz="2000">
                <a:solidFill>
                  <a:srgbClr val="000000"/>
                </a:solidFill>
              </a:rPr>
              <a:t>. que establece el derecho de las P.C.D de gozar de un nivel de vida adecuado para ellas y sus familias, lo cual incluye alimentación, vestimenta, vivienda adecuada y a la mejora continua de sus condiciones de las prestaciones de la seguridad social para el caso de pagos extras por atencion psicologia, kinesiologia, gastos de constante traslado, etc</a:t>
            </a:r>
            <a:br>
              <a:rPr lang="es">
                <a:solidFill>
                  <a:srgbClr val="000000"/>
                </a:solidFill>
              </a:rPr>
            </a:br>
            <a:endParaRPr>
              <a:solidFill>
                <a:srgbClr val="000000"/>
              </a:solidFill>
            </a:endParaRPr>
          </a:p>
        </p:txBody>
      </p:sp>
      <p:sp>
        <p:nvSpPr>
          <p:cNvPr id="118" name="Google Shape;118;p23"/>
          <p:cNvSpPr txBox="1"/>
          <p:nvPr/>
        </p:nvSpPr>
        <p:spPr>
          <a:xfrm>
            <a:off x="93750" y="120550"/>
            <a:ext cx="7822500" cy="99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 sz="3100" u="sng">
                <a:solidFill>
                  <a:srgbClr val="45818E"/>
                </a:solidFill>
                <a:latin typeface="Alfa Slab One"/>
                <a:ea typeface="Alfa Slab One"/>
                <a:cs typeface="Alfa Slab One"/>
                <a:sym typeface="Alfa Slab One"/>
              </a:rPr>
              <a:t>Resoluciones judiciales con perspectiva de discapacidad.</a:t>
            </a:r>
            <a:endParaRPr sz="3100" u="sng">
              <a:solidFill>
                <a:srgbClr val="45818E"/>
              </a:solidFill>
              <a:latin typeface="Alfa Slab One"/>
              <a:ea typeface="Alfa Slab One"/>
              <a:cs typeface="Alfa Slab One"/>
              <a:sym typeface="Alfa Slab One"/>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4"/>
          <p:cNvSpPr txBox="1">
            <a:spLocks noGrp="1"/>
          </p:cNvSpPr>
          <p:nvPr>
            <p:ph type="title"/>
          </p:nvPr>
        </p:nvSpPr>
        <p:spPr>
          <a:xfrm>
            <a:off x="107150" y="93750"/>
            <a:ext cx="8894100" cy="97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s" u="sng">
                <a:solidFill>
                  <a:srgbClr val="351C75"/>
                </a:solidFill>
              </a:rPr>
              <a:t>Medidas ante el incumplimiento-Alimentos impagos</a:t>
            </a:r>
            <a:endParaRPr u="sng">
              <a:solidFill>
                <a:srgbClr val="351C75"/>
              </a:solidFill>
            </a:endParaRPr>
          </a:p>
        </p:txBody>
      </p:sp>
      <p:sp>
        <p:nvSpPr>
          <p:cNvPr id="124" name="Google Shape;124;p24"/>
          <p:cNvSpPr txBox="1">
            <a:spLocks noGrp="1"/>
          </p:cNvSpPr>
          <p:nvPr>
            <p:ph type="body" idx="1"/>
          </p:nvPr>
        </p:nvSpPr>
        <p:spPr>
          <a:xfrm>
            <a:off x="0" y="1152475"/>
            <a:ext cx="9068100" cy="4058100"/>
          </a:xfrm>
          <a:prstGeom prst="rect">
            <a:avLst/>
          </a:prstGeom>
        </p:spPr>
        <p:txBody>
          <a:bodyPr spcFirstLastPara="1" wrap="square" lIns="91425" tIns="91425" rIns="91425" bIns="91425" anchor="t" anchorCtr="0">
            <a:normAutofit lnSpcReduction="10000"/>
          </a:bodyPr>
          <a:lstStyle/>
          <a:p>
            <a:pPr marL="0" lvl="0" indent="0" algn="just" rtl="0">
              <a:spcBef>
                <a:spcPts val="0"/>
              </a:spcBef>
              <a:spcAft>
                <a:spcPts val="0"/>
              </a:spcAft>
              <a:buNone/>
            </a:pPr>
            <a:r>
              <a:rPr lang="es" sz="2100">
                <a:solidFill>
                  <a:srgbClr val="000000"/>
                </a:solidFill>
              </a:rPr>
              <a:t>Los alimentos se deben desde el dia de la demanda o del dia de la interpelación del obligado por medio fehaciente (ej: carta documento). siempre que se interponga la demanda dentro de los 6 meses de la interpelación por el periodo anterior el progenitor que asumió el cuidado tiene derecho al reembolso de los gastos por la parte que corresponde al progenitor no conviviente.</a:t>
            </a:r>
            <a:br>
              <a:rPr lang="es" sz="2100">
                <a:solidFill>
                  <a:srgbClr val="000000"/>
                </a:solidFill>
              </a:rPr>
            </a:br>
            <a:r>
              <a:rPr lang="es" sz="2100" b="1" u="sng">
                <a:solidFill>
                  <a:srgbClr val="000000"/>
                </a:solidFill>
              </a:rPr>
              <a:t>Art. 669 y 670.</a:t>
            </a:r>
            <a:endParaRPr sz="2100" b="1" u="sng">
              <a:solidFill>
                <a:srgbClr val="000000"/>
              </a:solidFill>
            </a:endParaRPr>
          </a:p>
          <a:p>
            <a:pPr marL="0" lvl="0" indent="0" algn="just" rtl="0">
              <a:spcBef>
                <a:spcPts val="1200"/>
              </a:spcBef>
              <a:spcAft>
                <a:spcPts val="0"/>
              </a:spcAft>
              <a:buNone/>
            </a:pPr>
            <a:r>
              <a:rPr lang="es" sz="2100">
                <a:solidFill>
                  <a:srgbClr val="000000"/>
                </a:solidFill>
              </a:rPr>
              <a:t>Ante el incumplimiento de la obligación de alimentos el juez puede tomar las medidas necesarias a fin de hacerlo cumplir.</a:t>
            </a:r>
            <a:endParaRPr sz="2100">
              <a:solidFill>
                <a:srgbClr val="000000"/>
              </a:solidFill>
            </a:endParaRPr>
          </a:p>
          <a:p>
            <a:pPr marL="0" lvl="0" indent="0" algn="l" rtl="0">
              <a:spcBef>
                <a:spcPts val="1200"/>
              </a:spcBef>
              <a:spcAft>
                <a:spcPts val="120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4CCCC"/>
        </a:solidFill>
        <a:effectLst/>
      </p:bgPr>
    </p:bg>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270900"/>
            <a:ext cx="8520600" cy="25956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s">
                <a:solidFill>
                  <a:srgbClr val="45818E"/>
                </a:solidFill>
              </a:rPr>
              <a:t>Fallos Alimentos en la luz: Frente al incumplimiento de la cuota alimentaria, se ordena incluir la misma en la factura de energía eléctrica</a:t>
            </a:r>
            <a:endParaRPr>
              <a:solidFill>
                <a:srgbClr val="45818E"/>
              </a:solidFill>
            </a:endParaRPr>
          </a:p>
          <a:p>
            <a:pPr marL="0" lvl="0" indent="0" algn="l" rtl="0">
              <a:spcBef>
                <a:spcPts val="0"/>
              </a:spcBef>
              <a:spcAft>
                <a:spcPts val="0"/>
              </a:spcAft>
              <a:buNone/>
            </a:pPr>
            <a:r>
              <a:rPr lang="es">
                <a:solidFill>
                  <a:srgbClr val="45818E"/>
                </a:solidFill>
              </a:rPr>
              <a:t>Ed. Microjuris.com Argentinaon 7 mayo 2025</a:t>
            </a:r>
            <a:endParaRPr>
              <a:solidFill>
                <a:srgbClr val="45818E"/>
              </a:solidFill>
            </a:endParaRPr>
          </a:p>
          <a:p>
            <a:pPr marL="0" lvl="0" indent="0" algn="l" rtl="0">
              <a:spcBef>
                <a:spcPts val="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6"/>
          <p:cNvSpPr txBox="1">
            <a:spLocks noGrp="1"/>
          </p:cNvSpPr>
          <p:nvPr>
            <p:ph type="body" idx="1"/>
          </p:nvPr>
        </p:nvSpPr>
        <p:spPr>
          <a:xfrm>
            <a:off x="0" y="0"/>
            <a:ext cx="9144000" cy="5143500"/>
          </a:xfrm>
          <a:prstGeom prst="rect">
            <a:avLst/>
          </a:prstGeom>
        </p:spPr>
        <p:txBody>
          <a:bodyPr spcFirstLastPara="1" wrap="square" lIns="91425" tIns="91425" rIns="91425" bIns="91425" anchor="t" anchorCtr="0">
            <a:normAutofit fontScale="25000" lnSpcReduction="20000"/>
          </a:bodyPr>
          <a:lstStyle/>
          <a:p>
            <a:pPr marL="0" lvl="0" indent="0" algn="l" rtl="0">
              <a:spcBef>
                <a:spcPts val="0"/>
              </a:spcBef>
              <a:spcAft>
                <a:spcPts val="0"/>
              </a:spcAft>
              <a:buNone/>
            </a:pPr>
            <a:r>
              <a:rPr lang="es" sz="6600" b="1">
                <a:solidFill>
                  <a:srgbClr val="000000"/>
                </a:solidFill>
              </a:rPr>
              <a:t>Tribunal: Juzgado de Niñez, Adolescencia y Familia de Villa Ángela-  Prov. de Chaco</a:t>
            </a:r>
            <a:endParaRPr sz="6600" b="1">
              <a:solidFill>
                <a:srgbClr val="000000"/>
              </a:solidFill>
            </a:endParaRPr>
          </a:p>
          <a:p>
            <a:pPr marL="0" lvl="0" indent="0" algn="l" rtl="0">
              <a:spcBef>
                <a:spcPts val="1200"/>
              </a:spcBef>
              <a:spcAft>
                <a:spcPts val="0"/>
              </a:spcAft>
              <a:buNone/>
            </a:pPr>
            <a:r>
              <a:rPr lang="es" sz="6600">
                <a:solidFill>
                  <a:srgbClr val="000000"/>
                </a:solidFill>
              </a:rPr>
              <a:t>Sala / Juzgado / Circunscripción / Nominación:</a:t>
            </a:r>
            <a:endParaRPr sz="6600">
              <a:solidFill>
                <a:srgbClr val="000000"/>
              </a:solidFill>
            </a:endParaRPr>
          </a:p>
          <a:p>
            <a:pPr marL="0" lvl="0" indent="0" algn="l" rtl="0">
              <a:spcBef>
                <a:spcPts val="1200"/>
              </a:spcBef>
              <a:spcAft>
                <a:spcPts val="0"/>
              </a:spcAft>
              <a:buNone/>
            </a:pPr>
            <a:r>
              <a:rPr lang="es" sz="6600" b="1">
                <a:solidFill>
                  <a:srgbClr val="000000"/>
                </a:solidFill>
              </a:rPr>
              <a:t>Fecha: 20 de marzo de 2025</a:t>
            </a:r>
            <a:endParaRPr sz="6600" b="1">
              <a:solidFill>
                <a:srgbClr val="000000"/>
              </a:solidFill>
            </a:endParaRPr>
          </a:p>
          <a:p>
            <a:pPr marL="0" lvl="0" indent="0" algn="l" rtl="0">
              <a:spcBef>
                <a:spcPts val="1200"/>
              </a:spcBef>
              <a:spcAft>
                <a:spcPts val="0"/>
              </a:spcAft>
              <a:buNone/>
            </a:pPr>
            <a:r>
              <a:rPr lang="es" sz="6600" b="1">
                <a:solidFill>
                  <a:srgbClr val="000000"/>
                </a:solidFill>
              </a:rPr>
              <a:t>Voces: ALIMENTOS – ALIMENTOS DE HIJOS MENORES – TUTELA JUDICIAL EFECTIVA – DERECHOS DEL NIÑO</a:t>
            </a:r>
            <a:endParaRPr sz="6600" b="1">
              <a:solidFill>
                <a:srgbClr val="000000"/>
              </a:solidFill>
            </a:endParaRPr>
          </a:p>
          <a:p>
            <a:pPr marL="0" lvl="0" indent="0" algn="l" rtl="0">
              <a:spcBef>
                <a:spcPts val="1200"/>
              </a:spcBef>
              <a:spcAft>
                <a:spcPts val="0"/>
              </a:spcAft>
              <a:buNone/>
            </a:pPr>
            <a:r>
              <a:rPr lang="es" sz="6600" b="1">
                <a:solidFill>
                  <a:srgbClr val="000000"/>
                </a:solidFill>
              </a:rPr>
              <a:t>Frente al incumplimiento de la cuota alimentaria, se ordena incluir la misma en la factura de energía eléctrica.</a:t>
            </a:r>
            <a:endParaRPr sz="6600" b="1">
              <a:solidFill>
                <a:srgbClr val="000000"/>
              </a:solidFill>
            </a:endParaRPr>
          </a:p>
          <a:p>
            <a:pPr marL="0" lvl="0" indent="0" algn="l" rtl="0">
              <a:spcBef>
                <a:spcPts val="1200"/>
              </a:spcBef>
              <a:spcAft>
                <a:spcPts val="0"/>
              </a:spcAft>
              <a:buNone/>
            </a:pPr>
            <a:r>
              <a:rPr lang="es" sz="6600" b="1">
                <a:solidFill>
                  <a:srgbClr val="000000"/>
                </a:solidFill>
              </a:rPr>
              <a:t>Sumario:</a:t>
            </a:r>
            <a:endParaRPr sz="6600" b="1">
              <a:solidFill>
                <a:srgbClr val="000000"/>
              </a:solidFill>
            </a:endParaRPr>
          </a:p>
          <a:p>
            <a:pPr marL="0" lvl="0" indent="0" algn="l" rtl="0">
              <a:spcBef>
                <a:spcPts val="1200"/>
              </a:spcBef>
              <a:spcAft>
                <a:spcPts val="0"/>
              </a:spcAft>
              <a:buNone/>
            </a:pPr>
            <a:r>
              <a:rPr lang="es" sz="6600">
                <a:solidFill>
                  <a:srgbClr val="000000"/>
                </a:solidFill>
              </a:rPr>
              <a:t>1.-Toda vez que el alimentante pretende desentenderse de su obligación alimentaria respecto de su hijo quien en la actualidad se encuentra al cuidado de su madre, resulta viable y razonable, como estrategia tendiente a lograr el cobro, sea procedente hacer lugar a lo solicitado, y por ende la referida cuota alimentaria se concrete mediante las facturas de los servicios de luz.</a:t>
            </a:r>
            <a:endParaRPr sz="6600">
              <a:solidFill>
                <a:srgbClr val="000000"/>
              </a:solidFill>
            </a:endParaRPr>
          </a:p>
          <a:p>
            <a:pPr marL="0" lvl="0" indent="0" algn="l" rtl="0">
              <a:spcBef>
                <a:spcPts val="1200"/>
              </a:spcBef>
              <a:spcAft>
                <a:spcPts val="0"/>
              </a:spcAft>
              <a:buNone/>
            </a:pPr>
            <a:r>
              <a:rPr lang="es" sz="6600">
                <a:solidFill>
                  <a:srgbClr val="000000"/>
                </a:solidFill>
              </a:rPr>
              <a:t>2.-Con la entrada en vigencia del Código Civil y Comercial las medidas asegurativas del cumplimiento de deudas, han cobrado una renovada rigurosidad en torno a la necesidad de brindar una real tutela judicial efectiva.</a:t>
            </a:r>
            <a:endParaRPr sz="6600">
              <a:solidFill>
                <a:srgbClr val="000000"/>
              </a:solidFill>
            </a:endParaRPr>
          </a:p>
          <a:p>
            <a:pPr marL="0" lvl="0" indent="0" algn="l" rtl="0">
              <a:spcBef>
                <a:spcPts val="1200"/>
              </a:spcBef>
              <a:spcAft>
                <a:spcPts val="0"/>
              </a:spcAft>
              <a:buNone/>
            </a:pPr>
            <a:endParaRPr sz="5000"/>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7"/>
          <p:cNvSpPr txBox="1">
            <a:spLocks noGrp="1"/>
          </p:cNvSpPr>
          <p:nvPr>
            <p:ph type="body" idx="1"/>
          </p:nvPr>
        </p:nvSpPr>
        <p:spPr>
          <a:xfrm>
            <a:off x="0" y="0"/>
            <a:ext cx="9144000" cy="5143500"/>
          </a:xfrm>
          <a:prstGeom prst="rect">
            <a:avLst/>
          </a:prstGeom>
        </p:spPr>
        <p:txBody>
          <a:bodyPr spcFirstLastPara="1" wrap="square" lIns="91425" tIns="91425" rIns="91425" bIns="91425" anchor="t" anchorCtr="0">
            <a:normAutofit fontScale="32500"/>
          </a:bodyPr>
          <a:lstStyle/>
          <a:p>
            <a:pPr marL="0" lvl="0" indent="0" algn="l" rtl="0">
              <a:spcBef>
                <a:spcPts val="0"/>
              </a:spcBef>
              <a:spcAft>
                <a:spcPts val="0"/>
              </a:spcAft>
              <a:buNone/>
            </a:pPr>
            <a:r>
              <a:rPr lang="es" sz="3000">
                <a:solidFill>
                  <a:srgbClr val="000000"/>
                </a:solidFill>
              </a:rPr>
              <a:t>Fallo://lla Ángela, Chaco, 20 de marzo de 2025</a:t>
            </a:r>
            <a:endParaRPr sz="3000">
              <a:solidFill>
                <a:srgbClr val="000000"/>
              </a:solidFill>
            </a:endParaRPr>
          </a:p>
          <a:p>
            <a:pPr marL="0" lvl="0" indent="0" algn="just" rtl="0">
              <a:spcBef>
                <a:spcPts val="1200"/>
              </a:spcBef>
              <a:spcAft>
                <a:spcPts val="0"/>
              </a:spcAft>
              <a:buNone/>
            </a:pPr>
            <a:r>
              <a:rPr lang="es" sz="3650" b="1">
                <a:solidFill>
                  <a:srgbClr val="000000"/>
                </a:solidFill>
              </a:rPr>
              <a:t>AUTOS Y VISTO</a:t>
            </a:r>
            <a:endParaRPr sz="3650">
              <a:solidFill>
                <a:srgbClr val="000000"/>
              </a:solidFill>
            </a:endParaRPr>
          </a:p>
          <a:p>
            <a:pPr marL="0" lvl="0" indent="0" algn="just" rtl="0">
              <a:spcBef>
                <a:spcPts val="1200"/>
              </a:spcBef>
              <a:spcAft>
                <a:spcPts val="1200"/>
              </a:spcAft>
              <a:buNone/>
            </a:pPr>
            <a:r>
              <a:rPr lang="es" sz="3650" b="1">
                <a:solidFill>
                  <a:srgbClr val="000000"/>
                </a:solidFill>
              </a:rPr>
              <a:t>S :</a:t>
            </a:r>
            <a:r>
              <a:rPr lang="es" sz="3650">
                <a:solidFill>
                  <a:srgbClr val="000000"/>
                </a:solidFill>
              </a:rPr>
              <a:t> Para resolver en los presentes autos caratulados: «R., C. V. C/ B., C. S/ EMBARGO PREVENTIVO», Expte. No 1737/2024-3-M, y CONSIDERANDO : Que, en fecha 11/02/2025 se presenta la Sra. C. V. R., con el patrocinio letrado de la Dra. F. M. B., solicitando se libre oficio a la empresa Secheep a fin de que se agregue en la liquidación del servicio de luz, la cuota alimentaria establecida respecto al 40% de un salario mínimo vital y móvil, atento al constante incumplimiento del Sr. B. Asimismo, cita jurisprudencia aplicable al caso. Que, en fecha 14 de febrero de 2025 atento a lo solicitado se ordena librar oficio a la empresa SECHEEP a fin de que informe quien es el titular del servicio eléctrico del domicilio sito en .de la ciudad de Villa Ángela. Que en fecha 21/02/2025 se agrega informe de la empresa Secheep de la que surge que en el inmueble sito en . de la ciudad de Villa Ángela, se registra un suministro No . a nombre del Sr. C. E. B., y que a la fecha no registra deuda vencida. Que, en fecha 26/02/2025 se Intima al Sr. C. E. B., a dar cumplimiento con la cuota alimentaria fijada, o en su caso acompañe comprobantes o recibos que acrediten el cumplimiento de la misma. Que en fecha 10/03/2025 obra cédula dirigida al Sr. C. E. B., debidamente diligenciada. Que, en fecha 13/03/2025 se presenta el Sr. C. E. B. con el patrocinio letrado de la Dra. N. M. H., y contesta la intimación efectuada. En síntesis, refiere, que la Sra. R. siempre ha percibido el pago de la cuota alimentaria, lo que se refleja con los recibos firmados por la misma, y luego por diferentes problemas en la cuestión económica, se procedió a retener un porcentaje de su sueldo. Que, a partir del mes de septiembre del año 2023, dejó de percibir el mismo, debido a un sumario administrativo, lo que produjo un desequilibrio en su economía sumado a. Además, no niega que ha dejado de aportar la cuota alimentaria de manera consecutiva durante esos meses del 2023 y 2024, pero no tenía ingresos para hacerlo. Acompaña documental consistente en recibos de depósitos y resumen del banco respecto a la cuenta abierta en el Expte. No 903/2021, de los que se desprende que siempre ha tenido predisposición para cubrir la cuota alimentaria, reconociendo que si bien son pocos e insuficientes, trata de cumplir mínimamente con el 10% de un salario mínimo, vital y móvil. Por todo ello, solicita no se haga lugar a las medidas solicitadas. Que, en fecha 20/03/2025, teniendo en cuenta las manifestaciones efectuadas por la Sra. C. V. R. se dispone a la resolución por separado. Ingresada la cuestión en los términos que anteceden, corresponde resolver el plan</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8"/>
          <p:cNvSpPr txBox="1">
            <a:spLocks noGrp="1"/>
          </p:cNvSpPr>
          <p:nvPr>
            <p:ph type="body" idx="1"/>
          </p:nvPr>
        </p:nvSpPr>
        <p:spPr>
          <a:xfrm>
            <a:off x="0" y="0"/>
            <a:ext cx="9144000" cy="5143500"/>
          </a:xfrm>
          <a:prstGeom prst="rect">
            <a:avLst/>
          </a:prstGeom>
        </p:spPr>
        <p:txBody>
          <a:bodyPr spcFirstLastPara="1" wrap="square" lIns="91425" tIns="91425" rIns="91425" bIns="91425" anchor="t" anchorCtr="0">
            <a:noAutofit/>
          </a:bodyPr>
          <a:lstStyle/>
          <a:p>
            <a:pPr marL="0" lvl="0" indent="0" algn="just" rtl="0">
              <a:lnSpc>
                <a:spcPct val="95000"/>
              </a:lnSpc>
              <a:spcBef>
                <a:spcPts val="0"/>
              </a:spcBef>
              <a:spcAft>
                <a:spcPts val="0"/>
              </a:spcAft>
              <a:buSzPts val="852"/>
              <a:buNone/>
            </a:pPr>
            <a:r>
              <a:rPr lang="es" sz="1495" b="1">
                <a:latin typeface="Times New Roman"/>
                <a:ea typeface="Times New Roman"/>
                <a:cs typeface="Times New Roman"/>
                <a:sym typeface="Times New Roman"/>
              </a:rPr>
              <a:t>Alimentos - Cese de cuota alimentaria - Hijo con discapacidad - Perspectiva de discapacidad - Solidaridad familiar</a:t>
            </a:r>
            <a:endParaRPr sz="1495" b="1">
              <a:latin typeface="Times New Roman"/>
              <a:ea typeface="Times New Roman"/>
              <a:cs typeface="Times New Roman"/>
              <a:sym typeface="Times New Roman"/>
            </a:endParaRPr>
          </a:p>
          <a:p>
            <a:pPr marL="0" lvl="0" indent="0" algn="just" rtl="0">
              <a:lnSpc>
                <a:spcPct val="95000"/>
              </a:lnSpc>
              <a:spcBef>
                <a:spcPts val="1200"/>
              </a:spcBef>
              <a:spcAft>
                <a:spcPts val="0"/>
              </a:spcAft>
              <a:buSzPts val="852"/>
              <a:buNone/>
            </a:pPr>
            <a:r>
              <a:rPr lang="es" sz="1495">
                <a:latin typeface="Times New Roman"/>
                <a:ea typeface="Times New Roman"/>
                <a:cs typeface="Times New Roman"/>
                <a:sym typeface="Times New Roman"/>
              </a:rPr>
              <a:t>En cuestión de alimentos a favor de los hijos, el caso del hijo con discapacidad mayor de edad no se encuentra expresamente contemplado en los arts. 658 y 663, Código Civil y Comercial, sin embargo, ante tal circunstancia, las normas de ese cuerpo legal deben ser interpretadas de manera contextualizada, cobrando relevancia al respecto, lo establecido en sus arts. 1 y 2. En el caso, en que se hace lugar al pedido de cese de cuota alimentaria a favor de los hijos mayores de las partes, no se tiene presente que uno de ellos es un joven de 28 años con discapacidad, que padece retraso mental moderado y se encuentra bajo el cuidado exclusivo de su progenitora -quien, además, cumple el rol de apoyo designado en el juicio de determinación de la capacidad jurídica de su hijo-, y que se encuentra imposibilitado de generar su propio sustento. </a:t>
            </a:r>
            <a:endParaRPr sz="1495">
              <a:latin typeface="Times New Roman"/>
              <a:ea typeface="Times New Roman"/>
              <a:cs typeface="Times New Roman"/>
              <a:sym typeface="Times New Roman"/>
            </a:endParaRPr>
          </a:p>
          <a:p>
            <a:pPr marL="0" lvl="0" indent="0" algn="just" rtl="0">
              <a:lnSpc>
                <a:spcPct val="95000"/>
              </a:lnSpc>
              <a:spcBef>
                <a:spcPts val="1200"/>
              </a:spcBef>
              <a:spcAft>
                <a:spcPts val="0"/>
              </a:spcAft>
              <a:buSzPts val="852"/>
              <a:buNone/>
            </a:pPr>
            <a:r>
              <a:rPr lang="es" sz="1495">
                <a:latin typeface="Times New Roman"/>
                <a:ea typeface="Times New Roman"/>
                <a:cs typeface="Times New Roman"/>
                <a:sym typeface="Times New Roman"/>
              </a:rPr>
              <a:t>En consecuencia, atento la obligatoria aplicación de una perspectiva de discapacidad que debe aplicarse al caso, y como una medida razonable para salvaguardar el derecho a un nivel de vida adecuado del joven, quien se encuentra en una particular situación de vulnerabilidad, se hace lugar al recurso de apelación interpuesto por su madre. Es que, si bien, como se dijo, la obligación alimentaria cesa de pleno derecho cuando el hijo cumple veintiún años o veinticinco, en caso de que se capacite; si se trata de una persona afectada en su capacidad que no puede procurarse su sustento, tal obligación debe mantenerse, no basada en los deberes emanados de la responsabilidad parental, sino como consecuencia del cumplimiento de las obligaciones inmanentes al principio de solidaridad familiar.</a:t>
            </a:r>
            <a:endParaRPr sz="1495">
              <a:latin typeface="Times New Roman"/>
              <a:ea typeface="Times New Roman"/>
              <a:cs typeface="Times New Roman"/>
              <a:sym typeface="Times New Roman"/>
            </a:endParaRPr>
          </a:p>
          <a:p>
            <a:pPr marL="0" lvl="0" indent="0" algn="just" rtl="0">
              <a:lnSpc>
                <a:spcPct val="95000"/>
              </a:lnSpc>
              <a:spcBef>
                <a:spcPts val="1200"/>
              </a:spcBef>
              <a:spcAft>
                <a:spcPts val="0"/>
              </a:spcAft>
              <a:buSzPts val="852"/>
              <a:buNone/>
            </a:pPr>
            <a:r>
              <a:rPr lang="es" sz="1495" b="1">
                <a:latin typeface="Times New Roman"/>
                <a:ea typeface="Times New Roman"/>
                <a:cs typeface="Times New Roman"/>
                <a:sym typeface="Times New Roman"/>
              </a:rPr>
              <a:t>L., A. E. vs. M. K., E. G. s. Incidente de aumento de cuota alimentaria /// CCC, Junín, Buenos Aires; 28/05/2024; Rubinzal Online; RC J 5311/24</a:t>
            </a:r>
            <a:endParaRPr sz="1495" b="1">
              <a:latin typeface="Times New Roman"/>
              <a:ea typeface="Times New Roman"/>
              <a:cs typeface="Times New Roman"/>
              <a:sym typeface="Times New Roman"/>
            </a:endParaRPr>
          </a:p>
          <a:p>
            <a:pPr marL="0" lvl="0" indent="0" algn="just" rtl="0">
              <a:lnSpc>
                <a:spcPct val="95000"/>
              </a:lnSpc>
              <a:spcBef>
                <a:spcPts val="1200"/>
              </a:spcBef>
              <a:spcAft>
                <a:spcPts val="0"/>
              </a:spcAft>
              <a:buSzPts val="852"/>
              <a:buNone/>
            </a:pPr>
            <a:r>
              <a:rPr lang="es" sz="1495" b="1">
                <a:latin typeface="Times New Roman"/>
                <a:ea typeface="Times New Roman"/>
                <a:cs typeface="Times New Roman"/>
                <a:sym typeface="Times New Roman"/>
              </a:rPr>
              <a:t>(EXCEPCIÓN REGLA GENERAL 658 Y 663)</a:t>
            </a:r>
            <a:endParaRPr sz="1495" b="1">
              <a:latin typeface="Times New Roman"/>
              <a:ea typeface="Times New Roman"/>
              <a:cs typeface="Times New Roman"/>
              <a:sym typeface="Times New Roman"/>
            </a:endParaRPr>
          </a:p>
          <a:p>
            <a:pPr marL="0" lvl="0" indent="0" algn="l" rtl="0">
              <a:lnSpc>
                <a:spcPct val="95000"/>
              </a:lnSpc>
              <a:spcBef>
                <a:spcPts val="1200"/>
              </a:spcBef>
              <a:spcAft>
                <a:spcPts val="1200"/>
              </a:spcAft>
              <a:buSzPts val="852"/>
              <a:buNone/>
            </a:pPr>
            <a:endParaRPr sz="1395"/>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9"/>
          <p:cNvSpPr txBox="1">
            <a:spLocks noGrp="1"/>
          </p:cNvSpPr>
          <p:nvPr>
            <p:ph type="title"/>
          </p:nvPr>
        </p:nvSpPr>
        <p:spPr>
          <a:xfrm>
            <a:off x="311700" y="445025"/>
            <a:ext cx="8520600" cy="859800"/>
          </a:xfrm>
          <a:prstGeom prst="rect">
            <a:avLst/>
          </a:prstGeom>
          <a:ln w="9525" cap="flat" cmpd="sng">
            <a:solidFill>
              <a:srgbClr val="FF00FF"/>
            </a:solidFill>
            <a:prstDash val="solid"/>
            <a:round/>
            <a:headEnd type="none" w="sm" len="sm"/>
            <a:tailEnd type="none" w="sm" len="sm"/>
          </a:ln>
        </p:spPr>
        <p:txBody>
          <a:bodyPr spcFirstLastPara="1" wrap="square" lIns="91425" tIns="91425" rIns="91425" bIns="91425" anchor="t" anchorCtr="0">
            <a:normAutofit fontScale="90000"/>
          </a:bodyPr>
          <a:lstStyle/>
          <a:p>
            <a:pPr marL="0" lvl="0" indent="0" algn="l" rtl="0">
              <a:spcBef>
                <a:spcPts val="0"/>
              </a:spcBef>
              <a:spcAft>
                <a:spcPts val="0"/>
              </a:spcAft>
              <a:buNone/>
            </a:pPr>
            <a:r>
              <a:rPr lang="es">
                <a:solidFill>
                  <a:srgbClr val="8E7CC3"/>
                </a:solidFill>
              </a:rPr>
              <a:t>REFLEXION FINAL. Un llamado ético a la acción</a:t>
            </a:r>
            <a:endParaRPr>
              <a:solidFill>
                <a:srgbClr val="8E7CC3"/>
              </a:solidFill>
            </a:endParaRPr>
          </a:p>
        </p:txBody>
      </p:sp>
      <p:sp>
        <p:nvSpPr>
          <p:cNvPr id="150" name="Google Shape;150;p29"/>
          <p:cNvSpPr txBox="1">
            <a:spLocks noGrp="1"/>
          </p:cNvSpPr>
          <p:nvPr>
            <p:ph type="body" idx="1"/>
          </p:nvPr>
        </p:nvSpPr>
        <p:spPr>
          <a:xfrm>
            <a:off x="0" y="1477300"/>
            <a:ext cx="9081000" cy="3666000"/>
          </a:xfrm>
          <a:prstGeom prst="rect">
            <a:avLst/>
          </a:prstGeom>
        </p:spPr>
        <p:txBody>
          <a:bodyPr spcFirstLastPara="1" wrap="square" lIns="91425" tIns="91425" rIns="91425" bIns="91425" anchor="t" anchorCtr="0">
            <a:normAutofit lnSpcReduction="10000"/>
          </a:bodyPr>
          <a:lstStyle/>
          <a:p>
            <a:pPr marL="0" lvl="0" indent="0" algn="l" rtl="0">
              <a:spcBef>
                <a:spcPts val="0"/>
              </a:spcBef>
              <a:spcAft>
                <a:spcPts val="0"/>
              </a:spcAft>
              <a:buNone/>
            </a:pPr>
            <a:r>
              <a:rPr lang="es"/>
              <a:t>Una sociedad que respeta y protege los derechos de sus niños, sin excepción, es una sociedad más justa, más equitativa y más fuerte. No podemos permitir que el futuro de los niños con discapacidad dependa de su entorno, sino que debe ser un derecho irrestricto, basado en la dignidad humana y la igualdad de oportunidades.</a:t>
            </a:r>
            <a:endParaRPr/>
          </a:p>
          <a:p>
            <a:pPr marL="0" lvl="0" indent="0" algn="l" rtl="0">
              <a:spcBef>
                <a:spcPts val="1200"/>
              </a:spcBef>
              <a:spcAft>
                <a:spcPts val="0"/>
              </a:spcAft>
              <a:buNone/>
            </a:pPr>
            <a:r>
              <a:rPr lang="es"/>
              <a:t>La inclusión efectiva debe ir más allá de la normativa, y convertirse en un </a:t>
            </a:r>
            <a:endParaRPr/>
          </a:p>
          <a:p>
            <a:pPr marL="0" lvl="0" indent="0" algn="l" rtl="0">
              <a:spcBef>
                <a:spcPts val="1200"/>
              </a:spcBef>
              <a:spcAft>
                <a:spcPts val="0"/>
              </a:spcAft>
              <a:buNone/>
            </a:pPr>
            <a:r>
              <a:rPr lang="es"/>
              <a:t>compromiso colectivo de todos los actores sociales, desde el Estado hasta</a:t>
            </a:r>
            <a:endParaRPr/>
          </a:p>
          <a:p>
            <a:pPr marL="0" lvl="0" indent="0" algn="l" rtl="0">
              <a:spcBef>
                <a:spcPts val="1200"/>
              </a:spcBef>
              <a:spcAft>
                <a:spcPts val="0"/>
              </a:spcAft>
              <a:buNone/>
            </a:pPr>
            <a:r>
              <a:rPr lang="es"/>
              <a:t>cada individuo. Los sistemas de justicia, salud y educación deben ser vistos</a:t>
            </a:r>
            <a:endParaRPr/>
          </a:p>
          <a:p>
            <a:pPr marL="0" lvl="0" indent="0" algn="l" rtl="0">
              <a:spcBef>
                <a:spcPts val="1200"/>
              </a:spcBef>
              <a:spcAft>
                <a:spcPts val="0"/>
              </a:spcAft>
              <a:buNone/>
            </a:pPr>
            <a:r>
              <a:rPr lang="es"/>
              <a:t>como pilares interdependientes que sustentan un mismo objetivo:</a:t>
            </a:r>
            <a:endParaRPr/>
          </a:p>
          <a:p>
            <a:pPr marL="0" lvl="0" indent="0" algn="l" rtl="0">
              <a:spcBef>
                <a:spcPts val="1200"/>
              </a:spcBef>
              <a:spcAft>
                <a:spcPts val="1200"/>
              </a:spcAft>
              <a:buNone/>
            </a:pPr>
            <a:r>
              <a:rPr lang="es">
                <a:highlight>
                  <a:schemeClr val="lt1"/>
                </a:highlight>
              </a:rPr>
              <a:t>garantizar una vida plena, libre de barreras y discriminación.</a:t>
            </a:r>
            <a:endParaRPr>
              <a:highlight>
                <a:schemeClr val="lt1"/>
              </a:highlight>
            </a:endParaRPr>
          </a:p>
        </p:txBody>
      </p:sp>
      <p:pic>
        <p:nvPicPr>
          <p:cNvPr id="151" name="Google Shape;151;p29"/>
          <p:cNvPicPr preferRelativeResize="0"/>
          <p:nvPr/>
        </p:nvPicPr>
        <p:blipFill>
          <a:blip r:embed="rId3">
            <a:alphaModFix/>
          </a:blip>
          <a:stretch>
            <a:fillRect/>
          </a:stretch>
        </p:blipFill>
        <p:spPr>
          <a:xfrm>
            <a:off x="7876100" y="2915789"/>
            <a:ext cx="1267889" cy="207088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a:spLocks noGrp="1"/>
          </p:cNvSpPr>
          <p:nvPr>
            <p:ph type="subTitle" idx="1"/>
          </p:nvPr>
        </p:nvSpPr>
        <p:spPr>
          <a:xfrm>
            <a:off x="0" y="-70500"/>
            <a:ext cx="9144000" cy="5405400"/>
          </a:xfrm>
          <a:prstGeom prst="rect">
            <a:avLst/>
          </a:prstGeom>
        </p:spPr>
        <p:txBody>
          <a:bodyPr spcFirstLastPara="1" wrap="square" lIns="91425" tIns="91425" rIns="91425" bIns="91425" anchor="t" anchorCtr="0">
            <a:noAutofit/>
          </a:bodyPr>
          <a:lstStyle/>
          <a:p>
            <a:pPr marL="0" lvl="0" indent="0" algn="just" rtl="0">
              <a:lnSpc>
                <a:spcPct val="150000"/>
              </a:lnSpc>
              <a:spcBef>
                <a:spcPts val="1200"/>
              </a:spcBef>
              <a:spcAft>
                <a:spcPts val="0"/>
              </a:spcAft>
              <a:buNone/>
            </a:pPr>
            <a:r>
              <a:rPr lang="es" sz="1500">
                <a:solidFill>
                  <a:srgbClr val="000000"/>
                </a:solidFill>
                <a:highlight>
                  <a:srgbClr val="FFFFFF"/>
                </a:highlight>
                <a:latin typeface="Proxima Nova Semibold"/>
                <a:ea typeface="Proxima Nova Semibold"/>
                <a:cs typeface="Proxima Nova Semibold"/>
                <a:sym typeface="Proxima Nova Semibold"/>
              </a:rPr>
              <a:t>Los conflictos en torno a la obligación alimentaria de los padres siguen siendo cotidiano y la búsqueda de soluciones justas y equilibradas es motivo de preocupación tanto para magistrados, abogados, defensores y otros operadores del derecho.</a:t>
            </a:r>
            <a:br>
              <a:rPr lang="es" sz="1500">
                <a:solidFill>
                  <a:srgbClr val="000000"/>
                </a:solidFill>
                <a:highlight>
                  <a:srgbClr val="FFFFFF"/>
                </a:highlight>
                <a:latin typeface="Proxima Nova Semibold"/>
                <a:ea typeface="Proxima Nova Semibold"/>
                <a:cs typeface="Proxima Nova Semibold"/>
                <a:sym typeface="Proxima Nova Semibold"/>
              </a:rPr>
            </a:br>
            <a:r>
              <a:rPr lang="es" sz="1500" u="sng">
                <a:solidFill>
                  <a:srgbClr val="000000"/>
                </a:solidFill>
                <a:highlight>
                  <a:srgbClr val="FFFFFF"/>
                </a:highlight>
                <a:latin typeface="Alfa Slab One"/>
                <a:ea typeface="Alfa Slab One"/>
                <a:cs typeface="Alfa Slab One"/>
                <a:sym typeface="Alfa Slab One"/>
              </a:rPr>
              <a:t>Escenario protectorio para los niños, niñas y adolescentes previsto:</a:t>
            </a:r>
            <a:br>
              <a:rPr lang="es" sz="1500" u="sng">
                <a:solidFill>
                  <a:srgbClr val="000000"/>
                </a:solidFill>
                <a:highlight>
                  <a:srgbClr val="FFFFFF"/>
                </a:highlight>
                <a:latin typeface="Proxima Nova Semibold"/>
                <a:ea typeface="Proxima Nova Semibold"/>
                <a:cs typeface="Proxima Nova Semibold"/>
                <a:sym typeface="Proxima Nova Semibold"/>
              </a:rPr>
            </a:br>
            <a:r>
              <a:rPr lang="es" sz="1500" b="1">
                <a:solidFill>
                  <a:srgbClr val="000000"/>
                </a:solidFill>
                <a:highlight>
                  <a:srgbClr val="FFFFFF"/>
                </a:highlight>
              </a:rPr>
              <a:t>A lo largo de su articulado la CDPD desarrolla cada uno de los derechos que tienen las PCD y respecto de los cuales los Estados Partes se comprometen a garantizar mediante la adopción de las medidas apropiadas. En el tema que nos convoca resultan de particular interés los preceptos que se mencionan a continuación.</a:t>
            </a:r>
            <a:endParaRPr sz="1500" b="1">
              <a:solidFill>
                <a:srgbClr val="000000"/>
              </a:solidFill>
              <a:highlight>
                <a:srgbClr val="FFFFFF"/>
              </a:highlight>
            </a:endParaRPr>
          </a:p>
          <a:p>
            <a:pPr marL="0" lvl="0" indent="0" algn="just" rtl="0">
              <a:lnSpc>
                <a:spcPct val="150000"/>
              </a:lnSpc>
              <a:spcBef>
                <a:spcPts val="1200"/>
              </a:spcBef>
              <a:spcAft>
                <a:spcPts val="0"/>
              </a:spcAft>
              <a:buNone/>
            </a:pPr>
            <a:r>
              <a:rPr lang="es" sz="1500" b="1">
                <a:solidFill>
                  <a:srgbClr val="000000"/>
                </a:solidFill>
                <a:highlight>
                  <a:srgbClr val="FFFFFF"/>
                </a:highlight>
              </a:rPr>
              <a:t>Dedicado a los niños y niñas con discapacidad, previamente explicitados en el art. 23 de la Convención sobre los Derechos del Niño (9), el art. 7° establece el deber de los Estados Partes de tomar todas las medidas necesarias para asegurar que gocen plenamente de todos los derechos humanos y libertades fundamentales en igualdad de condiciones con los demás niños y niñas, adolescentes siendo una consideración primordial la protección del interés superior del niño. Mientras que el art. 24 garantiza el derecho a la educación de las PCD, el siguiente les reconoce el derecho a gozar del más alto nivel posible de salud y que este al alcance la prestación alimentaria a la P.C.D con perspectiva de género. </a:t>
            </a:r>
            <a:endParaRPr sz="1500" b="1">
              <a:solidFill>
                <a:srgbClr val="000000"/>
              </a:solidFill>
              <a:highlight>
                <a:srgbClr val="FFFFFF"/>
              </a:highlight>
            </a:endParaRPr>
          </a:p>
          <a:p>
            <a:pPr marL="0" lvl="0" indent="0" algn="just" rtl="0">
              <a:lnSpc>
                <a:spcPct val="150000"/>
              </a:lnSpc>
              <a:spcBef>
                <a:spcPts val="1200"/>
              </a:spcBef>
              <a:spcAft>
                <a:spcPts val="0"/>
              </a:spcAft>
              <a:buNone/>
            </a:pPr>
            <a:endParaRPr sz="1400">
              <a:solidFill>
                <a:srgbClr val="000000"/>
              </a:solidFill>
              <a:highlight>
                <a:srgbClr val="FFFFFF"/>
              </a:highlight>
              <a:latin typeface="Proxima Nova Semibold"/>
              <a:ea typeface="Proxima Nova Semibold"/>
              <a:cs typeface="Proxima Nova Semibold"/>
              <a:sym typeface="Proxima Nova Semibold"/>
            </a:endParaRPr>
          </a:p>
          <a:p>
            <a:pPr marL="0" lvl="0" indent="0" algn="ctr" rtl="0">
              <a:spcBef>
                <a:spcPts val="1200"/>
              </a:spcBef>
              <a:spcAft>
                <a:spcPts val="0"/>
              </a:spcAft>
              <a:buNone/>
            </a:pPr>
            <a:endParaRPr sz="1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311700" y="174125"/>
            <a:ext cx="8520600" cy="1085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s" sz="3200" u="sng">
                <a:solidFill>
                  <a:srgbClr val="9900FF"/>
                </a:solidFill>
              </a:rPr>
              <a:t>Convención de las personas con discapacidad. O.N.U. AÑO 2008.-</a:t>
            </a:r>
            <a:endParaRPr sz="3200" u="sng">
              <a:solidFill>
                <a:srgbClr val="9900FF"/>
              </a:solidFill>
            </a:endParaRPr>
          </a:p>
        </p:txBody>
      </p:sp>
      <p:sp>
        <p:nvSpPr>
          <p:cNvPr id="70" name="Google Shape;70;p15"/>
          <p:cNvSpPr txBox="1">
            <a:spLocks noGrp="1"/>
          </p:cNvSpPr>
          <p:nvPr>
            <p:ph type="body" idx="1"/>
          </p:nvPr>
        </p:nvSpPr>
        <p:spPr>
          <a:xfrm>
            <a:off x="155850" y="1259225"/>
            <a:ext cx="8832300" cy="3790500"/>
          </a:xfrm>
          <a:prstGeom prst="rect">
            <a:avLst/>
          </a:prstGeom>
        </p:spPr>
        <p:txBody>
          <a:bodyPr spcFirstLastPara="1" wrap="square" lIns="91425" tIns="91425" rIns="91425" bIns="91425" anchor="t" anchorCtr="0">
            <a:normAutofit fontScale="85000" lnSpcReduction="10000"/>
          </a:bodyPr>
          <a:lstStyle/>
          <a:p>
            <a:pPr marL="0" lvl="0" indent="0" algn="l" rtl="0">
              <a:spcBef>
                <a:spcPts val="0"/>
              </a:spcBef>
              <a:spcAft>
                <a:spcPts val="0"/>
              </a:spcAft>
              <a:buNone/>
            </a:pPr>
            <a:r>
              <a:rPr lang="es" sz="2152" b="1">
                <a:solidFill>
                  <a:srgbClr val="000000"/>
                </a:solidFill>
              </a:rPr>
              <a:t>Artículo 6 </a:t>
            </a:r>
            <a:br>
              <a:rPr lang="es"/>
            </a:br>
            <a:r>
              <a:rPr lang="es" sz="2800" b="1" u="sng">
                <a:solidFill>
                  <a:srgbClr val="A64D79"/>
                </a:solidFill>
              </a:rPr>
              <a:t>Mujeres con discapacidad- Perspectiva de Género.- </a:t>
            </a:r>
            <a:endParaRPr sz="2800" b="1" u="sng">
              <a:solidFill>
                <a:srgbClr val="A64D79"/>
              </a:solidFill>
            </a:endParaRPr>
          </a:p>
          <a:p>
            <a:pPr marL="0" lvl="0" indent="0" algn="just" rtl="0">
              <a:spcBef>
                <a:spcPts val="1200"/>
              </a:spcBef>
              <a:spcAft>
                <a:spcPts val="0"/>
              </a:spcAft>
              <a:buNone/>
            </a:pPr>
            <a:r>
              <a:rPr lang="es" sz="2200" b="1">
                <a:solidFill>
                  <a:srgbClr val="000000"/>
                </a:solidFill>
              </a:rPr>
              <a:t>1.</a:t>
            </a:r>
            <a:r>
              <a:rPr lang="es" sz="2200">
                <a:solidFill>
                  <a:srgbClr val="000000"/>
                </a:solidFill>
              </a:rPr>
              <a:t>Los Estados Partes reconocen que las mujeres y niñas con discapacidad están sujetas a múltiples formas de discriminación y, a ese respecto, adoptarán medidas para asegurar que puedan </a:t>
            </a:r>
            <a:r>
              <a:rPr lang="es" sz="2200" b="1">
                <a:solidFill>
                  <a:srgbClr val="000000"/>
                </a:solidFill>
              </a:rPr>
              <a:t>disfrutar plenamente y en igualdad de condiciones</a:t>
            </a:r>
            <a:r>
              <a:rPr lang="es" sz="2200">
                <a:solidFill>
                  <a:srgbClr val="000000"/>
                </a:solidFill>
              </a:rPr>
              <a:t> de todos los derechos humanos y libertades fundamentales. </a:t>
            </a:r>
            <a:endParaRPr sz="2200">
              <a:solidFill>
                <a:srgbClr val="000000"/>
              </a:solidFill>
            </a:endParaRPr>
          </a:p>
          <a:p>
            <a:pPr marL="0" lvl="0" indent="0" algn="just" rtl="0">
              <a:spcBef>
                <a:spcPts val="1200"/>
              </a:spcBef>
              <a:spcAft>
                <a:spcPts val="1200"/>
              </a:spcAft>
              <a:buNone/>
            </a:pPr>
            <a:r>
              <a:rPr lang="es" sz="2200" b="1">
                <a:solidFill>
                  <a:srgbClr val="000000"/>
                </a:solidFill>
              </a:rPr>
              <a:t>2</a:t>
            </a:r>
            <a:r>
              <a:rPr lang="es" sz="2200">
                <a:solidFill>
                  <a:srgbClr val="000000"/>
                </a:solidFill>
              </a:rPr>
              <a:t>.Los Estados Partes tomarán todas las medidas pertinentes para asegurar el </a:t>
            </a:r>
            <a:r>
              <a:rPr lang="es" sz="2200" b="1">
                <a:solidFill>
                  <a:srgbClr val="000000"/>
                </a:solidFill>
              </a:rPr>
              <a:t>pleno desarrollo, adelanto y potenciación de la mujer</a:t>
            </a:r>
            <a:r>
              <a:rPr lang="es" sz="2200">
                <a:solidFill>
                  <a:srgbClr val="000000"/>
                </a:solidFill>
              </a:rPr>
              <a:t>, con el propósito de garantizar el ejercicio y goce de los derechos humanos y las libertades fundamentales establecidos en la presente Convención.</a:t>
            </a:r>
            <a:endParaRPr sz="22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txBox="1">
            <a:spLocks noGrp="1"/>
          </p:cNvSpPr>
          <p:nvPr>
            <p:ph type="body" idx="1"/>
          </p:nvPr>
        </p:nvSpPr>
        <p:spPr>
          <a:xfrm>
            <a:off x="338475" y="147350"/>
            <a:ext cx="4992600" cy="4929300"/>
          </a:xfrm>
          <a:prstGeom prst="rect">
            <a:avLst/>
          </a:prstGeom>
          <a:ln w="19050" cap="flat" cmpd="sng">
            <a:solidFill>
              <a:srgbClr val="1155CC"/>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5000"/>
              </a:lnSpc>
              <a:spcBef>
                <a:spcPts val="0"/>
              </a:spcBef>
              <a:spcAft>
                <a:spcPts val="0"/>
              </a:spcAft>
              <a:buNone/>
            </a:pPr>
            <a:r>
              <a:rPr lang="es" sz="1500" u="sng">
                <a:solidFill>
                  <a:srgbClr val="000000"/>
                </a:solidFill>
                <a:latin typeface="Alfa Slab One"/>
                <a:ea typeface="Alfa Slab One"/>
                <a:cs typeface="Alfa Slab One"/>
                <a:sym typeface="Alfa Slab One"/>
              </a:rPr>
              <a:t>Artículo 7 :</a:t>
            </a:r>
            <a:r>
              <a:rPr lang="es" sz="1500" b="1" u="sng">
                <a:solidFill>
                  <a:srgbClr val="000000"/>
                </a:solidFill>
                <a:latin typeface="Alfa Slab One"/>
                <a:ea typeface="Alfa Slab One"/>
                <a:cs typeface="Alfa Slab One"/>
                <a:sym typeface="Alfa Slab One"/>
              </a:rPr>
              <a:t> </a:t>
            </a:r>
            <a:r>
              <a:rPr lang="es" sz="1500" b="1" u="sng">
                <a:solidFill>
                  <a:srgbClr val="3C78D8"/>
                </a:solidFill>
              </a:rPr>
              <a:t>Niños y niñas con discapacidad </a:t>
            </a:r>
            <a:endParaRPr sz="1500" b="1" u="sng">
              <a:solidFill>
                <a:srgbClr val="3C78D8"/>
              </a:solidFill>
            </a:endParaRPr>
          </a:p>
          <a:p>
            <a:pPr marL="0" lvl="0" indent="0" algn="l" rtl="0">
              <a:lnSpc>
                <a:spcPct val="105000"/>
              </a:lnSpc>
              <a:spcBef>
                <a:spcPts val="1200"/>
              </a:spcBef>
              <a:spcAft>
                <a:spcPts val="0"/>
              </a:spcAft>
              <a:buNone/>
            </a:pPr>
            <a:r>
              <a:rPr lang="es" sz="1500">
                <a:solidFill>
                  <a:srgbClr val="000000"/>
                </a:solidFill>
                <a:latin typeface="Proxima Nova Semibold"/>
                <a:ea typeface="Proxima Nova Semibold"/>
                <a:cs typeface="Proxima Nova Semibold"/>
                <a:sym typeface="Proxima Nova Semibold"/>
              </a:rPr>
              <a:t>1. Los Estados Partes tomarán todas las medidas necesarias para asegurar que todos los niños y las niñas con discapacidad </a:t>
            </a:r>
            <a:r>
              <a:rPr lang="es" sz="1500" b="1">
                <a:solidFill>
                  <a:srgbClr val="000000"/>
                </a:solidFill>
              </a:rPr>
              <a:t>gocen plenamente</a:t>
            </a:r>
            <a:r>
              <a:rPr lang="es" sz="1500">
                <a:solidFill>
                  <a:srgbClr val="000000"/>
                </a:solidFill>
                <a:latin typeface="Proxima Nova Semibold"/>
                <a:ea typeface="Proxima Nova Semibold"/>
                <a:cs typeface="Proxima Nova Semibold"/>
                <a:sym typeface="Proxima Nova Semibold"/>
              </a:rPr>
              <a:t> de todos los derechos humanos y libertades fundamentales </a:t>
            </a:r>
            <a:r>
              <a:rPr lang="es" sz="1500" b="1">
                <a:solidFill>
                  <a:srgbClr val="000000"/>
                </a:solidFill>
              </a:rPr>
              <a:t>en igualdad de condiciones</a:t>
            </a:r>
            <a:r>
              <a:rPr lang="es" sz="1500">
                <a:solidFill>
                  <a:srgbClr val="000000"/>
                </a:solidFill>
                <a:latin typeface="Proxima Nova Semibold"/>
                <a:ea typeface="Proxima Nova Semibold"/>
                <a:cs typeface="Proxima Nova Semibold"/>
                <a:sym typeface="Proxima Nova Semibold"/>
              </a:rPr>
              <a:t> con los demás niños y niñas. </a:t>
            </a:r>
            <a:endParaRPr sz="1500">
              <a:solidFill>
                <a:srgbClr val="000000"/>
              </a:solidFill>
              <a:latin typeface="Proxima Nova Semibold"/>
              <a:ea typeface="Proxima Nova Semibold"/>
              <a:cs typeface="Proxima Nova Semibold"/>
              <a:sym typeface="Proxima Nova Semibold"/>
            </a:endParaRPr>
          </a:p>
          <a:p>
            <a:pPr marL="0" lvl="0" indent="0" algn="l" rtl="0">
              <a:lnSpc>
                <a:spcPct val="105000"/>
              </a:lnSpc>
              <a:spcBef>
                <a:spcPts val="1200"/>
              </a:spcBef>
              <a:spcAft>
                <a:spcPts val="0"/>
              </a:spcAft>
              <a:buNone/>
            </a:pPr>
            <a:r>
              <a:rPr lang="es" sz="1500">
                <a:solidFill>
                  <a:srgbClr val="000000"/>
                </a:solidFill>
                <a:latin typeface="Proxima Nova Semibold"/>
                <a:ea typeface="Proxima Nova Semibold"/>
                <a:cs typeface="Proxima Nova Semibold"/>
                <a:sym typeface="Proxima Nova Semibold"/>
              </a:rPr>
              <a:t>2. En todas las actividades relacionadas con los niños y las niñas con discapacidad, una consideración primordial será la </a:t>
            </a:r>
            <a:r>
              <a:rPr lang="es" sz="1500" b="1">
                <a:solidFill>
                  <a:srgbClr val="000000"/>
                </a:solidFill>
              </a:rPr>
              <a:t>protección del interés superior</a:t>
            </a:r>
            <a:r>
              <a:rPr lang="es" sz="1500">
                <a:solidFill>
                  <a:srgbClr val="000000"/>
                </a:solidFill>
                <a:latin typeface="Proxima Nova Semibold"/>
                <a:ea typeface="Proxima Nova Semibold"/>
                <a:cs typeface="Proxima Nova Semibold"/>
                <a:sym typeface="Proxima Nova Semibold"/>
              </a:rPr>
              <a:t> </a:t>
            </a:r>
            <a:r>
              <a:rPr lang="es" sz="1500" b="1">
                <a:solidFill>
                  <a:srgbClr val="000000"/>
                </a:solidFill>
              </a:rPr>
              <a:t>del niño. </a:t>
            </a:r>
            <a:endParaRPr sz="1500" b="1">
              <a:solidFill>
                <a:srgbClr val="000000"/>
              </a:solidFill>
            </a:endParaRPr>
          </a:p>
          <a:p>
            <a:pPr marL="0" lvl="0" indent="0" algn="l" rtl="0">
              <a:lnSpc>
                <a:spcPct val="105000"/>
              </a:lnSpc>
              <a:spcBef>
                <a:spcPts val="1200"/>
              </a:spcBef>
              <a:spcAft>
                <a:spcPts val="1200"/>
              </a:spcAft>
              <a:buNone/>
            </a:pPr>
            <a:r>
              <a:rPr lang="es" sz="1500">
                <a:solidFill>
                  <a:srgbClr val="000000"/>
                </a:solidFill>
                <a:latin typeface="Proxima Nova Semibold"/>
                <a:ea typeface="Proxima Nova Semibold"/>
                <a:cs typeface="Proxima Nova Semibold"/>
                <a:sym typeface="Proxima Nova Semibold"/>
              </a:rPr>
              <a:t>3. Los Estados Partes garantizarán que los niños y las niñas con discapacidad tengan derecho a </a:t>
            </a:r>
            <a:r>
              <a:rPr lang="es" sz="1500" b="1">
                <a:solidFill>
                  <a:srgbClr val="000000"/>
                </a:solidFill>
              </a:rPr>
              <a:t>expresar su opinión libremente sobre todas las cuestiones que les afecten</a:t>
            </a:r>
            <a:r>
              <a:rPr lang="es" sz="1500">
                <a:solidFill>
                  <a:srgbClr val="000000"/>
                </a:solidFill>
                <a:latin typeface="Proxima Nova Semibold"/>
                <a:ea typeface="Proxima Nova Semibold"/>
                <a:cs typeface="Proxima Nova Semibold"/>
                <a:sym typeface="Proxima Nova Semibold"/>
              </a:rPr>
              <a:t>, opinión que recibirá la debida consideración teniendo en cuenta su edad y madurez, en igualdad de condiciones con los demás niños y niñas, y a r</a:t>
            </a:r>
            <a:r>
              <a:rPr lang="es" sz="1500" b="1">
                <a:solidFill>
                  <a:srgbClr val="000000"/>
                </a:solidFill>
              </a:rPr>
              <a:t>ecibir asistencia apropiada</a:t>
            </a:r>
            <a:r>
              <a:rPr lang="es" sz="1500">
                <a:solidFill>
                  <a:srgbClr val="000000"/>
                </a:solidFill>
                <a:latin typeface="Proxima Nova Semibold"/>
                <a:ea typeface="Proxima Nova Semibold"/>
                <a:cs typeface="Proxima Nova Semibold"/>
                <a:sym typeface="Proxima Nova Semibold"/>
              </a:rPr>
              <a:t> con arreglo a su discapacidad y edad para poder ejercer ese derecho. </a:t>
            </a:r>
            <a:endParaRPr sz="1500">
              <a:solidFill>
                <a:srgbClr val="000000"/>
              </a:solidFill>
              <a:latin typeface="Proxima Nova Semibold"/>
              <a:ea typeface="Proxima Nova Semibold"/>
              <a:cs typeface="Proxima Nova Semibold"/>
              <a:sym typeface="Proxima Nova Semibold"/>
            </a:endParaRPr>
          </a:p>
        </p:txBody>
      </p:sp>
      <p:sp>
        <p:nvSpPr>
          <p:cNvPr id="76" name="Google Shape;76;p16"/>
          <p:cNvSpPr txBox="1">
            <a:spLocks noGrp="1"/>
          </p:cNvSpPr>
          <p:nvPr>
            <p:ph type="body" idx="2"/>
          </p:nvPr>
        </p:nvSpPr>
        <p:spPr>
          <a:xfrm>
            <a:off x="5451625" y="696375"/>
            <a:ext cx="3616500" cy="3631500"/>
          </a:xfrm>
          <a:prstGeom prst="rect">
            <a:avLst/>
          </a:prstGeom>
          <a:ln w="19050" cap="flat" cmpd="sng">
            <a:solidFill>
              <a:srgbClr val="9900FF"/>
            </a:solidFill>
            <a:prstDash val="solid"/>
            <a:round/>
            <a:headEnd type="none" w="sm" len="sm"/>
            <a:tailEnd type="none" w="sm" len="sm"/>
          </a:ln>
        </p:spPr>
        <p:txBody>
          <a:bodyPr spcFirstLastPara="1" wrap="square" lIns="91425" tIns="91425" rIns="91425" bIns="91425" anchor="t" anchorCtr="0">
            <a:normAutofit fontScale="32500" lnSpcReduction="20000"/>
          </a:bodyPr>
          <a:lstStyle/>
          <a:p>
            <a:pPr marL="0" lvl="0" indent="0" algn="l" rtl="0">
              <a:spcBef>
                <a:spcPts val="0"/>
              </a:spcBef>
              <a:spcAft>
                <a:spcPts val="0"/>
              </a:spcAft>
              <a:buNone/>
            </a:pPr>
            <a:r>
              <a:rPr lang="es" sz="4800" u="sng">
                <a:solidFill>
                  <a:srgbClr val="000000"/>
                </a:solidFill>
                <a:latin typeface="Alfa Slab One"/>
                <a:ea typeface="Alfa Slab One"/>
                <a:cs typeface="Alfa Slab One"/>
                <a:sym typeface="Alfa Slab One"/>
              </a:rPr>
              <a:t>Artículo 8.</a:t>
            </a:r>
            <a:br>
              <a:rPr lang="es" sz="4800" u="sng">
                <a:solidFill>
                  <a:srgbClr val="000000"/>
                </a:solidFill>
              </a:rPr>
            </a:br>
            <a:r>
              <a:rPr lang="es" sz="5723" b="1" u="sng">
                <a:solidFill>
                  <a:srgbClr val="9900FF"/>
                </a:solidFill>
              </a:rPr>
              <a:t>Toma de conciencia </a:t>
            </a:r>
            <a:br>
              <a:rPr lang="es" sz="4800">
                <a:solidFill>
                  <a:srgbClr val="000000"/>
                </a:solidFill>
              </a:rPr>
            </a:br>
            <a:r>
              <a:rPr lang="es" sz="4800">
                <a:solidFill>
                  <a:srgbClr val="000000"/>
                </a:solidFill>
              </a:rPr>
              <a:t>1. Los Estados Partes se comprometen a adoptar medidas inmediatas, efectivas y pertinentes para: </a:t>
            </a:r>
            <a:br>
              <a:rPr lang="es" sz="4800">
                <a:solidFill>
                  <a:srgbClr val="000000"/>
                </a:solidFill>
              </a:rPr>
            </a:br>
            <a:r>
              <a:rPr lang="es" sz="4800">
                <a:solidFill>
                  <a:srgbClr val="000000"/>
                </a:solidFill>
              </a:rPr>
              <a:t>a) Sensibilizar a la sociedad, incluso a nivel familiar. </a:t>
            </a:r>
            <a:br>
              <a:rPr lang="es" sz="4800">
                <a:solidFill>
                  <a:srgbClr val="000000"/>
                </a:solidFill>
              </a:rPr>
            </a:br>
            <a:r>
              <a:rPr lang="es" sz="4800">
                <a:solidFill>
                  <a:srgbClr val="000000"/>
                </a:solidFill>
              </a:rPr>
              <a:t>b) Luchar contra los estereotipos, los prejuicios y las prácticas nocivas. </a:t>
            </a:r>
            <a:br>
              <a:rPr lang="es" sz="4800">
                <a:solidFill>
                  <a:srgbClr val="000000"/>
                </a:solidFill>
              </a:rPr>
            </a:br>
            <a:r>
              <a:rPr lang="es" sz="4800">
                <a:solidFill>
                  <a:srgbClr val="000000"/>
                </a:solidFill>
              </a:rPr>
              <a:t>c) Promover la toma de conciencia respecto de las capacidades y aportaciones de las personas con discapacidad. </a:t>
            </a:r>
            <a:endParaRPr sz="4800">
              <a:solidFill>
                <a:srgbClr val="000000"/>
              </a:solidFill>
            </a:endParaRPr>
          </a:p>
          <a:p>
            <a:pPr marL="0" lvl="0" indent="0" algn="l" rtl="0">
              <a:spcBef>
                <a:spcPts val="1200"/>
              </a:spcBef>
              <a:spcAft>
                <a:spcPts val="1200"/>
              </a:spcAft>
              <a:buNone/>
            </a:pPr>
            <a:endParaRPr sz="2100" b="1">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s">
                <a:solidFill>
                  <a:srgbClr val="9900FF"/>
                </a:solidFill>
              </a:rPr>
              <a:t> REGLA GENERAL CCYCN.- </a:t>
            </a:r>
            <a:endParaRPr>
              <a:solidFill>
                <a:srgbClr val="9900FF"/>
              </a:solidFill>
            </a:endParaRPr>
          </a:p>
        </p:txBody>
      </p:sp>
      <p:sp>
        <p:nvSpPr>
          <p:cNvPr id="82" name="Google Shape;82;p17"/>
          <p:cNvSpPr txBox="1">
            <a:spLocks noGrp="1"/>
          </p:cNvSpPr>
          <p:nvPr>
            <p:ph type="body" idx="1"/>
          </p:nvPr>
        </p:nvSpPr>
        <p:spPr>
          <a:xfrm>
            <a:off x="64250" y="1152475"/>
            <a:ext cx="9079800" cy="3900300"/>
          </a:xfrm>
          <a:prstGeom prst="rect">
            <a:avLst/>
          </a:prstGeom>
          <a:ln w="9525" cap="flat" cmpd="sng">
            <a:solidFill>
              <a:schemeClr val="accent5"/>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 sz="1600" b="1"/>
              <a:t>DERIVA DE LOS PRINCIPIOS  GENERALES DE LA RESPONSABILIDAD PARENTAL EN PRINCIPIO.- </a:t>
            </a:r>
            <a:endParaRPr sz="1600" b="1"/>
          </a:p>
          <a:p>
            <a:pPr marL="0" lvl="0" indent="0" algn="just" rtl="0">
              <a:spcBef>
                <a:spcPts val="1200"/>
              </a:spcBef>
              <a:spcAft>
                <a:spcPts val="0"/>
              </a:spcAft>
              <a:buNone/>
            </a:pPr>
            <a:r>
              <a:rPr lang="es" sz="1600" b="1">
                <a:solidFill>
                  <a:srgbClr val="9900FF"/>
                </a:solidFill>
              </a:rPr>
              <a:t>Artículo 638. Responsabilidad parental. Concepto.</a:t>
            </a:r>
            <a:endParaRPr sz="1600" b="1">
              <a:solidFill>
                <a:srgbClr val="9900FF"/>
              </a:solidFill>
            </a:endParaRPr>
          </a:p>
          <a:p>
            <a:pPr marL="0" lvl="0" indent="0" algn="just" rtl="0">
              <a:spcBef>
                <a:spcPts val="1200"/>
              </a:spcBef>
              <a:spcAft>
                <a:spcPts val="0"/>
              </a:spcAft>
              <a:buNone/>
            </a:pPr>
            <a:r>
              <a:rPr lang="es" sz="1600" b="1"/>
              <a:t>La responsabilidad parental es el conjunto de deberes y derechos que corresponden a los progenitores sobre la persona y bienes del hijo, para su protección, desarrollo y formación integral mientras sea menor de edad y no se haya emancipado.</a:t>
            </a:r>
            <a:endParaRPr sz="1600" b="1"/>
          </a:p>
          <a:p>
            <a:pPr marL="0" lvl="0" indent="0" algn="just" rtl="0">
              <a:spcBef>
                <a:spcPts val="1200"/>
              </a:spcBef>
              <a:spcAft>
                <a:spcPts val="0"/>
              </a:spcAft>
              <a:buNone/>
            </a:pPr>
            <a:r>
              <a:rPr lang="es" sz="1600" b="1">
                <a:highlight>
                  <a:schemeClr val="lt1"/>
                </a:highlight>
              </a:rPr>
              <a:t>Artículo 658. Regla general: </a:t>
            </a:r>
            <a:r>
              <a:rPr lang="es" sz="1600">
                <a:highlight>
                  <a:schemeClr val="lt1"/>
                </a:highlight>
              </a:rPr>
              <a:t>A</a:t>
            </a:r>
            <a:r>
              <a:rPr lang="es" sz="1600"/>
              <a:t>mbos progenitores tienen la obligación y el derecho:</a:t>
            </a:r>
            <a:endParaRPr sz="1600"/>
          </a:p>
          <a:p>
            <a:pPr marL="0" lvl="0" indent="0" algn="just" rtl="0">
              <a:spcBef>
                <a:spcPts val="1200"/>
              </a:spcBef>
              <a:spcAft>
                <a:spcPts val="0"/>
              </a:spcAft>
              <a:buNone/>
            </a:pPr>
            <a:r>
              <a:rPr lang="es" sz="1600"/>
              <a:t>de criar a sus hijos, alimentarlos educarlos conforme a su condición y fortuna,.aunque el cuidado personal esté a cargo de uno de ellos.</a:t>
            </a:r>
            <a:r>
              <a:rPr lang="es" sz="1600" b="1"/>
              <a:t>La obligación de prestar alimentos a los hijos se extiende hasta los veintiún años, excepto que el obligado acredite que el hijo mayor de edad cuenta con recursos suficientes para proveerlos por sí mismo.</a:t>
            </a:r>
            <a:endParaRPr sz="1600" b="1"/>
          </a:p>
          <a:p>
            <a:pPr marL="0" lvl="0" indent="0" algn="l" rtl="0">
              <a:spcBef>
                <a:spcPts val="1200"/>
              </a:spcBef>
              <a:spcAft>
                <a:spcPts val="1200"/>
              </a:spcAft>
              <a:buNone/>
            </a:pPr>
            <a:endParaRPr sz="1200"/>
          </a:p>
        </p:txBody>
      </p:sp>
      <p:sp>
        <p:nvSpPr>
          <p:cNvPr id="83" name="Google Shape;83;p17"/>
          <p:cNvSpPr txBox="1">
            <a:spLocks noGrp="1"/>
          </p:cNvSpPr>
          <p:nvPr>
            <p:ph type="body" idx="2"/>
          </p:nvPr>
        </p:nvSpPr>
        <p:spPr>
          <a:xfrm>
            <a:off x="311700" y="0"/>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311700" y="254500"/>
            <a:ext cx="8520600" cy="7632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s" sz="3500">
                <a:solidFill>
                  <a:srgbClr val="9900FF"/>
                </a:solidFill>
                <a:latin typeface="Alegreya SemiBold"/>
                <a:ea typeface="Alegreya SemiBold"/>
                <a:cs typeface="Alegreya SemiBold"/>
                <a:sym typeface="Alegreya SemiBold"/>
              </a:rPr>
              <a:t>¿QUÉ SON LOS ALIMENTOS?</a:t>
            </a:r>
            <a:endParaRPr sz="3500">
              <a:solidFill>
                <a:srgbClr val="9900FF"/>
              </a:solidFill>
              <a:latin typeface="Alegreya SemiBold"/>
              <a:ea typeface="Alegreya SemiBold"/>
              <a:cs typeface="Alegreya SemiBold"/>
              <a:sym typeface="Alegreya SemiBold"/>
            </a:endParaRPr>
          </a:p>
        </p:txBody>
      </p:sp>
      <p:sp>
        <p:nvSpPr>
          <p:cNvPr id="89" name="Google Shape;89;p18"/>
          <p:cNvSpPr txBox="1">
            <a:spLocks noGrp="1"/>
          </p:cNvSpPr>
          <p:nvPr>
            <p:ph type="body" idx="1"/>
          </p:nvPr>
        </p:nvSpPr>
        <p:spPr>
          <a:xfrm>
            <a:off x="311700" y="1017700"/>
            <a:ext cx="8520600" cy="3990900"/>
          </a:xfrm>
          <a:prstGeom prst="rect">
            <a:avLst/>
          </a:prstGeom>
        </p:spPr>
        <p:txBody>
          <a:bodyPr spcFirstLastPara="1" wrap="square" lIns="91425" tIns="91425" rIns="91425" bIns="91425" anchor="t" anchorCtr="0">
            <a:normAutofit fontScale="85000" lnSpcReduction="20000"/>
          </a:bodyPr>
          <a:lstStyle/>
          <a:p>
            <a:pPr marL="0" lvl="0" indent="0" algn="l" rtl="0">
              <a:spcBef>
                <a:spcPts val="0"/>
              </a:spcBef>
              <a:spcAft>
                <a:spcPts val="0"/>
              </a:spcAft>
              <a:buNone/>
            </a:pPr>
            <a:r>
              <a:rPr lang="es">
                <a:solidFill>
                  <a:srgbClr val="000000"/>
                </a:solidFill>
              </a:rPr>
              <a:t>CÓDIGO CIVIL Y COMERCIAL. CAPÍTULO V. DEBERES Y DERECHOS DE LOS PROGENITORES:</a:t>
            </a:r>
            <a:r>
              <a:rPr lang="es" b="1"/>
              <a:t> </a:t>
            </a:r>
            <a:endParaRPr b="1"/>
          </a:p>
          <a:p>
            <a:pPr marL="0" lvl="0" indent="0" algn="l" rtl="0">
              <a:spcBef>
                <a:spcPts val="1200"/>
              </a:spcBef>
              <a:spcAft>
                <a:spcPts val="0"/>
              </a:spcAft>
              <a:buNone/>
            </a:pPr>
            <a:r>
              <a:rPr lang="es" sz="2800" b="1">
                <a:solidFill>
                  <a:srgbClr val="000000"/>
                </a:solidFill>
              </a:rPr>
              <a:t>Según el ART.659 comprende</a:t>
            </a:r>
            <a:r>
              <a:rPr lang="es" sz="2800">
                <a:latin typeface="Alfa Slab One"/>
                <a:ea typeface="Alfa Slab One"/>
                <a:cs typeface="Alfa Slab One"/>
                <a:sym typeface="Alfa Slab One"/>
              </a:rPr>
              <a:t> </a:t>
            </a:r>
            <a:r>
              <a:rPr lang="es" sz="2800" u="sng">
                <a:solidFill>
                  <a:srgbClr val="45818E"/>
                </a:solidFill>
                <a:latin typeface="Alfa Slab One"/>
                <a:ea typeface="Alfa Slab One"/>
                <a:cs typeface="Alfa Slab One"/>
                <a:sym typeface="Alfa Slab One"/>
              </a:rPr>
              <a:t>LA SATISFACCIÓN DE LAS NECESIDADES DE LOS HIJOS</a:t>
            </a:r>
            <a:r>
              <a:rPr lang="es" sz="2800">
                <a:latin typeface="Alfa Slab One"/>
                <a:ea typeface="Alfa Slab One"/>
                <a:cs typeface="Alfa Slab One"/>
                <a:sym typeface="Alfa Slab One"/>
              </a:rPr>
              <a:t>: </a:t>
            </a:r>
            <a:endParaRPr sz="2800">
              <a:latin typeface="Alfa Slab One"/>
              <a:ea typeface="Alfa Slab One"/>
              <a:cs typeface="Alfa Slab One"/>
              <a:sym typeface="Alfa Slab One"/>
            </a:endParaRPr>
          </a:p>
          <a:p>
            <a:pPr marL="457200" lvl="0" indent="-355441" algn="l" rtl="0">
              <a:spcBef>
                <a:spcPts val="1200"/>
              </a:spcBef>
              <a:spcAft>
                <a:spcPts val="0"/>
              </a:spcAft>
              <a:buClr>
                <a:srgbClr val="000000"/>
              </a:buClr>
              <a:buSzPct val="100000"/>
              <a:buChar char="★"/>
            </a:pPr>
            <a:r>
              <a:rPr lang="es" sz="2350" b="1">
                <a:solidFill>
                  <a:srgbClr val="000000"/>
                </a:solidFill>
              </a:rPr>
              <a:t>Manutención.</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Educación.</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Esparcimiento.</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Vestimenta.</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Habitación.</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Asistencia.</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Gastos por enfermedad.</a:t>
            </a:r>
            <a:endParaRPr sz="2350" b="1">
              <a:solidFill>
                <a:srgbClr val="000000"/>
              </a:solidFill>
            </a:endParaRPr>
          </a:p>
          <a:p>
            <a:pPr marL="457200" lvl="0" indent="-355441" algn="l" rtl="0">
              <a:spcBef>
                <a:spcPts val="0"/>
              </a:spcBef>
              <a:spcAft>
                <a:spcPts val="0"/>
              </a:spcAft>
              <a:buClr>
                <a:srgbClr val="000000"/>
              </a:buClr>
              <a:buSzPct val="100000"/>
              <a:buChar char="★"/>
            </a:pPr>
            <a:r>
              <a:rPr lang="es" sz="2350" b="1">
                <a:solidFill>
                  <a:srgbClr val="000000"/>
                </a:solidFill>
              </a:rPr>
              <a:t>Gastos necesarios para adquirir una profesión u oficio.</a:t>
            </a:r>
            <a:br>
              <a:rPr lang="es"/>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9"/>
          <p:cNvSpPr txBox="1">
            <a:spLocks noGrp="1"/>
          </p:cNvSpPr>
          <p:nvPr>
            <p:ph type="title"/>
          </p:nvPr>
        </p:nvSpPr>
        <p:spPr>
          <a:xfrm>
            <a:off x="311700" y="2173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s" sz="3100" u="sng">
                <a:solidFill>
                  <a:srgbClr val="9900FF"/>
                </a:solidFill>
              </a:rPr>
              <a:t>CUIDADOS DIFERENCIALES P.C.D</a:t>
            </a:r>
            <a:endParaRPr sz="3100" u="sng">
              <a:solidFill>
                <a:srgbClr val="9900FF"/>
              </a:solidFill>
            </a:endParaRPr>
          </a:p>
        </p:txBody>
      </p:sp>
      <p:sp>
        <p:nvSpPr>
          <p:cNvPr id="95" name="Google Shape;95;p19"/>
          <p:cNvSpPr txBox="1">
            <a:spLocks noGrp="1"/>
          </p:cNvSpPr>
          <p:nvPr>
            <p:ph type="body" idx="1"/>
          </p:nvPr>
        </p:nvSpPr>
        <p:spPr>
          <a:xfrm>
            <a:off x="150" y="790025"/>
            <a:ext cx="9144000" cy="4353600"/>
          </a:xfrm>
          <a:prstGeom prst="rect">
            <a:avLst/>
          </a:prstGeom>
        </p:spPr>
        <p:txBody>
          <a:bodyPr spcFirstLastPara="1" wrap="square" lIns="91425" tIns="91425" rIns="91425" bIns="91425" anchor="t" anchorCtr="0">
            <a:normAutofit fontScale="77500" lnSpcReduction="20000"/>
          </a:bodyPr>
          <a:lstStyle/>
          <a:p>
            <a:pPr marL="0" lvl="0" indent="0" algn="l" rtl="0">
              <a:spcBef>
                <a:spcPts val="0"/>
              </a:spcBef>
              <a:spcAft>
                <a:spcPts val="0"/>
              </a:spcAft>
              <a:buNone/>
            </a:pPr>
            <a:r>
              <a:rPr lang="es" sz="2700" b="1">
                <a:solidFill>
                  <a:srgbClr val="CC0000"/>
                </a:solidFill>
              </a:rPr>
              <a:t>+</a:t>
            </a:r>
            <a:r>
              <a:rPr lang="es" sz="2700" b="1">
                <a:solidFill>
                  <a:srgbClr val="000000"/>
                </a:solidFill>
              </a:rPr>
              <a:t>Tratamientos prolongados.   </a:t>
            </a:r>
            <a:br>
              <a:rPr lang="es" sz="2700" b="1">
                <a:solidFill>
                  <a:srgbClr val="000000"/>
                </a:solidFill>
              </a:rPr>
            </a:br>
            <a:r>
              <a:rPr lang="es" sz="2700" b="1">
                <a:solidFill>
                  <a:srgbClr val="CC0000"/>
                </a:solidFill>
              </a:rPr>
              <a:t>+</a:t>
            </a:r>
            <a:r>
              <a:rPr lang="es" sz="2700" b="1">
                <a:solidFill>
                  <a:srgbClr val="000000"/>
                </a:solidFill>
              </a:rPr>
              <a:t>Traslados a distintas zonas.</a:t>
            </a:r>
            <a:br>
              <a:rPr lang="es" sz="2700" b="1">
                <a:solidFill>
                  <a:srgbClr val="000000"/>
                </a:solidFill>
              </a:rPr>
            </a:br>
            <a:r>
              <a:rPr lang="es" sz="2700" b="1">
                <a:solidFill>
                  <a:srgbClr val="CC0000"/>
                </a:solidFill>
              </a:rPr>
              <a:t>+</a:t>
            </a:r>
            <a:r>
              <a:rPr lang="es" sz="2700" b="1">
                <a:solidFill>
                  <a:srgbClr val="000000"/>
                </a:solidFill>
              </a:rPr>
              <a:t>Terapias múltiples.  </a:t>
            </a:r>
            <a:br>
              <a:rPr lang="es" sz="2700" b="1">
                <a:solidFill>
                  <a:srgbClr val="000000"/>
                </a:solidFill>
              </a:rPr>
            </a:br>
            <a:r>
              <a:rPr lang="es" sz="2700" b="1">
                <a:solidFill>
                  <a:srgbClr val="CC0000"/>
                </a:solidFill>
              </a:rPr>
              <a:t>+</a:t>
            </a:r>
            <a:r>
              <a:rPr lang="es" sz="2700" b="1">
                <a:solidFill>
                  <a:srgbClr val="000000"/>
                </a:solidFill>
              </a:rPr>
              <a:t>Realizacion de tramites ante los agentes de salud. </a:t>
            </a:r>
            <a:endParaRPr sz="2700" b="1">
              <a:solidFill>
                <a:srgbClr val="000000"/>
              </a:solidFill>
            </a:endParaRPr>
          </a:p>
          <a:p>
            <a:pPr marL="0" lvl="0" indent="0" algn="just" rtl="0">
              <a:spcBef>
                <a:spcPts val="1200"/>
              </a:spcBef>
              <a:spcAft>
                <a:spcPts val="0"/>
              </a:spcAft>
              <a:buNone/>
            </a:pPr>
            <a:r>
              <a:rPr lang="es" sz="2700" b="1">
                <a:solidFill>
                  <a:srgbClr val="000000"/>
                </a:solidFill>
              </a:rPr>
              <a:t>ENTRE OTROS CUIDADOS QUE DEPENDIENDO DE LAS NECESIDADES DE CADA NNYA.-  </a:t>
            </a:r>
            <a:br>
              <a:rPr lang="es" sz="2700" b="1">
                <a:solidFill>
                  <a:srgbClr val="000000"/>
                </a:solidFill>
              </a:rPr>
            </a:br>
            <a:r>
              <a:rPr lang="es"/>
              <a:t> </a:t>
            </a:r>
            <a:br>
              <a:rPr lang="es"/>
            </a:br>
            <a:r>
              <a:rPr lang="es" sz="2100" u="sng">
                <a:solidFill>
                  <a:srgbClr val="000000"/>
                </a:solidFill>
                <a:latin typeface="Alfa Slab One"/>
                <a:ea typeface="Alfa Slab One"/>
                <a:cs typeface="Alfa Slab One"/>
                <a:sym typeface="Alfa Slab One"/>
              </a:rPr>
              <a:t>Art. 658</a:t>
            </a:r>
            <a:r>
              <a:rPr lang="es" sz="2100"/>
              <a:t>.</a:t>
            </a:r>
            <a:r>
              <a:rPr lang="es" sz="2100" b="1"/>
              <a:t> </a:t>
            </a:r>
            <a:r>
              <a:rPr lang="es" sz="2100">
                <a:solidFill>
                  <a:srgbClr val="000000"/>
                </a:solidFill>
                <a:latin typeface="Proxima Nova Semibold"/>
                <a:ea typeface="Proxima Nova Semibold"/>
                <a:cs typeface="Proxima Nova Semibold"/>
                <a:sym typeface="Proxima Nova Semibold"/>
              </a:rPr>
              <a:t>Regla general: Ambos progenitores tienen la obligación y deber de criar a sus hijos, alimentarlos y educarlos. </a:t>
            </a:r>
            <a:endParaRPr sz="2100">
              <a:solidFill>
                <a:srgbClr val="000000"/>
              </a:solidFill>
              <a:latin typeface="Proxima Nova Semibold"/>
              <a:ea typeface="Proxima Nova Semibold"/>
              <a:cs typeface="Proxima Nova Semibold"/>
              <a:sym typeface="Proxima Nova Semibold"/>
            </a:endParaRPr>
          </a:p>
          <a:p>
            <a:pPr marL="0" lvl="0" indent="0" algn="just" rtl="0">
              <a:spcBef>
                <a:spcPts val="1200"/>
              </a:spcBef>
              <a:spcAft>
                <a:spcPts val="0"/>
              </a:spcAft>
              <a:buNone/>
            </a:pPr>
            <a:r>
              <a:rPr lang="es" sz="1900">
                <a:solidFill>
                  <a:srgbClr val="000000"/>
                </a:solidFill>
              </a:rPr>
              <a:t>Cuando esa obligación de cuidado de un hijo/ hija con discapacidad </a:t>
            </a:r>
            <a:r>
              <a:rPr lang="es" sz="1900" b="1">
                <a:solidFill>
                  <a:srgbClr val="000000"/>
                </a:solidFill>
              </a:rPr>
              <a:t>recae exclusivamente</a:t>
            </a:r>
            <a:r>
              <a:rPr lang="es" sz="1900">
                <a:solidFill>
                  <a:srgbClr val="000000"/>
                </a:solidFill>
              </a:rPr>
              <a:t> </a:t>
            </a:r>
            <a:r>
              <a:rPr lang="es" sz="1900" b="1">
                <a:solidFill>
                  <a:srgbClr val="000000"/>
                </a:solidFill>
              </a:rPr>
              <a:t>en uno</a:t>
            </a:r>
            <a:r>
              <a:rPr lang="es" sz="1900">
                <a:solidFill>
                  <a:srgbClr val="000000"/>
                </a:solidFill>
              </a:rPr>
              <a:t> de los progenitores…</a:t>
            </a:r>
            <a:endParaRPr/>
          </a:p>
          <a:p>
            <a:pPr marL="0" lvl="0" indent="0" algn="just" rtl="0">
              <a:spcBef>
                <a:spcPts val="1200"/>
              </a:spcBef>
              <a:spcAft>
                <a:spcPts val="1200"/>
              </a:spcAft>
              <a:buNone/>
            </a:pPr>
            <a:r>
              <a:rPr lang="es" sz="2100" u="sng">
                <a:solidFill>
                  <a:srgbClr val="000000"/>
                </a:solidFill>
                <a:latin typeface="Alfa Slab One"/>
                <a:ea typeface="Alfa Slab One"/>
                <a:cs typeface="Alfa Slab One"/>
                <a:sym typeface="Alfa Slab One"/>
              </a:rPr>
              <a:t>Art, 660.</a:t>
            </a:r>
            <a:r>
              <a:rPr lang="es" sz="2100">
                <a:latin typeface="Proxima Nova Semibold"/>
                <a:ea typeface="Proxima Nova Semibold"/>
                <a:cs typeface="Proxima Nova Semibold"/>
                <a:sym typeface="Proxima Nova Semibold"/>
              </a:rPr>
              <a:t> </a:t>
            </a:r>
            <a:r>
              <a:rPr lang="es" sz="2100">
                <a:solidFill>
                  <a:srgbClr val="000000"/>
                </a:solidFill>
                <a:latin typeface="Proxima Nova Semibold"/>
                <a:ea typeface="Proxima Nova Semibold"/>
                <a:cs typeface="Proxima Nova Semibold"/>
                <a:sym typeface="Proxima Nova Semibold"/>
              </a:rPr>
              <a:t>Tareas de cuidado personal: Las tareas cotidianas que realiza el progenitor que asume el cuidado personal del hijo tiene un valor económico y constituye un aporte a su manutención.</a:t>
            </a:r>
            <a:endParaRPr sz="2100">
              <a:solidFill>
                <a:srgbClr val="000000"/>
              </a:solidFill>
              <a:latin typeface="Proxima Nova Semibold"/>
              <a:ea typeface="Proxima Nova Semibold"/>
              <a:cs typeface="Proxima Nova Semibold"/>
              <a:sym typeface="Proxima Nova Semibo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20"/>
          <p:cNvSpPr txBox="1">
            <a:spLocks noGrp="1"/>
          </p:cNvSpPr>
          <p:nvPr>
            <p:ph type="title"/>
          </p:nvPr>
        </p:nvSpPr>
        <p:spPr>
          <a:xfrm>
            <a:off x="164375" y="150350"/>
            <a:ext cx="8520600" cy="1162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s" u="sng">
                <a:solidFill>
                  <a:srgbClr val="45818E"/>
                </a:solidFill>
              </a:rPr>
              <a:t>Legitimación para iniciar una acción de alimentos frente al incumplimiento. </a:t>
            </a:r>
            <a:endParaRPr u="sng">
              <a:solidFill>
                <a:srgbClr val="45818E"/>
              </a:solidFill>
            </a:endParaRPr>
          </a:p>
        </p:txBody>
      </p:sp>
      <p:sp>
        <p:nvSpPr>
          <p:cNvPr id="101" name="Google Shape;101;p20"/>
          <p:cNvSpPr txBox="1">
            <a:spLocks noGrp="1"/>
          </p:cNvSpPr>
          <p:nvPr>
            <p:ph type="body" idx="1"/>
          </p:nvPr>
        </p:nvSpPr>
        <p:spPr>
          <a:xfrm>
            <a:off x="0" y="1232175"/>
            <a:ext cx="9144000" cy="3911400"/>
          </a:xfrm>
          <a:prstGeom prst="rect">
            <a:avLst/>
          </a:prstGeom>
        </p:spPr>
        <p:txBody>
          <a:bodyPr spcFirstLastPara="1" wrap="square" lIns="91425" tIns="91425" rIns="91425" bIns="91425" anchor="t" anchorCtr="0">
            <a:noAutofit/>
          </a:bodyPr>
          <a:lstStyle/>
          <a:p>
            <a:pPr marL="0" lvl="0" indent="0" algn="just" rtl="0">
              <a:lnSpc>
                <a:spcPct val="105000"/>
              </a:lnSpc>
              <a:spcBef>
                <a:spcPts val="0"/>
              </a:spcBef>
              <a:spcAft>
                <a:spcPts val="0"/>
              </a:spcAft>
              <a:buSzPts val="935"/>
              <a:buNone/>
            </a:pPr>
            <a:r>
              <a:rPr lang="es" sz="1629" u="sng">
                <a:solidFill>
                  <a:srgbClr val="000000"/>
                </a:solidFill>
                <a:latin typeface="Alfa Slab One"/>
                <a:ea typeface="Alfa Slab One"/>
                <a:cs typeface="Alfa Slab One"/>
                <a:sym typeface="Alfa Slab One"/>
              </a:rPr>
              <a:t>Art. 661.</a:t>
            </a:r>
            <a:r>
              <a:rPr lang="es" sz="1629" u="sng">
                <a:solidFill>
                  <a:srgbClr val="000000"/>
                </a:solidFill>
              </a:rPr>
              <a:t> </a:t>
            </a:r>
            <a:r>
              <a:rPr lang="es" sz="1885">
                <a:solidFill>
                  <a:srgbClr val="000000"/>
                </a:solidFill>
              </a:rPr>
              <a:t>Legitimación: El progenitor que falte a la prestación de alimentos puede ser demandado por: </a:t>
            </a:r>
            <a:br>
              <a:rPr lang="es" sz="1885">
                <a:solidFill>
                  <a:srgbClr val="000000"/>
                </a:solidFill>
              </a:rPr>
            </a:br>
            <a:r>
              <a:rPr lang="es" sz="1885">
                <a:solidFill>
                  <a:srgbClr val="000000"/>
                </a:solidFill>
              </a:rPr>
              <a:t>A) El </a:t>
            </a:r>
            <a:r>
              <a:rPr lang="es" sz="1885" b="1">
                <a:solidFill>
                  <a:srgbClr val="1155CC"/>
                </a:solidFill>
              </a:rPr>
              <a:t>otro progenitor</a:t>
            </a:r>
            <a:r>
              <a:rPr lang="es" sz="1885">
                <a:solidFill>
                  <a:srgbClr val="000000"/>
                </a:solidFill>
              </a:rPr>
              <a:t> en representación de su hijo (Padres)</a:t>
            </a:r>
            <a:br>
              <a:rPr lang="es" sz="1885">
                <a:solidFill>
                  <a:srgbClr val="000000"/>
                </a:solidFill>
              </a:rPr>
            </a:br>
            <a:r>
              <a:rPr lang="es" sz="1885">
                <a:solidFill>
                  <a:srgbClr val="000000"/>
                </a:solidFill>
              </a:rPr>
              <a:t>B) El </a:t>
            </a:r>
            <a:r>
              <a:rPr lang="es" sz="1885" b="1">
                <a:solidFill>
                  <a:srgbClr val="1155CC"/>
                </a:solidFill>
              </a:rPr>
              <a:t>hijo</a:t>
            </a:r>
            <a:r>
              <a:rPr lang="es" sz="1885">
                <a:solidFill>
                  <a:srgbClr val="1155CC"/>
                </a:solidFill>
              </a:rPr>
              <a:t> </a:t>
            </a:r>
            <a:r>
              <a:rPr lang="es" sz="1885">
                <a:solidFill>
                  <a:srgbClr val="000000"/>
                </a:solidFill>
              </a:rPr>
              <a:t>con grado de madurez suficiente con asistencia letrado (hijo a partir de los </a:t>
            </a:r>
            <a:r>
              <a:rPr lang="es" sz="1885" b="1">
                <a:solidFill>
                  <a:srgbClr val="1155CC"/>
                </a:solidFill>
              </a:rPr>
              <a:t>18 años</a:t>
            </a:r>
            <a:r>
              <a:rPr lang="es" sz="1885">
                <a:solidFill>
                  <a:srgbClr val="000000"/>
                </a:solidFill>
              </a:rPr>
              <a:t>).</a:t>
            </a:r>
            <a:br>
              <a:rPr lang="es" sz="1885">
                <a:solidFill>
                  <a:srgbClr val="000000"/>
                </a:solidFill>
              </a:rPr>
            </a:br>
            <a:r>
              <a:rPr lang="es" sz="1885">
                <a:solidFill>
                  <a:srgbClr val="000000"/>
                </a:solidFill>
              </a:rPr>
              <a:t>C) Subsidiariamente,</a:t>
            </a:r>
            <a:r>
              <a:rPr lang="es" sz="1885" b="1">
                <a:solidFill>
                  <a:srgbClr val="000000"/>
                </a:solidFill>
              </a:rPr>
              <a:t> </a:t>
            </a:r>
            <a:r>
              <a:rPr lang="es" sz="1885" b="1">
                <a:solidFill>
                  <a:srgbClr val="1155CC"/>
                </a:solidFill>
              </a:rPr>
              <a:t>cualquiera de los parientes</a:t>
            </a:r>
            <a:r>
              <a:rPr lang="es" sz="1885">
                <a:solidFill>
                  <a:srgbClr val="000000"/>
                </a:solidFill>
              </a:rPr>
              <a:t> o </a:t>
            </a:r>
            <a:r>
              <a:rPr lang="es" sz="1885" b="1">
                <a:solidFill>
                  <a:srgbClr val="1155CC"/>
                </a:solidFill>
              </a:rPr>
              <a:t>Ministerio Público</a:t>
            </a:r>
            <a:r>
              <a:rPr lang="es" sz="1885">
                <a:solidFill>
                  <a:srgbClr val="000000"/>
                </a:solidFill>
              </a:rPr>
              <a:t>.</a:t>
            </a:r>
            <a:br>
              <a:rPr lang="es" sz="1885">
                <a:solidFill>
                  <a:srgbClr val="000000"/>
                </a:solidFill>
              </a:rPr>
            </a:br>
            <a:endParaRPr sz="1885">
              <a:solidFill>
                <a:srgbClr val="000000"/>
              </a:solidFill>
            </a:endParaRPr>
          </a:p>
          <a:p>
            <a:pPr marL="0" lvl="0" indent="0" algn="just" rtl="0">
              <a:lnSpc>
                <a:spcPct val="105000"/>
              </a:lnSpc>
              <a:spcBef>
                <a:spcPts val="1200"/>
              </a:spcBef>
              <a:spcAft>
                <a:spcPts val="1200"/>
              </a:spcAft>
              <a:buSzPts val="935"/>
              <a:buNone/>
            </a:pPr>
            <a:r>
              <a:rPr lang="es" sz="1885">
                <a:solidFill>
                  <a:srgbClr val="000000"/>
                </a:solidFill>
              </a:rPr>
              <a:t>Finalmente, e ingresando en el marco de los alimentos emergentes del parentesco, con fundamento en el principio de solidaridad familiar, el </a:t>
            </a:r>
            <a:r>
              <a:rPr lang="es" sz="1885" b="1">
                <a:solidFill>
                  <a:srgbClr val="000000"/>
                </a:solidFill>
              </a:rPr>
              <a:t>art. 537</a:t>
            </a:r>
            <a:r>
              <a:rPr lang="es" sz="1885">
                <a:solidFill>
                  <a:srgbClr val="000000"/>
                </a:solidFill>
              </a:rPr>
              <a:t> emplaza en primer término a los ascendientes y descendientes, estableciendo entre ellos un orden de prelación entre los más próximos en grado. Y, a igual grado el deber recae sobre quien se encuentra en mejores condiciones de proporcionarlos. EJ: Hermanos. </a:t>
            </a:r>
            <a:endParaRPr sz="1885">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147350" y="177125"/>
            <a:ext cx="9144000" cy="868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990"/>
              <a:buNone/>
            </a:pPr>
            <a:r>
              <a:rPr lang="es" sz="3500" u="sng">
                <a:solidFill>
                  <a:srgbClr val="38761D"/>
                </a:solidFill>
              </a:rPr>
              <a:t>Hijo mayor de edad con discapacidad</a:t>
            </a:r>
            <a:endParaRPr sz="3200" u="sng">
              <a:solidFill>
                <a:srgbClr val="38761D"/>
              </a:solidFill>
            </a:endParaRPr>
          </a:p>
        </p:txBody>
      </p:sp>
      <p:sp>
        <p:nvSpPr>
          <p:cNvPr id="107" name="Google Shape;107;p21"/>
          <p:cNvSpPr txBox="1">
            <a:spLocks noGrp="1"/>
          </p:cNvSpPr>
          <p:nvPr>
            <p:ph type="body" idx="1"/>
          </p:nvPr>
        </p:nvSpPr>
        <p:spPr>
          <a:xfrm>
            <a:off x="0" y="951550"/>
            <a:ext cx="9081600" cy="4191900"/>
          </a:xfrm>
          <a:prstGeom prst="rect">
            <a:avLst/>
          </a:prstGeom>
        </p:spPr>
        <p:txBody>
          <a:bodyPr spcFirstLastPara="1" wrap="square" lIns="91425" tIns="91425" rIns="91425" bIns="91425" anchor="t" anchorCtr="0">
            <a:noAutofit/>
          </a:bodyPr>
          <a:lstStyle/>
          <a:p>
            <a:pPr marL="0" lvl="0" indent="0" algn="just" rtl="0">
              <a:spcBef>
                <a:spcPts val="0"/>
              </a:spcBef>
              <a:spcAft>
                <a:spcPts val="0"/>
              </a:spcAft>
              <a:buNone/>
            </a:pPr>
            <a:r>
              <a:rPr lang="es">
                <a:solidFill>
                  <a:srgbClr val="000000"/>
                </a:solidFill>
              </a:rPr>
              <a:t>La jurisprudencia ha establecido que las personas con discapacidad que no puedan procurarse medios de vida y dependenden de la asistencia de otra persona resultando una persona vulnerable, según los términos de las 100 Reglas de Brasilia sobre Acceso a la Justicia de las Personas en Condición de Vulnerabilidad,deben los jueces, defensores públicos y otros integrantes del sistema de justicia en su calidad de destinatarios obligados al cumplimiento de las reglas . </a:t>
            </a:r>
            <a:endParaRPr>
              <a:solidFill>
                <a:srgbClr val="000000"/>
              </a:solidFill>
            </a:endParaRPr>
          </a:p>
          <a:p>
            <a:pPr marL="0" lvl="0" indent="0" algn="just" rtl="0">
              <a:spcBef>
                <a:spcPts val="1200"/>
              </a:spcBef>
              <a:spcAft>
                <a:spcPts val="0"/>
              </a:spcAft>
              <a:buNone/>
            </a:pPr>
            <a:r>
              <a:rPr lang="es">
                <a:solidFill>
                  <a:srgbClr val="000000"/>
                </a:solidFill>
              </a:rPr>
              <a:t>ver las condiciones necesarias para que la tutela judicial de los derechos reconocidos por el ordenamiento sea efectiva y adoptar aquellas medidas que mejor se adapten a cada condición de vulnerabilidad; </a:t>
            </a:r>
            <a:endParaRPr>
              <a:solidFill>
                <a:srgbClr val="000000"/>
              </a:solidFill>
            </a:endParaRPr>
          </a:p>
          <a:p>
            <a:pPr marL="0" lvl="0" indent="0" algn="just" rtl="0">
              <a:spcBef>
                <a:spcPts val="1200"/>
              </a:spcBef>
              <a:spcAft>
                <a:spcPts val="0"/>
              </a:spcAft>
              <a:buNone/>
            </a:pPr>
            <a:r>
              <a:rPr lang="es">
                <a:solidFill>
                  <a:srgbClr val="000000"/>
                </a:solidFill>
              </a:rPr>
              <a:t>El art. 23 de la CDN ha establecido una protección especial para los "mental o físicamente impedidos" (sic);</a:t>
            </a:r>
            <a:endParaRPr>
              <a:solidFill>
                <a:srgbClr val="000000"/>
              </a:solidFill>
            </a:endParaRPr>
          </a:p>
          <a:p>
            <a:pPr marL="0" lvl="0" indent="0" algn="l" rtl="0">
              <a:spcBef>
                <a:spcPts val="1200"/>
              </a:spcBef>
              <a:spcAft>
                <a:spcPts val="1200"/>
              </a:spcAft>
              <a:buNone/>
            </a:pPr>
            <a:r>
              <a:rPr lang="es">
                <a:solidFill>
                  <a:srgbClr val="000000"/>
                </a:solidFill>
              </a:rPr>
              <a:t> </a:t>
            </a:r>
            <a:endParaRPr>
              <a:solidFill>
                <a:srgbClr val="000000"/>
              </a:solidFill>
            </a:endParaRPr>
          </a:p>
        </p:txBody>
      </p:sp>
    </p:spTree>
  </p:cSld>
  <p:clrMapOvr>
    <a:masterClrMapping/>
  </p:clrMapOvr>
</p:sld>
</file>

<file path=ppt/theme/theme1.xml><?xml version="1.0" encoding="utf-8"?>
<a:theme xmlns:a="http://schemas.openxmlformats.org/drawingml/2006/main"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2961</Words>
  <Application>Microsoft Office PowerPoint</Application>
  <PresentationFormat>Presentación en pantalla (16:9)</PresentationFormat>
  <Paragraphs>87</Paragraphs>
  <Slides>17</Slides>
  <Notes>17</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17</vt:i4>
      </vt:variant>
    </vt:vector>
  </HeadingPairs>
  <TitlesOfParts>
    <vt:vector size="25" baseType="lpstr">
      <vt:lpstr>Alfa Slab One</vt:lpstr>
      <vt:lpstr>Alegreya SemiBold</vt:lpstr>
      <vt:lpstr>Proxima Nova Semibold</vt:lpstr>
      <vt:lpstr>Times New Roman</vt:lpstr>
      <vt:lpstr>Proxima Nova</vt:lpstr>
      <vt:lpstr>Proxima Nova Extrabold</vt:lpstr>
      <vt:lpstr>Arial</vt:lpstr>
      <vt:lpstr>Gameday</vt:lpstr>
      <vt:lpstr>ALIMENTOS A PERSONAS CON DISCAPACIDAD</vt:lpstr>
      <vt:lpstr>Presentación de PowerPoint</vt:lpstr>
      <vt:lpstr>Convención de las personas con discapacidad. O.N.U. AÑO 2008.-</vt:lpstr>
      <vt:lpstr>Presentación de PowerPoint</vt:lpstr>
      <vt:lpstr> REGLA GENERAL CCYCN.- </vt:lpstr>
      <vt:lpstr>¿QUÉ SON LOS ALIMENTOS?</vt:lpstr>
      <vt:lpstr>CUIDADOS DIFERENCIALES P.C.D</vt:lpstr>
      <vt:lpstr>Legitimación para iniciar una acción de alimentos frente al incumplimiento. </vt:lpstr>
      <vt:lpstr>Hijo mayor de edad con discapacidad</vt:lpstr>
      <vt:lpstr>Presentación de PowerPoint</vt:lpstr>
      <vt:lpstr>Presentación de PowerPoint</vt:lpstr>
      <vt:lpstr>Medidas ante el incumplimiento-Alimentos impagos</vt:lpstr>
      <vt:lpstr>Fallos Alimentos en la luz: Frente al incumplimiento de la cuota alimentaria, se ordena incluir la misma en la factura de energía eléctrica Ed. Microjuris.com Argentinaon 7 mayo 2025 </vt:lpstr>
      <vt:lpstr>Presentación de PowerPoint</vt:lpstr>
      <vt:lpstr>Presentación de PowerPoint</vt:lpstr>
      <vt:lpstr>Presentación de PowerPoint</vt:lpstr>
      <vt:lpstr>REFLEXION FINAL. Un llamado ético a la acción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Usuario_1</dc:creator>
  <cp:lastModifiedBy>Vanesa E. Espindola</cp:lastModifiedBy>
  <cp:revision>1</cp:revision>
  <dcterms:modified xsi:type="dcterms:W3CDTF">2025-05-09T21:36:23Z</dcterms:modified>
</cp:coreProperties>
</file>