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5" d="100"/>
          <a:sy n="85" d="100"/>
        </p:scale>
        <p:origin x="59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editar el estilo de subtítulo del patrón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itar la 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Verdadero o falso">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s-ES"/>
              <a:t>Haga clic para modificar el estilo de título del patrón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a:t>Editar el estilo de texto del patrón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Editar el estilo de texto del patrón</a:t>
            </a:r>
          </a:p>
        </p:txBody>
      </p:sp>
      <p:sp>
        <p:nvSpPr>
          <p:cNvPr id="4" name="Date Placeholder 3"/>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s-ES"/>
              <a:t>Editar el estilo de texto del patrón</a:t>
            </a:r>
          </a:p>
        </p:txBody>
      </p:sp>
      <p:sp>
        <p:nvSpPr>
          <p:cNvPr id="5" name="Date Placeholder 4"/>
          <p:cNvSpPr>
            <a:spLocks noGrp="1"/>
          </p:cNvSpPr>
          <p:nvPr>
            <p:ph type="dt" sz="half" idx="10"/>
          </p:nvPr>
        </p:nvSpPr>
        <p:spPr/>
        <p:txBody>
          <a:bodyPr/>
          <a:lstStyle/>
          <a:p>
            <a:fld id="{42A54C80-263E-416B-A8E0-580EDEADCBDC}" type="datetimeFigureOut">
              <a:rPr lang="en-US" dirty="0"/>
              <a:t>5/5/2025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Editar el estilo de texto del patrón</a:t>
            </a:r>
          </a:p>
        </p:txBody>
      </p:sp>
      <p:sp>
        <p:nvSpPr>
          <p:cNvPr id="5" name="Date Placeholder 4"/>
          <p:cNvSpPr>
            <a:spLocks noGrp="1"/>
          </p:cNvSpPr>
          <p:nvPr>
            <p:ph type="dt" sz="half" idx="10"/>
          </p:nvPr>
        </p:nvSpPr>
        <p:spPr/>
        <p:txBody>
          <a:bodyPr/>
          <a:lstStyle/>
          <a:p>
            <a:fld id="{B61BEF0D-F0BB-DE4B-95CE-6DB70DBA9567}" type="datetimeFigureOut">
              <a:rPr lang="en-US" dirty="0"/>
              <a:pPr/>
              <a:t>5/5/2025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5/5/2025</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pPr algn="ctr"/>
            <a:r>
              <a:rPr lang="es-AR" dirty="0"/>
              <a:t>Cuidado personal y comunicación</a:t>
            </a:r>
          </a:p>
        </p:txBody>
      </p:sp>
    </p:spTree>
    <p:extLst>
      <p:ext uri="{BB962C8B-B14F-4D97-AF65-F5344CB8AC3E}">
        <p14:creationId xmlns:p14="http://schemas.microsoft.com/office/powerpoint/2010/main" val="293298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61487" y="378042"/>
            <a:ext cx="918457" cy="369332"/>
          </a:xfrm>
          <a:prstGeom prst="rect">
            <a:avLst/>
          </a:prstGeom>
        </p:spPr>
        <p:txBody>
          <a:bodyPr wrap="none">
            <a:spAutoFit/>
          </a:bodyPr>
          <a:lstStyle/>
          <a:p>
            <a:r>
              <a:rPr lang="es-AR" u="sng" dirty="0">
                <a:solidFill>
                  <a:schemeClr val="accent2"/>
                </a:solidFill>
                <a:effectLst>
                  <a:outerShdw blurRad="38100" dist="38100" dir="2700000" algn="tl">
                    <a:srgbClr val="000000">
                      <a:alpha val="43137"/>
                    </a:srgbClr>
                  </a:outerShdw>
                </a:effectLst>
              </a:rPr>
              <a:t>FALLOS</a:t>
            </a:r>
            <a:endParaRPr lang="es-AR" dirty="0"/>
          </a:p>
        </p:txBody>
      </p:sp>
      <p:sp>
        <p:nvSpPr>
          <p:cNvPr id="6" name="CuadroTexto 5"/>
          <p:cNvSpPr txBox="1"/>
          <p:nvPr/>
        </p:nvSpPr>
        <p:spPr>
          <a:xfrm>
            <a:off x="1055077" y="931985"/>
            <a:ext cx="8124092" cy="5447645"/>
          </a:xfrm>
          <a:prstGeom prst="rect">
            <a:avLst/>
          </a:prstGeom>
          <a:noFill/>
        </p:spPr>
        <p:txBody>
          <a:bodyPr wrap="square" rtlCol="0">
            <a:spAutoFit/>
          </a:bodyPr>
          <a:lstStyle/>
          <a:p>
            <a:r>
              <a:rPr lang="es-AR" sz="1200" dirty="0"/>
              <a:t>Derechos de niños, niñas y adolescentes - Declaración judicial de la situación de adoptabilidad - Familia ampliada - Maltrato infantil - Situación de vulnerabilidad - Progenitores con discapacidad</a:t>
            </a:r>
          </a:p>
          <a:p>
            <a:endParaRPr lang="es-AR" sz="1200" dirty="0"/>
          </a:p>
          <a:p>
            <a:r>
              <a:rPr lang="es-AR" sz="1200" dirty="0"/>
              <a:t>Se confirma la sentencia que declaró el estado de adoptabilidad del niño de cinco años, atento ha quedado acreditado que ambos progenitores no han podido cumplir responsablemente con su rol de cuidado de los tres niños que estuvieron bajo su protección. En primer lugar, ambos progenitores fueron sobreseídos en la causa penal por lesiones sufridas por uno de los hermanos mayores del niño causante de estos autos, causa penal en la que, si bien han sido declarados inimputables, por su condición de </a:t>
            </a:r>
            <a:r>
              <a:rPr lang="es-AR" sz="1200" dirty="0" err="1"/>
              <a:t>hipoacúsicos</a:t>
            </a:r>
            <a:r>
              <a:rPr lang="es-AR" sz="1200" dirty="0"/>
              <a:t> con presencia de retraso mental, ello no les impide comprender la naturaleza del delito cometido y distinguir el bien del mal (ello, según informe de ADAJUS y de la Asesoría Pericial Departamental). En esa oportunidad, los dos hermanitos mayores de este niño cuyo estado de adoptabilidad se declara, fueron separados de sus progenitores porque recibían maltratos y descuidos que ponían en riesgo su salud física, psíquica y emocional. De allí se deriva, que el niño causante de autos se encontraba en riesgo estando bajo el cuidado de sus progenitores, de la misma manera que sucedió con sus hermanos mayores, con supuestas caídas de la cuna y generando un ambiente de violencia, conforme surge de todas las denuncias también informadas. En segundo lugar, para resolver la adoptabilidad, se tiene presente que la progenitora ha sido declarada ausente en la causa, no teniendo información alguna respecto a ella hasta el día de la fecha, lo que hace imposible considerarla como posible adulta responsable de los cuidados de su hijo. Por otro lado, el progenitor se presenta en autos dos años después de tomada la medida de abrigo presentándose con asistencia letrada, a los fines de apelar la sentencia en crisis. Frente a ello, se concluye que resulta claro que los malos tratos, descuidos y desprotección demostrados en la causa penal respecto de uno de los hermanos mayores de este niño en sus primeros meses de vida, se relacionan directamente con la proyección de los cuidados que pudiera ejercer respecto de su persona en sus primeros meses de vida también porque la tarea es la misma: proteger y cuidar amorosamente a un ser humano indefenso, totalmente dependiente de los/las adultos/as en su primera infancia. Asimismo, se aclara que la supuesta vulneración de derechos del progenitor -como persona con discapacidad, y manifestación de maltratos recibidos por su padre-, en nada conmueven el fallo atacado pues el derecho del niño a ser protegido y cuidado en un ambiente que favorezca su desarrollo como ser humano es superior, a cualquier otro derecho de adultos con o sin discapacidad certificada.</a:t>
            </a:r>
          </a:p>
          <a:p>
            <a:endParaRPr lang="es-AR" sz="1200" dirty="0"/>
          </a:p>
          <a:p>
            <a:r>
              <a:rPr lang="es-AR" sz="1200" dirty="0">
                <a:solidFill>
                  <a:schemeClr val="accent2"/>
                </a:solidFill>
              </a:rPr>
              <a:t>G. A. S. J. s. Abrigo /// CCC Sala II, Morón, Buenos Aires; 27/02/2023; </a:t>
            </a:r>
            <a:r>
              <a:rPr lang="es-AR" sz="1200" dirty="0" err="1">
                <a:solidFill>
                  <a:schemeClr val="accent2"/>
                </a:solidFill>
              </a:rPr>
              <a:t>Rubinzal</a:t>
            </a:r>
            <a:r>
              <a:rPr lang="es-AR" sz="1200" dirty="0">
                <a:solidFill>
                  <a:schemeClr val="accent2"/>
                </a:solidFill>
              </a:rPr>
              <a:t> Online; RC J 663/23</a:t>
            </a:r>
          </a:p>
        </p:txBody>
      </p:sp>
    </p:spTree>
    <p:extLst>
      <p:ext uri="{BB962C8B-B14F-4D97-AF65-F5344CB8AC3E}">
        <p14:creationId xmlns:p14="http://schemas.microsoft.com/office/powerpoint/2010/main" val="4075250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809794" y="404419"/>
            <a:ext cx="1062968" cy="369332"/>
          </a:xfrm>
          <a:prstGeom prst="rect">
            <a:avLst/>
          </a:prstGeom>
        </p:spPr>
        <p:txBody>
          <a:bodyPr wrap="square">
            <a:spAutoFit/>
          </a:bodyPr>
          <a:lstStyle/>
          <a:p>
            <a:r>
              <a:rPr lang="es-AR" u="sng" dirty="0">
                <a:solidFill>
                  <a:schemeClr val="accent2"/>
                </a:solidFill>
                <a:effectLst>
                  <a:outerShdw blurRad="38100" dist="38100" dir="2700000" algn="tl">
                    <a:srgbClr val="000000">
                      <a:alpha val="43137"/>
                    </a:srgbClr>
                  </a:outerShdw>
                </a:effectLst>
              </a:rPr>
              <a:t>FALLOS</a:t>
            </a:r>
            <a:endParaRPr lang="es-AR" dirty="0"/>
          </a:p>
        </p:txBody>
      </p:sp>
      <p:sp>
        <p:nvSpPr>
          <p:cNvPr id="3" name="CuadroTexto 2"/>
          <p:cNvSpPr txBox="1"/>
          <p:nvPr/>
        </p:nvSpPr>
        <p:spPr>
          <a:xfrm>
            <a:off x="931985" y="1019908"/>
            <a:ext cx="8792307" cy="3231654"/>
          </a:xfrm>
          <a:prstGeom prst="rect">
            <a:avLst/>
          </a:prstGeom>
          <a:noFill/>
        </p:spPr>
        <p:txBody>
          <a:bodyPr wrap="square" rtlCol="0">
            <a:spAutoFit/>
          </a:bodyPr>
          <a:lstStyle/>
          <a:p>
            <a:r>
              <a:rPr lang="es-AR" sz="1200" dirty="0"/>
              <a:t>Cuidado personal - Cuidado personal unilateral - Régimen de comunicación - Interés superior de la adolescente - Hijo con discapacidad - </a:t>
            </a:r>
            <a:r>
              <a:rPr lang="es-AR" sz="1200" dirty="0" err="1"/>
              <a:t>Revinculación</a:t>
            </a:r>
            <a:r>
              <a:rPr lang="es-AR" sz="1200" dirty="0"/>
              <a:t> padre e hijo</a:t>
            </a:r>
          </a:p>
          <a:p>
            <a:endParaRPr lang="es-AR" sz="1200" dirty="0"/>
          </a:p>
          <a:p>
            <a:r>
              <a:rPr lang="es-AR" sz="1200" dirty="0"/>
              <a:t>Se hace lugar parcialmente al recurso de apelación interpuesto y, en consecuencia, se modifica la sentencia recurrida solamente en cuanto a la omisión de decidir sobre el régimen de comunicación entre el progenitor y su hijo de diecisiete años de edad con autismo, manteniéndose lo decidido en cuanto al cuidado personal unilateral a favor de la madre. Si bien en su momento hubo indicadores desfavorables al progenitor (las denuncias de violencia familiar y de género y las medidas dispuestas ese sentido, la retención de los carnets de la obra social de sus hijos, la negativa de la hija y temores que surgen de las entrevistas personales), lo cierto es que de los informes interdisciplinarios recabados en la segunda instancia, surge que resulta posible establecer un régimen de comunicación entre el progenitor y su hijo menor de edad, atendiendo al interés primordial de éste, previo proceso paulatino de vinculación entre ambos. Desde esa perspectiva, el régimen de comunicación habrá de ser progresivo y pautado en orden a preservar la integridad psíquica y emocional del joven, con asistencia profesional psicológica tanto en el proceso de </a:t>
            </a:r>
            <a:r>
              <a:rPr lang="es-AR" sz="1200" dirty="0" err="1"/>
              <a:t>revinculación</a:t>
            </a:r>
            <a:r>
              <a:rPr lang="es-AR" sz="1200" dirty="0"/>
              <a:t> como en forma individual que deberá realizar el progenitor, y con el objetivo principal de que el joven ejerza en forma paulatina el derecho de comunicarse con su padre no conviviente (art. 652, Código Civil y Comercial).</a:t>
            </a:r>
          </a:p>
          <a:p>
            <a:r>
              <a:rPr lang="es-AR" sz="1200" dirty="0"/>
              <a:t> </a:t>
            </a:r>
          </a:p>
          <a:p>
            <a:r>
              <a:rPr lang="es-AR" sz="1200" dirty="0">
                <a:solidFill>
                  <a:schemeClr val="accent2"/>
                </a:solidFill>
              </a:rPr>
              <a:t>P. T., M. B. vs. V., L. D. s. Tenencia de hijos /// CCC Sala II, Salta, Salta; 29/10/2022; </a:t>
            </a:r>
            <a:r>
              <a:rPr lang="es-AR" sz="1200" dirty="0" err="1">
                <a:solidFill>
                  <a:schemeClr val="accent2"/>
                </a:solidFill>
              </a:rPr>
              <a:t>Rubinzal</a:t>
            </a:r>
            <a:r>
              <a:rPr lang="es-AR" sz="1200" dirty="0">
                <a:solidFill>
                  <a:schemeClr val="accent2"/>
                </a:solidFill>
              </a:rPr>
              <a:t> Online; RC J 7330/22</a:t>
            </a:r>
          </a:p>
        </p:txBody>
      </p:sp>
    </p:spTree>
    <p:extLst>
      <p:ext uri="{BB962C8B-B14F-4D97-AF65-F5344CB8AC3E}">
        <p14:creationId xmlns:p14="http://schemas.microsoft.com/office/powerpoint/2010/main" val="3594832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827379" y="404419"/>
            <a:ext cx="918457" cy="369332"/>
          </a:xfrm>
          <a:prstGeom prst="rect">
            <a:avLst/>
          </a:prstGeom>
        </p:spPr>
        <p:txBody>
          <a:bodyPr wrap="none">
            <a:spAutoFit/>
          </a:bodyPr>
          <a:lstStyle/>
          <a:p>
            <a:r>
              <a:rPr lang="es-AR" u="sng" dirty="0">
                <a:solidFill>
                  <a:schemeClr val="accent2"/>
                </a:solidFill>
                <a:effectLst>
                  <a:outerShdw blurRad="38100" dist="38100" dir="2700000" algn="tl">
                    <a:srgbClr val="000000">
                      <a:alpha val="43137"/>
                    </a:srgbClr>
                  </a:outerShdw>
                </a:effectLst>
              </a:rPr>
              <a:t>FALLOS</a:t>
            </a:r>
            <a:endParaRPr lang="es-AR" dirty="0"/>
          </a:p>
        </p:txBody>
      </p:sp>
      <p:sp>
        <p:nvSpPr>
          <p:cNvPr id="3" name="CuadroTexto 2"/>
          <p:cNvSpPr txBox="1"/>
          <p:nvPr/>
        </p:nvSpPr>
        <p:spPr>
          <a:xfrm>
            <a:off x="984738" y="1028700"/>
            <a:ext cx="8774724" cy="3416320"/>
          </a:xfrm>
          <a:prstGeom prst="rect">
            <a:avLst/>
          </a:prstGeom>
          <a:noFill/>
        </p:spPr>
        <p:txBody>
          <a:bodyPr wrap="square" rtlCol="0">
            <a:spAutoFit/>
          </a:bodyPr>
          <a:lstStyle/>
          <a:p>
            <a:r>
              <a:rPr lang="es-AR" sz="1200" dirty="0"/>
              <a:t>Prisión y arresto domiciliario - Detención domiciliaria - Denegación - Anulación y reenvío - Madre de hijos menores de edad - Hijo con Síndrome de Down - Interés superior del niño</a:t>
            </a:r>
          </a:p>
          <a:p>
            <a:endParaRPr lang="es-AR" sz="1200" dirty="0"/>
          </a:p>
          <a:p>
            <a:r>
              <a:rPr lang="es-AR" sz="1200" dirty="0"/>
              <a:t>Se anula la decisión que denegó el pedido de prisión domiciliaria formulado por el defensor a favor de la condenada a la pena de cuatro años y seis meses de prisión por el delito de tráfico de estupefacientes en sus modalidades de comercio y tenencia con fines de comercialización, y se remiten las actuaciones al a quo a fin de que dicte un nuevo pronunciamiento, toda vez que se pudo constatar que la imputada tiene siete hijos, uno de ellos con síndrome de </a:t>
            </a:r>
            <a:r>
              <a:rPr lang="es-AR" sz="1200" dirty="0" err="1"/>
              <a:t>down</a:t>
            </a:r>
            <a:r>
              <a:rPr lang="es-AR" sz="1200" dirty="0"/>
              <a:t>. En este escenario, el encierro preventivo de la nombrada podría comprometer los derechos e intereses de su hijo con discapacidad, pues no se ha meritado la condición de sujeto vulnerable y, por tanto, destinatario de una tutela judicial diferenciada, del menor. Así, no debe soslayarse que el instituto del arresto domiciliario responde al principio de humanidad, por lo que la ley busca evitar justamente que el encarcelamiento ocasione un trato cruel, inhumano o degradante; o que vulnere otros derechos fundamentales que la prisión no debe afectar. La determinación de la concurrencia de los requisitos que habilitan el acceso al arresto domiciliario debe estar guiada por las reglas que indican considerar las responsabilidades de cuidado de las mujeres en conflicto con la ley penal, por el principio pro persona y por el Interés Superior del Niño.</a:t>
            </a:r>
          </a:p>
          <a:p>
            <a:endParaRPr lang="es-AR" sz="1200" dirty="0"/>
          </a:p>
          <a:p>
            <a:endParaRPr lang="es-AR" sz="1200" dirty="0"/>
          </a:p>
          <a:p>
            <a:r>
              <a:rPr lang="es-AR" sz="1200" dirty="0">
                <a:solidFill>
                  <a:schemeClr val="accent2"/>
                </a:solidFill>
              </a:rPr>
              <a:t>Fernández, María del Carmen s. Recurso de casación /// CFCP Sala I; 14/07/2021; </a:t>
            </a:r>
            <a:r>
              <a:rPr lang="es-AR" sz="1200" dirty="0" err="1">
                <a:solidFill>
                  <a:schemeClr val="accent2"/>
                </a:solidFill>
              </a:rPr>
              <a:t>Rubinzal</a:t>
            </a:r>
            <a:r>
              <a:rPr lang="es-AR" sz="1200" dirty="0">
                <a:solidFill>
                  <a:schemeClr val="accent2"/>
                </a:solidFill>
              </a:rPr>
              <a:t> Online; 119493/2017; RC J 7149/21</a:t>
            </a:r>
          </a:p>
        </p:txBody>
      </p:sp>
    </p:spTree>
    <p:extLst>
      <p:ext uri="{BB962C8B-B14F-4D97-AF65-F5344CB8AC3E}">
        <p14:creationId xmlns:p14="http://schemas.microsoft.com/office/powerpoint/2010/main" val="1648864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774625" y="492341"/>
            <a:ext cx="918457" cy="369332"/>
          </a:xfrm>
          <a:prstGeom prst="rect">
            <a:avLst/>
          </a:prstGeom>
        </p:spPr>
        <p:txBody>
          <a:bodyPr wrap="none">
            <a:spAutoFit/>
          </a:bodyPr>
          <a:lstStyle/>
          <a:p>
            <a:r>
              <a:rPr lang="es-AR" u="sng" dirty="0">
                <a:solidFill>
                  <a:schemeClr val="accent2"/>
                </a:solidFill>
                <a:effectLst>
                  <a:outerShdw blurRad="38100" dist="38100" dir="2700000" algn="tl">
                    <a:srgbClr val="000000">
                      <a:alpha val="43137"/>
                    </a:srgbClr>
                  </a:outerShdw>
                </a:effectLst>
              </a:rPr>
              <a:t>FALLOS</a:t>
            </a:r>
            <a:endParaRPr lang="es-AR" dirty="0"/>
          </a:p>
        </p:txBody>
      </p:sp>
      <p:sp>
        <p:nvSpPr>
          <p:cNvPr id="3" name="CuadroTexto 2"/>
          <p:cNvSpPr txBox="1"/>
          <p:nvPr/>
        </p:nvSpPr>
        <p:spPr>
          <a:xfrm>
            <a:off x="879231" y="1178169"/>
            <a:ext cx="8871438" cy="4154984"/>
          </a:xfrm>
          <a:prstGeom prst="rect">
            <a:avLst/>
          </a:prstGeom>
          <a:noFill/>
        </p:spPr>
        <p:txBody>
          <a:bodyPr wrap="square" rtlCol="0">
            <a:spAutoFit/>
          </a:bodyPr>
          <a:lstStyle/>
          <a:p>
            <a:r>
              <a:rPr lang="es-AR" sz="1200" dirty="0"/>
              <a:t>Prestaciones - Asistencia personal - Instituto de Obra Médico Asistencial (IOMA) - Vida independiente</a:t>
            </a:r>
          </a:p>
          <a:p>
            <a:endParaRPr lang="es-AR" sz="1200" dirty="0"/>
          </a:p>
          <a:p>
            <a:r>
              <a:rPr lang="es-AR" sz="1200" dirty="0"/>
              <a:t>Conforme a lo normado en los </a:t>
            </a:r>
            <a:r>
              <a:rPr lang="es-AR" sz="1200" dirty="0" err="1"/>
              <a:t>incs</a:t>
            </a:r>
            <a:r>
              <a:rPr lang="es-AR" sz="1200" dirty="0"/>
              <a:t>. 22 y 23, art. 75, y arts. 14, 16 y 28, Constitución Nacional; los arts. 19, 25 y 26, Convención sobre los Derechos de las Personas con Discapacidad (sobre vida independiente, salud y habilitación y rehabilitación, respectivamente), se confirma el decisorio de primera instancia, que resolvió hacer lugar a la demanda interpuesta por la Asociación Azul por la Vida Independiente de las Personas con Discapacidad, y reconocer el derecho de todo el colectivo por ella representado a acceder a la "Asistencia Personal", condenando a la demandada a la creación de la prestación de Asistencia Personal, regulándola bajo los estándares internacionales, con la participación de la asociación actora y de toda otra organización similar y/o persona con discapacidad que considere conveniente en un plazo de 60 días. Ello, por cuanto las prestaciones que dice ofrecer la demandada -</a:t>
            </a:r>
            <a:r>
              <a:rPr lang="es-AR" sz="1200" dirty="0" err="1"/>
              <a:t>vgr</a:t>
            </a:r>
            <a:r>
              <a:rPr lang="es-AR" sz="1200" dirty="0"/>
              <a:t>. enfermería domiciliaria, cuidador domiciliario y acompañante terapéutico-, se presentan como coberturas parcializadas y resultan abarcadas por la propuesta superadora de la Asistencia Personal, en tanto la herramienta fundamental para asegurar a dicho sector vulnerable de la comunidad, una vida independiente, centrada en las necesidades de la persona debidas a las barreras existentes en la sociedad y no en la deficiencia, y prestando especial prioridad a la voluntad y las preferencias del individuo, asegurando la plena participación de las personas con discapacidad en el proceso de adopción de decisiones. Es decir, las coberturas actualmente existentes no se ajustan a los estándares internacionales emanados de la Convención mencionada, siendo necesaria a dicho fin, la consagración de la Asistencia Personal, con los alcances y en línea con los parámetros emanados de los instrumentos internacionales en vigor.</a:t>
            </a:r>
          </a:p>
          <a:p>
            <a:r>
              <a:rPr lang="es-AR" sz="1200" dirty="0"/>
              <a:t> </a:t>
            </a:r>
          </a:p>
          <a:p>
            <a:r>
              <a:rPr lang="es-AR" sz="1200" dirty="0">
                <a:solidFill>
                  <a:schemeClr val="accent2"/>
                </a:solidFill>
              </a:rPr>
              <a:t>Asociación Azul vs. Instituto Obra Médico Asistencial (IOMA) y otro/a s. Pretensión restablecimiento o reconocimiento de derechos - Otros juicio - Sarmiento, Daniel Ricardo s. Materia a categorizar - Otros juicios /// </a:t>
            </a:r>
            <a:r>
              <a:rPr lang="es-AR" sz="1200" dirty="0" err="1">
                <a:solidFill>
                  <a:schemeClr val="accent2"/>
                </a:solidFill>
              </a:rPr>
              <a:t>Cám</a:t>
            </a:r>
            <a:r>
              <a:rPr lang="es-AR" sz="1200" dirty="0">
                <a:solidFill>
                  <a:schemeClr val="accent2"/>
                </a:solidFill>
              </a:rPr>
              <a:t>. Cont. </a:t>
            </a:r>
            <a:r>
              <a:rPr lang="es-AR" sz="1200" dirty="0" err="1">
                <a:solidFill>
                  <a:schemeClr val="accent2"/>
                </a:solidFill>
              </a:rPr>
              <a:t>Adm</a:t>
            </a:r>
            <a:r>
              <a:rPr lang="es-AR" sz="1200" dirty="0">
                <a:solidFill>
                  <a:schemeClr val="accent2"/>
                </a:solidFill>
              </a:rPr>
              <a:t>., La Plata, Buenos Aires; 08/06/2021; </a:t>
            </a:r>
            <a:r>
              <a:rPr lang="es-AR" sz="1200" dirty="0" err="1">
                <a:solidFill>
                  <a:schemeClr val="accent2"/>
                </a:solidFill>
              </a:rPr>
              <a:t>Rubinzal</a:t>
            </a:r>
            <a:r>
              <a:rPr lang="es-AR" sz="1200" dirty="0">
                <a:solidFill>
                  <a:schemeClr val="accent2"/>
                </a:solidFill>
              </a:rPr>
              <a:t> Online; 25934; RC J 3182/21</a:t>
            </a:r>
          </a:p>
        </p:txBody>
      </p:sp>
    </p:spTree>
    <p:extLst>
      <p:ext uri="{BB962C8B-B14F-4D97-AF65-F5344CB8AC3E}">
        <p14:creationId xmlns:p14="http://schemas.microsoft.com/office/powerpoint/2010/main" val="688736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266092" y="597877"/>
            <a:ext cx="7913077" cy="6414909"/>
          </a:xfrm>
          <a:prstGeom prst="rect">
            <a:avLst/>
          </a:prstGeom>
          <a:noFill/>
        </p:spPr>
        <p:txBody>
          <a:bodyPr wrap="square" rtlCol="0">
            <a:spAutoFit/>
          </a:bodyPr>
          <a:lstStyle/>
          <a:p>
            <a:r>
              <a:rPr lang="es-AR" dirty="0">
                <a:solidFill>
                  <a:schemeClr val="accent2"/>
                </a:solidFill>
                <a:effectLst>
                  <a:outerShdw blurRad="38100" dist="38100" dir="2700000" algn="tl">
                    <a:srgbClr val="000000">
                      <a:alpha val="43137"/>
                    </a:srgbClr>
                  </a:outerShdw>
                </a:effectLst>
              </a:rPr>
              <a:t>Código Civil y Comercial de la Nación</a:t>
            </a:r>
          </a:p>
          <a:p>
            <a:endParaRPr lang="es-AR" dirty="0">
              <a:solidFill>
                <a:schemeClr val="accent2"/>
              </a:solidFill>
            </a:endParaRPr>
          </a:p>
          <a:p>
            <a:endParaRPr lang="es-AR" dirty="0">
              <a:solidFill>
                <a:schemeClr val="accent2"/>
              </a:solidFill>
            </a:endParaRPr>
          </a:p>
          <a:p>
            <a:r>
              <a:rPr lang="es-AR" sz="2400" b="1" i="1" dirty="0">
                <a:solidFill>
                  <a:schemeClr val="accent2"/>
                </a:solidFill>
              </a:rPr>
              <a:t>Deberes y Derechos de los progenitores. Reglas generales</a:t>
            </a:r>
          </a:p>
          <a:p>
            <a:r>
              <a:rPr lang="es-AR" sz="2400" b="1" i="1" dirty="0">
                <a:solidFill>
                  <a:schemeClr val="accent2"/>
                </a:solidFill>
              </a:rPr>
              <a:t>Art. 646.- </a:t>
            </a:r>
          </a:p>
          <a:p>
            <a:r>
              <a:rPr lang="es-AR" u="sng" dirty="0">
                <a:solidFill>
                  <a:schemeClr val="accent2"/>
                </a:solidFill>
              </a:rPr>
              <a:t>Son deberes de los progenitores</a:t>
            </a:r>
            <a:r>
              <a:rPr lang="es-AR" dirty="0">
                <a:solidFill>
                  <a:schemeClr val="accent2"/>
                </a:solidFill>
              </a:rPr>
              <a:t>:</a:t>
            </a:r>
          </a:p>
          <a:p>
            <a:pPr marL="342900" indent="-342900">
              <a:buFont typeface="+mj-lt"/>
              <a:buAutoNum type="alphaLcPeriod"/>
            </a:pPr>
            <a:r>
              <a:rPr lang="es-AR" dirty="0">
                <a:solidFill>
                  <a:schemeClr val="accent2"/>
                </a:solidFill>
              </a:rPr>
              <a:t>Cuidar del hijo, convivir con él, prestarle alimentos y educarlo;</a:t>
            </a:r>
          </a:p>
          <a:p>
            <a:pPr marL="342900" indent="-342900">
              <a:buFont typeface="+mj-lt"/>
              <a:buAutoNum type="alphaLcPeriod"/>
            </a:pPr>
            <a:r>
              <a:rPr lang="es-AR" dirty="0">
                <a:solidFill>
                  <a:schemeClr val="accent2"/>
                </a:solidFill>
              </a:rPr>
              <a:t>Considerar las necesidades específicas del hijo según sus características psicofísicas, aptitudes y desarrollo madurativo;</a:t>
            </a:r>
          </a:p>
          <a:p>
            <a:pPr marL="342900" indent="-342900">
              <a:buFont typeface="+mj-lt"/>
              <a:buAutoNum type="alphaLcPeriod"/>
            </a:pPr>
            <a:r>
              <a:rPr lang="es-AR" dirty="0">
                <a:solidFill>
                  <a:schemeClr val="accent2"/>
                </a:solidFill>
              </a:rPr>
              <a:t>Respetar el derecho del niño y adolescente a ser oído y a participar en su proceso educativo, así como en todo lo referente a sus derechos personalísimos;</a:t>
            </a:r>
          </a:p>
          <a:p>
            <a:pPr marL="342900" indent="-342900">
              <a:buFont typeface="+mj-lt"/>
              <a:buAutoNum type="alphaLcPeriod"/>
            </a:pPr>
            <a:r>
              <a:rPr lang="es-AR" dirty="0">
                <a:solidFill>
                  <a:schemeClr val="accent2"/>
                </a:solidFill>
              </a:rPr>
              <a:t>Prestar orientación y dirección al hijo para el ejercicio y efectividad de sus derechos;</a:t>
            </a:r>
          </a:p>
          <a:p>
            <a:pPr marL="342900" indent="-342900">
              <a:buFont typeface="+mj-lt"/>
              <a:buAutoNum type="alphaLcPeriod"/>
            </a:pPr>
            <a:r>
              <a:rPr lang="es-AR" dirty="0">
                <a:solidFill>
                  <a:schemeClr val="accent2"/>
                </a:solidFill>
              </a:rPr>
              <a:t>Respetar y facilitar el derecho del hijo a mantener relaciones personales con abuelos, otros parientes o personas con las que tenga un vínculo afectivo;</a:t>
            </a:r>
          </a:p>
          <a:p>
            <a:pPr marL="342900" indent="-342900">
              <a:buFont typeface="+mj-lt"/>
              <a:buAutoNum type="alphaLcPeriod"/>
            </a:pPr>
            <a:r>
              <a:rPr lang="es-AR" dirty="0">
                <a:solidFill>
                  <a:schemeClr val="accent2"/>
                </a:solidFill>
              </a:rPr>
              <a:t>Representarlo y administra el patrimonio del hijo</a:t>
            </a:r>
          </a:p>
          <a:p>
            <a:endParaRPr lang="es-AR" dirty="0">
              <a:solidFill>
                <a:schemeClr val="accent2"/>
              </a:solidFill>
            </a:endParaRPr>
          </a:p>
          <a:p>
            <a:endParaRPr lang="es-AR" dirty="0"/>
          </a:p>
        </p:txBody>
      </p:sp>
    </p:spTree>
    <p:extLst>
      <p:ext uri="{BB962C8B-B14F-4D97-AF65-F5344CB8AC3E}">
        <p14:creationId xmlns:p14="http://schemas.microsoft.com/office/powerpoint/2010/main" val="2329744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048000" y="2136339"/>
            <a:ext cx="6096000" cy="2585323"/>
          </a:xfrm>
          <a:prstGeom prst="rect">
            <a:avLst/>
          </a:prstGeom>
        </p:spPr>
        <p:txBody>
          <a:bodyPr>
            <a:spAutoFit/>
          </a:bodyPr>
          <a:lstStyle/>
          <a:p>
            <a:r>
              <a:rPr lang="es-AR" dirty="0">
                <a:solidFill>
                  <a:schemeClr val="accent2"/>
                </a:solidFill>
              </a:rPr>
              <a:t>Deberes y derechos sobre el cuidado de los hijos</a:t>
            </a:r>
          </a:p>
          <a:p>
            <a:pPr marL="285750" indent="-285750">
              <a:buFont typeface="Arial" panose="020B0604020202020204" pitchFamily="34" charset="0"/>
              <a:buChar char="•"/>
            </a:pPr>
            <a:r>
              <a:rPr lang="es-AR" dirty="0">
                <a:solidFill>
                  <a:schemeClr val="accent2"/>
                </a:solidFill>
              </a:rPr>
              <a:t>Art. 648 y sig.</a:t>
            </a:r>
          </a:p>
          <a:p>
            <a:pPr marL="285750" indent="-285750">
              <a:buFont typeface="Arial" panose="020B0604020202020204" pitchFamily="34" charset="0"/>
              <a:buChar char="•"/>
            </a:pPr>
            <a:endParaRPr lang="es-AR" dirty="0">
              <a:solidFill>
                <a:schemeClr val="accent2"/>
              </a:solidFill>
            </a:endParaRPr>
          </a:p>
          <a:p>
            <a:r>
              <a:rPr lang="es-AR" dirty="0">
                <a:solidFill>
                  <a:schemeClr val="accent2"/>
                </a:solidFill>
              </a:rPr>
              <a:t>Reglas generales: el cuidado es compartido (art. 651)</a:t>
            </a:r>
          </a:p>
          <a:p>
            <a:endParaRPr lang="es-AR" dirty="0">
              <a:solidFill>
                <a:schemeClr val="accent2"/>
              </a:solidFill>
            </a:endParaRPr>
          </a:p>
          <a:p>
            <a:r>
              <a:rPr lang="es-AR" dirty="0">
                <a:solidFill>
                  <a:schemeClr val="accent2"/>
                </a:solidFill>
              </a:rPr>
              <a:t>Deber de comunicación, deber de colaboración, deber de informar.</a:t>
            </a:r>
          </a:p>
          <a:p>
            <a:endParaRPr lang="es-AR" dirty="0">
              <a:solidFill>
                <a:schemeClr val="accent2"/>
              </a:solidFill>
            </a:endParaRPr>
          </a:p>
          <a:p>
            <a:r>
              <a:rPr lang="es-AR" dirty="0">
                <a:solidFill>
                  <a:schemeClr val="accent2"/>
                </a:solidFill>
              </a:rPr>
              <a:t>Plan de parentalidad (Art. 655)</a:t>
            </a:r>
          </a:p>
        </p:txBody>
      </p:sp>
    </p:spTree>
    <p:extLst>
      <p:ext uri="{BB962C8B-B14F-4D97-AF65-F5344CB8AC3E}">
        <p14:creationId xmlns:p14="http://schemas.microsoft.com/office/powerpoint/2010/main" val="27521495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1573823" y="923192"/>
            <a:ext cx="8027376" cy="4524315"/>
          </a:xfrm>
          <a:prstGeom prst="rect">
            <a:avLst/>
          </a:prstGeom>
          <a:noFill/>
        </p:spPr>
        <p:txBody>
          <a:bodyPr wrap="square" rtlCol="0">
            <a:spAutoFit/>
          </a:bodyPr>
          <a:lstStyle/>
          <a:p>
            <a:r>
              <a:rPr lang="es-AR" dirty="0">
                <a:solidFill>
                  <a:schemeClr val="accent2"/>
                </a:solidFill>
                <a:effectLst>
                  <a:outerShdw blurRad="38100" dist="38100" dir="2700000" algn="tl">
                    <a:srgbClr val="000000">
                      <a:alpha val="43137"/>
                    </a:srgbClr>
                  </a:outerShdw>
                </a:effectLst>
              </a:rPr>
              <a:t>CONVENCIÓN SOBRE LOS DERECHOS DE LAS PERSONAS CON DISCAPACIDAD</a:t>
            </a:r>
          </a:p>
          <a:p>
            <a:endParaRPr lang="es-AR" dirty="0"/>
          </a:p>
          <a:p>
            <a:r>
              <a:rPr lang="es-AR" u="sng" dirty="0">
                <a:solidFill>
                  <a:schemeClr val="accent1"/>
                </a:solidFill>
              </a:rPr>
              <a:t>Observación General N°3 (2016)</a:t>
            </a:r>
          </a:p>
          <a:p>
            <a:r>
              <a:rPr lang="es-AR" dirty="0">
                <a:solidFill>
                  <a:schemeClr val="accent1"/>
                </a:solidFill>
              </a:rPr>
              <a:t>Sobre las mujeres y niñas con discapacidad: </a:t>
            </a:r>
            <a:r>
              <a:rPr lang="es-AR" dirty="0">
                <a:solidFill>
                  <a:schemeClr val="accent2"/>
                </a:solidFill>
              </a:rPr>
              <a:t>discriminación múltiple, relacionado con la INTERSECCIONALIDAD</a:t>
            </a:r>
          </a:p>
          <a:p>
            <a:r>
              <a:rPr lang="es-AR" dirty="0">
                <a:solidFill>
                  <a:schemeClr val="accent2"/>
                </a:solidFill>
              </a:rPr>
              <a:t>El art. 6 de la Convención trata de dar respuesta a la falta de reconocimiento de los derechos de mujeres y niñas con discapacidad</a:t>
            </a:r>
          </a:p>
          <a:p>
            <a:endParaRPr lang="es-AR" dirty="0">
              <a:solidFill>
                <a:schemeClr val="accent1"/>
              </a:solidFill>
            </a:endParaRPr>
          </a:p>
          <a:p>
            <a:r>
              <a:rPr lang="es-AR" u="sng" dirty="0">
                <a:solidFill>
                  <a:schemeClr val="accent1"/>
                </a:solidFill>
              </a:rPr>
              <a:t>Observación General N° 5 (2017)</a:t>
            </a:r>
          </a:p>
          <a:p>
            <a:r>
              <a:rPr lang="es-AR" dirty="0">
                <a:solidFill>
                  <a:schemeClr val="accent1"/>
                </a:solidFill>
              </a:rPr>
              <a:t>Sobre el derecho a vivir de forma independiente a  ser incluido en la comunidad: </a:t>
            </a:r>
            <a:r>
              <a:rPr lang="es-AR" dirty="0">
                <a:solidFill>
                  <a:schemeClr val="accent2"/>
                </a:solidFill>
              </a:rPr>
              <a:t>vinculando discapacidad con pobreza</a:t>
            </a:r>
          </a:p>
          <a:p>
            <a:endParaRPr lang="es-AR" dirty="0">
              <a:solidFill>
                <a:schemeClr val="accent2"/>
              </a:solidFill>
            </a:endParaRPr>
          </a:p>
          <a:p>
            <a:r>
              <a:rPr lang="es-AR" u="sng" dirty="0">
                <a:solidFill>
                  <a:schemeClr val="accent1"/>
                </a:solidFill>
              </a:rPr>
              <a:t>Observación General N° 6 (2018) </a:t>
            </a:r>
          </a:p>
          <a:p>
            <a:r>
              <a:rPr lang="es-AR" dirty="0">
                <a:solidFill>
                  <a:schemeClr val="accent1"/>
                </a:solidFill>
              </a:rPr>
              <a:t>Sobre igualdad y no discriminación: </a:t>
            </a:r>
            <a:r>
              <a:rPr lang="es-AR" dirty="0">
                <a:solidFill>
                  <a:schemeClr val="accent2"/>
                </a:solidFill>
              </a:rPr>
              <a:t>no se deben restringir derechos. Eliminar barreras que obstaculizan el acceso a todos los tipos de protección de la ley, acceso a la justicia para hacer valer sus derechos</a:t>
            </a:r>
            <a:r>
              <a:rPr lang="es-AR" dirty="0">
                <a:solidFill>
                  <a:schemeClr val="accent1"/>
                </a:solidFill>
              </a:rPr>
              <a:t> </a:t>
            </a:r>
          </a:p>
        </p:txBody>
      </p:sp>
    </p:spTree>
    <p:extLst>
      <p:ext uri="{BB962C8B-B14F-4D97-AF65-F5344CB8AC3E}">
        <p14:creationId xmlns:p14="http://schemas.microsoft.com/office/powerpoint/2010/main" val="806488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1670539" y="837616"/>
            <a:ext cx="1239715" cy="369332"/>
          </a:xfrm>
          <a:prstGeom prst="rect">
            <a:avLst/>
          </a:prstGeom>
          <a:noFill/>
        </p:spPr>
        <p:txBody>
          <a:bodyPr wrap="square" rtlCol="0">
            <a:spAutoFit/>
          </a:bodyPr>
          <a:lstStyle/>
          <a:p>
            <a:r>
              <a:rPr lang="es-AR" u="sng" dirty="0">
                <a:solidFill>
                  <a:schemeClr val="accent2"/>
                </a:solidFill>
                <a:effectLst>
                  <a:outerShdw blurRad="38100" dist="38100" dir="2700000" algn="tl">
                    <a:srgbClr val="000000">
                      <a:alpha val="43137"/>
                    </a:srgbClr>
                  </a:outerShdw>
                </a:effectLst>
              </a:rPr>
              <a:t>FALLOS</a:t>
            </a:r>
            <a:r>
              <a:rPr lang="es-AR" dirty="0"/>
              <a:t> </a:t>
            </a:r>
          </a:p>
        </p:txBody>
      </p:sp>
      <p:sp>
        <p:nvSpPr>
          <p:cNvPr id="5" name="CuadroTexto 4"/>
          <p:cNvSpPr txBox="1"/>
          <p:nvPr/>
        </p:nvSpPr>
        <p:spPr>
          <a:xfrm rot="10800000" flipH="1" flipV="1">
            <a:off x="1512276" y="1206948"/>
            <a:ext cx="6919546" cy="4893647"/>
          </a:xfrm>
          <a:prstGeom prst="rect">
            <a:avLst/>
          </a:prstGeom>
          <a:noFill/>
        </p:spPr>
        <p:txBody>
          <a:bodyPr wrap="square" rtlCol="0">
            <a:spAutoFit/>
          </a:bodyPr>
          <a:lstStyle/>
          <a:p>
            <a:r>
              <a:rPr lang="es-AR" sz="1200" dirty="0"/>
              <a:t>Tutela - Nieto con discapacidad - Abuela materna - Situación de vulnerabilidad - Principio pro </a:t>
            </a:r>
            <a:r>
              <a:rPr lang="es-AR" sz="1200" dirty="0" err="1"/>
              <a:t>homine</a:t>
            </a:r>
            <a:r>
              <a:rPr lang="es-AR" sz="1200" dirty="0"/>
              <a:t> - Principio de realidad</a:t>
            </a:r>
          </a:p>
          <a:p>
            <a:endParaRPr lang="es-AR" sz="1200" dirty="0"/>
          </a:p>
          <a:p>
            <a:r>
              <a:rPr lang="es-AR" sz="1200" dirty="0"/>
              <a:t>En el marco de un proceso en el cual se la ha otorgado la guarda del niño con discapacidad a su abuela materna, con la conformidad de su progenitora, una mujer con discapacidad, se resuelve, ante la extensión del tiempo legal de la guarda, su conversión en el instituto de la tutela, atento a que no se vulnera el derecho de defensa de las partes, se responde al interés superior del niño y al principio de primacía de la realidad. En este sentido, no corresponde declarar la inconstitucionalidad del art. 657, Código Civil y Comercial, sino que en el caso, a la luz del principio pro persona, progresividad y efectividad corresponde otorgar la tutela del niño. En concordancia con ello, se resuelve suspender el ejercicio de la responsabilidad parental de la progenitora (inc. d, art. 702, Código Civil y Comercial), dado que, en los hechos, su participación es esporádica y a requerimiento de la abuela materna que es quien diariamente y desde el nacimiento de su nieto cumple con los deberes y derechos parentales. Ello no implica desconocer la situación de vulnerabilidad de la progenitora, mujer con discapacidad, pero sobre quien no pesa restricción alguna a la fecha y en virtud del principio de capacidad resultaría estigmatizante asumir que por ello no pueda desempeñar su rol, sino que, por el contrario, la madre se presentó en el expediente con asistencia letrada y esgrimió su conformidad con el cuidado de su hijo por la abuela por considerarlo de acuerdo a sus propias manifestaciones, la mejor opción. Para así resolver, se ha analizado la situación de las personas involucradas en el caso desde la perspectiva de vulnerabilidad que impone considerar la singularidad de la persona y procurar una decisión judicial que mayor tutele los derechos de los individuos, a la luz de los principios pro persona (pro </a:t>
            </a:r>
            <a:r>
              <a:rPr lang="es-AR" sz="1200" dirty="0" err="1"/>
              <a:t>homine</a:t>
            </a:r>
            <a:r>
              <a:rPr lang="es-AR" sz="1200" dirty="0"/>
              <a:t>), de progresividad y efecto útil.</a:t>
            </a:r>
          </a:p>
          <a:p>
            <a:r>
              <a:rPr lang="es-AR" sz="1200" dirty="0"/>
              <a:t> </a:t>
            </a:r>
          </a:p>
          <a:p>
            <a:r>
              <a:rPr lang="es-AR" sz="1200" dirty="0">
                <a:solidFill>
                  <a:schemeClr val="accent2"/>
                </a:solidFill>
              </a:rPr>
              <a:t>C., F. M. s. Guarda /// </a:t>
            </a:r>
            <a:r>
              <a:rPr lang="es-AR" sz="1200" dirty="0" err="1">
                <a:solidFill>
                  <a:schemeClr val="accent2"/>
                </a:solidFill>
              </a:rPr>
              <a:t>Juzg</a:t>
            </a:r>
            <a:r>
              <a:rPr lang="es-AR" sz="1200" dirty="0">
                <a:solidFill>
                  <a:schemeClr val="accent2"/>
                </a:solidFill>
              </a:rPr>
              <a:t>. Fam. N° 2, Comodoro Rivadavia, Chubut; 15/10/2024; </a:t>
            </a:r>
            <a:r>
              <a:rPr lang="es-AR" sz="1200" dirty="0" err="1">
                <a:solidFill>
                  <a:schemeClr val="accent2"/>
                </a:solidFill>
              </a:rPr>
              <a:t>Rubinzal</a:t>
            </a:r>
            <a:r>
              <a:rPr lang="es-AR" sz="1200" dirty="0">
                <a:solidFill>
                  <a:schemeClr val="accent2"/>
                </a:solidFill>
              </a:rPr>
              <a:t> Online; RC J 12140/24</a:t>
            </a:r>
          </a:p>
        </p:txBody>
      </p:sp>
    </p:spTree>
    <p:extLst>
      <p:ext uri="{BB962C8B-B14F-4D97-AF65-F5344CB8AC3E}">
        <p14:creationId xmlns:p14="http://schemas.microsoft.com/office/powerpoint/2010/main" val="1625392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1916723" y="837616"/>
            <a:ext cx="1239715" cy="369332"/>
          </a:xfrm>
          <a:prstGeom prst="rect">
            <a:avLst/>
          </a:prstGeom>
          <a:noFill/>
        </p:spPr>
        <p:txBody>
          <a:bodyPr wrap="square" rtlCol="0">
            <a:spAutoFit/>
          </a:bodyPr>
          <a:lstStyle/>
          <a:p>
            <a:r>
              <a:rPr lang="es-AR" u="sng" dirty="0">
                <a:solidFill>
                  <a:schemeClr val="accent2"/>
                </a:solidFill>
                <a:effectLst>
                  <a:outerShdw blurRad="38100" dist="38100" dir="2700000" algn="tl">
                    <a:srgbClr val="000000">
                      <a:alpha val="43137"/>
                    </a:srgbClr>
                  </a:outerShdw>
                </a:effectLst>
              </a:rPr>
              <a:t>FALLOS</a:t>
            </a:r>
            <a:r>
              <a:rPr lang="es-AR" dirty="0"/>
              <a:t> </a:t>
            </a:r>
          </a:p>
        </p:txBody>
      </p:sp>
      <p:sp>
        <p:nvSpPr>
          <p:cNvPr id="3" name="CuadroTexto 2"/>
          <p:cNvSpPr txBox="1"/>
          <p:nvPr/>
        </p:nvSpPr>
        <p:spPr>
          <a:xfrm>
            <a:off x="1011116" y="1318847"/>
            <a:ext cx="8572500" cy="5078313"/>
          </a:xfrm>
          <a:prstGeom prst="rect">
            <a:avLst/>
          </a:prstGeom>
          <a:noFill/>
        </p:spPr>
        <p:txBody>
          <a:bodyPr wrap="square" rtlCol="0">
            <a:spAutoFit/>
          </a:bodyPr>
          <a:lstStyle/>
          <a:p>
            <a:r>
              <a:rPr lang="es-AR" sz="1200" dirty="0"/>
              <a:t>Derecho a la salud - Niño, niña o adolescente con discapacidad - Servicio de enfermería domiciliaria - Cobertura del 100 % de la prestación - Valor de la hora</a:t>
            </a:r>
          </a:p>
          <a:p>
            <a:endParaRPr lang="es-AR" sz="1200" dirty="0"/>
          </a:p>
          <a:p>
            <a:r>
              <a:rPr lang="es-AR" sz="1200" dirty="0"/>
              <a:t>Dado que el hijo de la presentante, de cinco años de edad; que cuenta con certificado único de discapacidad en virtud de su diagnóstico de epilepsia, parálisis cerebral espástica, hipoacusia y es usuario de silla de ruedas; que integra una familia con bajo nivel socio económico; y que tiene practicada una traqueotomía y es dependiente de máquinas y dispositivos </a:t>
            </a:r>
            <a:r>
              <a:rPr lang="es-AR" sz="1200" dirty="0" err="1"/>
              <a:t>capacitantes</a:t>
            </a:r>
            <a:r>
              <a:rPr lang="es-AR" sz="1200" dirty="0"/>
              <a:t>, se ordena al instituto demandado a cubrir las 24 horas diarias de cuidados de enfermería en el domicilio, y durante las actividades de rehabilitación y escolarización que desarrolla fuera del hogar, conforme al presupuesto entregada por la progenitora, y no al valor que reconoce actualmente el accionado. Ello, dado que la atención domiciliaria del menor, además de resultar vital, es la idónea para promover la participación plena y efectiva del niño, conforme lo estipulado en la Convención sobre los Derechos de las Personas con Discapacidad, toda vez que le permite realizar las actividades de rehabilitación que demanda e inserción escolar fuera del hogar. Si bien la cobertura ha sido reconocida por el Instituto de Salud de Jujuy, aclarando que debía llevarse adelante con prestadores propios, lo cierto es que, hasta tanto ofrezca la cobertura con enfermeros idóneos para atender al menor, conforme al nomenclador que fije la propia obra social, resulta procedente condenarlo a garantizar la cobertura de los gastos de enfermería del niño a un valor de $ 3.000 la hora (conforme al presupuesto de la actora), actualizable conforme a los mínimos establecidos en los baremos que emita el Colegio de Enfermeros de la Provincia de Jujuy. Este valor, resulta razonable a la luz de otros valores de servicios determinados normativamente, por cuanto, por ejemplo, el valor por hora que legalmente se determina para el cuidado de personas dentro del régimen de la Ley 26844 es de $ 2826 por hora (a la sazón que no se trata de personas que posean la cualificación técnica necesaria para llevar a cabo las tareas de atención concreta que requiere el niño del caso). Por otro lado, el valor actual del módulo de internación previsto en las prestaciones básicas de la Ley 24901, es de $ 3.365.782 resulta desproporcionado a las circunstancias del caso toda vez que la prestación brindada al menos no importa el mismo costo que el de una institución médica.</a:t>
            </a:r>
          </a:p>
          <a:p>
            <a:r>
              <a:rPr lang="es-AR" sz="1200" dirty="0"/>
              <a:t> </a:t>
            </a:r>
          </a:p>
          <a:p>
            <a:r>
              <a:rPr lang="es-AR" sz="1200" dirty="0">
                <a:solidFill>
                  <a:schemeClr val="accent2"/>
                </a:solidFill>
              </a:rPr>
              <a:t>A. M. A. vs. Instituto de Seguros de Jujuy y otro s. Medida </a:t>
            </a:r>
            <a:r>
              <a:rPr lang="es-AR" sz="1200" dirty="0" err="1">
                <a:solidFill>
                  <a:schemeClr val="accent2"/>
                </a:solidFill>
              </a:rPr>
              <a:t>autosatisfactiva</a:t>
            </a:r>
            <a:r>
              <a:rPr lang="es-AR" sz="1200" dirty="0">
                <a:solidFill>
                  <a:schemeClr val="accent2"/>
                </a:solidFill>
              </a:rPr>
              <a:t> /// </a:t>
            </a:r>
            <a:r>
              <a:rPr lang="es-AR" sz="1200" dirty="0" err="1">
                <a:solidFill>
                  <a:schemeClr val="accent2"/>
                </a:solidFill>
              </a:rPr>
              <a:t>Trib</a:t>
            </a:r>
            <a:r>
              <a:rPr lang="es-AR" sz="1200" dirty="0">
                <a:solidFill>
                  <a:schemeClr val="accent2"/>
                </a:solidFill>
              </a:rPr>
              <a:t>. Cont. </a:t>
            </a:r>
            <a:r>
              <a:rPr lang="es-AR" sz="1200" dirty="0" err="1">
                <a:solidFill>
                  <a:schemeClr val="accent2"/>
                </a:solidFill>
              </a:rPr>
              <a:t>Adm</a:t>
            </a:r>
            <a:r>
              <a:rPr lang="es-AR" sz="1200" dirty="0">
                <a:solidFill>
                  <a:schemeClr val="accent2"/>
                </a:solidFill>
              </a:rPr>
              <a:t>. Sala I, San Salvador de Jujuy, Jujuy; 25/09/2024; </a:t>
            </a:r>
            <a:r>
              <a:rPr lang="es-AR" sz="1200" dirty="0" err="1">
                <a:solidFill>
                  <a:schemeClr val="accent2"/>
                </a:solidFill>
              </a:rPr>
              <a:t>Rubinzal</a:t>
            </a:r>
            <a:r>
              <a:rPr lang="es-AR" sz="1200" dirty="0">
                <a:solidFill>
                  <a:schemeClr val="accent2"/>
                </a:solidFill>
              </a:rPr>
              <a:t> Online; RC J 10854/24</a:t>
            </a:r>
          </a:p>
        </p:txBody>
      </p:sp>
    </p:spTree>
    <p:extLst>
      <p:ext uri="{BB962C8B-B14F-4D97-AF65-F5344CB8AC3E}">
        <p14:creationId xmlns:p14="http://schemas.microsoft.com/office/powerpoint/2010/main" val="185617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301262" y="413238"/>
            <a:ext cx="1222130" cy="369332"/>
          </a:xfrm>
          <a:prstGeom prst="rect">
            <a:avLst/>
          </a:prstGeom>
        </p:spPr>
        <p:txBody>
          <a:bodyPr wrap="square">
            <a:spAutoFit/>
          </a:bodyPr>
          <a:lstStyle/>
          <a:p>
            <a:r>
              <a:rPr lang="es-AR" u="sng" dirty="0">
                <a:solidFill>
                  <a:schemeClr val="accent2"/>
                </a:solidFill>
                <a:effectLst>
                  <a:outerShdw blurRad="38100" dist="38100" dir="2700000" algn="tl">
                    <a:srgbClr val="000000">
                      <a:alpha val="43137"/>
                    </a:srgbClr>
                  </a:outerShdw>
                </a:effectLst>
              </a:rPr>
              <a:t>FALLOS</a:t>
            </a:r>
            <a:endParaRPr lang="es-AR" dirty="0"/>
          </a:p>
        </p:txBody>
      </p:sp>
      <p:sp>
        <p:nvSpPr>
          <p:cNvPr id="3" name="CuadroTexto 2"/>
          <p:cNvSpPr txBox="1"/>
          <p:nvPr/>
        </p:nvSpPr>
        <p:spPr>
          <a:xfrm>
            <a:off x="1082356" y="967182"/>
            <a:ext cx="8017683" cy="5447645"/>
          </a:xfrm>
          <a:prstGeom prst="rect">
            <a:avLst/>
          </a:prstGeom>
          <a:noFill/>
        </p:spPr>
        <p:txBody>
          <a:bodyPr wrap="square" rtlCol="0">
            <a:spAutoFit/>
          </a:bodyPr>
          <a:lstStyle/>
          <a:p>
            <a:r>
              <a:rPr lang="es-AR" sz="1200" dirty="0"/>
              <a:t>Violencia familiar - Denuncia efectuada en un contexto de violencia familiar - Medidas que puede tomar el juez - Persona en situación de vulnerabilidad - Código Procesal de Familia, Niñez y Adolescencia de la Provincia de Corrientes - Persona con capacidad restringida</a:t>
            </a:r>
          </a:p>
          <a:p>
            <a:r>
              <a:rPr lang="es-AR" sz="1200" dirty="0"/>
              <a:t>En el marco de un proceso en el que se interpone denuncia por violencia familiar contra la tía paterna de la denunciante, se admiten los agravios de la presentante en relación a que en primera instancia no se adopta la medida de protección pedida: restricción de acercamiento de su tía a su persona. Es que se encuentra claro, a raíz de las evaluaciones psicológica y socio ambiental practicadas, que existe en el caso violencia en el círculo familiar, en el que la denunciante se hace cargo -en reemplazo de su padre que trabaja como marino mercante- de su tío paterno con discapacidad y capacidad restringida, aun cuando esté asociada a cuestiones relacionadas con lo patrimonial, aspecto que también se encuentra abarcado por los procesos de violencia familiar y requiere medidas concretas para hacerlas cesar y prevenir que se agraven. Asimismo, se tiene presente que la situación de violencia familiar denunciada afecta a personas menores de edad (hermana adolescente de la denunciante) que habitan la residencia donde se encuentra además una persona con capacidad restringida (tío paterno), una mujer vulnerable por su edad y su presunta adicción al alcoholismo (abuela paterna), y cuyos cuidados se presentan como el motivo de disputa familiar para la administración de los bienes de este último. En este sentido, puede concluirse que el estado de temor de la denunciante no ha cesado y necesita protección integral de su persona, y que la justicia debe procurar una salida más útil para la parte vulnerable que busca su auxilio (arts. 706 y 709, Código Civil y Comercial; arts. 2 y 9, Código Procesal de Familia, Niños y Adolescentes de Corrientes). Es por ello que se hace lugar parcialmente a la apelación interpuesta y se decretan, de manera oficiosa, determinadas medidas que deberán concretarse en la instancia de origen, a saber: ordenar la prohibición de acercamiento de la denunciada a la persona de la denunciante por 90 días, como a sus lugares habituales de concurrencia, en un radio de 100 metros; y también todo tipo de contacto verbal, gestual, telefónico, y/o por cualquier otro medio (llamadas, chats, mensajes de texto, redes sociales, etc.) que perturben o intimiden a la víctima o algún integrante del grupo familiar por sí o por terceros, debiendo abstenerse de realizar cualquier acto de perturbación e intimidación que, directa o indirectamente agravie a la denunciante. Así también se decreta dar intervención al Ministerio Público a los efectos de que participe en protección de los derechos del tío de la denunciante, persona con discapacidad y con su capacidad restringida.</a:t>
            </a:r>
          </a:p>
          <a:p>
            <a:r>
              <a:rPr lang="es-AR" sz="1200" dirty="0"/>
              <a:t> </a:t>
            </a:r>
          </a:p>
          <a:p>
            <a:r>
              <a:rPr lang="es-AR" sz="1200" dirty="0">
                <a:solidFill>
                  <a:schemeClr val="accent2"/>
                </a:solidFill>
              </a:rPr>
              <a:t>G. L. A. s. Ley 5019 /// CCCL, Goya, Corrientes; 05/07/2024; </a:t>
            </a:r>
            <a:r>
              <a:rPr lang="es-AR" sz="1200" dirty="0" err="1">
                <a:solidFill>
                  <a:schemeClr val="accent2"/>
                </a:solidFill>
              </a:rPr>
              <a:t>Rubinzal</a:t>
            </a:r>
            <a:r>
              <a:rPr lang="es-AR" sz="1200" dirty="0">
                <a:solidFill>
                  <a:schemeClr val="accent2"/>
                </a:solidFill>
              </a:rPr>
              <a:t> Online; RC J 9498/24</a:t>
            </a:r>
          </a:p>
        </p:txBody>
      </p:sp>
    </p:spTree>
    <p:extLst>
      <p:ext uri="{BB962C8B-B14F-4D97-AF65-F5344CB8AC3E}">
        <p14:creationId xmlns:p14="http://schemas.microsoft.com/office/powerpoint/2010/main" val="6360209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073563" y="457173"/>
            <a:ext cx="918457" cy="369332"/>
          </a:xfrm>
          <a:prstGeom prst="rect">
            <a:avLst/>
          </a:prstGeom>
        </p:spPr>
        <p:txBody>
          <a:bodyPr wrap="none">
            <a:spAutoFit/>
          </a:bodyPr>
          <a:lstStyle/>
          <a:p>
            <a:r>
              <a:rPr lang="es-AR" u="sng" dirty="0">
                <a:solidFill>
                  <a:schemeClr val="accent2"/>
                </a:solidFill>
                <a:effectLst>
                  <a:outerShdw blurRad="38100" dist="38100" dir="2700000" algn="tl">
                    <a:srgbClr val="000000">
                      <a:alpha val="43137"/>
                    </a:srgbClr>
                  </a:outerShdw>
                </a:effectLst>
              </a:rPr>
              <a:t>FALLOS</a:t>
            </a:r>
            <a:endParaRPr lang="es-AR" dirty="0"/>
          </a:p>
        </p:txBody>
      </p:sp>
      <p:sp>
        <p:nvSpPr>
          <p:cNvPr id="3" name="CuadroTexto 2"/>
          <p:cNvSpPr txBox="1"/>
          <p:nvPr/>
        </p:nvSpPr>
        <p:spPr>
          <a:xfrm>
            <a:off x="1073563" y="1169377"/>
            <a:ext cx="8026475" cy="4708981"/>
          </a:xfrm>
          <a:prstGeom prst="rect">
            <a:avLst/>
          </a:prstGeom>
          <a:noFill/>
        </p:spPr>
        <p:txBody>
          <a:bodyPr wrap="square" rtlCol="0">
            <a:spAutoFit/>
          </a:bodyPr>
          <a:lstStyle/>
          <a:p>
            <a:r>
              <a:rPr lang="es-AR" sz="1200" dirty="0"/>
              <a:t>Condena - Recurso de casación - Graduación de la pena - Agravantes genéricas - Delito agravado por el vínculo - Consideración de atenuantes y agravantes en forma concreta - Determinación de la pena - Improcedencia - Abandono de persona - Pautas para la determinación de la pena - Madre de la víctima menor de edad - Hija/o con discapacidad</a:t>
            </a:r>
          </a:p>
          <a:p>
            <a:endParaRPr lang="es-AR" sz="1200" dirty="0"/>
          </a:p>
          <a:p>
            <a:r>
              <a:rPr lang="es-AR" sz="1200" dirty="0"/>
              <a:t>Corresponde rechazar por improcedente el recurso de casación articulado en favor de la condenada a la pena de diecisiete años y seis meses de prisión como autora del delito de abandono de persona seguido de muerte agravado por el vínculo, puesto que la omisión de brindar los cuidados que su hija menor requería integra la conducta precedente según el art. 41, Código Penal. La falta de cobertura de las necesidades básicas, como el aseo y la atención de su discapacidad auditiva, así también el dejarla expuesta a la violencia de su pareja, en un estado prácticamente de indefensión dada su corta edad y las referidas dificultades para comunicarse con el entorno en función de la debilidad auditiva, así lo reflejan. Así, las atenuantes pretendidas por la defensa no son viables, la juventud de la enjuiciada (21 años al momento de los hechos) no importa un menor grado de injusto en sí mismo y la recurrente no demuestra cómo esa sola circunstancia se conecta con la conducta endilgada. Por todo ello, partiendo de la gravedad del hecho y su calificación legal, la calidad de autor, la atenuante contemplada, esto es, la falta de antecedentes penales, y las agravantes valoradas como el sufrimiento de la víctima previo al deceso y la conducta precedente en el cuidado de su hija menor con discapacidad, el monto de la pena fijada, se encuentra dentro del marco penal correspondiente (de seis años y ocho meses a veinte de prisión conforme lo previsto en los arts. 45, 54, párr. 3, art. 106 y art. 107, Código Penal), ajustándose así, a la necesidad, idoneidad y exigibilidad como criterios propios del principio de proporcionalidad y constituyendo la medida de la culpabilidad de los actos atribuidos (arts. 40 y 41, Código Penal). No se comprueban motivos fundados, ni han sido alegados, para imponer el mínimo de la escala, como pretende la defensa.</a:t>
            </a:r>
          </a:p>
          <a:p>
            <a:r>
              <a:rPr lang="es-AR" sz="1200" dirty="0"/>
              <a:t> </a:t>
            </a:r>
          </a:p>
          <a:p>
            <a:r>
              <a:rPr lang="es-AR" sz="1200" dirty="0">
                <a:solidFill>
                  <a:schemeClr val="accent2"/>
                </a:solidFill>
              </a:rPr>
              <a:t>Fernández, Brenda </a:t>
            </a:r>
            <a:r>
              <a:rPr lang="es-AR" sz="1200" dirty="0" err="1">
                <a:solidFill>
                  <a:schemeClr val="accent2"/>
                </a:solidFill>
              </a:rPr>
              <a:t>Nahir</a:t>
            </a:r>
            <a:r>
              <a:rPr lang="es-AR" sz="1200" dirty="0">
                <a:solidFill>
                  <a:schemeClr val="accent2"/>
                </a:solidFill>
              </a:rPr>
              <a:t> s. Recurso de casación /// TCP Sala I, La Plata, Buenos Aires; 07/05/2024; </a:t>
            </a:r>
            <a:r>
              <a:rPr lang="es-AR" sz="1200" dirty="0" err="1">
                <a:solidFill>
                  <a:schemeClr val="accent2"/>
                </a:solidFill>
              </a:rPr>
              <a:t>Rubinzal</a:t>
            </a:r>
            <a:r>
              <a:rPr lang="es-AR" sz="1200" dirty="0">
                <a:solidFill>
                  <a:schemeClr val="accent2"/>
                </a:solidFill>
              </a:rPr>
              <a:t> Online; RC J 5262/24</a:t>
            </a:r>
          </a:p>
        </p:txBody>
      </p:sp>
    </p:spTree>
    <p:extLst>
      <p:ext uri="{BB962C8B-B14F-4D97-AF65-F5344CB8AC3E}">
        <p14:creationId xmlns:p14="http://schemas.microsoft.com/office/powerpoint/2010/main" val="41283052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1170279" y="465965"/>
            <a:ext cx="918457" cy="369332"/>
          </a:xfrm>
          <a:prstGeom prst="rect">
            <a:avLst/>
          </a:prstGeom>
        </p:spPr>
        <p:txBody>
          <a:bodyPr wrap="none">
            <a:spAutoFit/>
          </a:bodyPr>
          <a:lstStyle/>
          <a:p>
            <a:r>
              <a:rPr lang="es-AR" u="sng" dirty="0">
                <a:solidFill>
                  <a:schemeClr val="accent2"/>
                </a:solidFill>
                <a:effectLst>
                  <a:outerShdw blurRad="38100" dist="38100" dir="2700000" algn="tl">
                    <a:srgbClr val="000000">
                      <a:alpha val="43137"/>
                    </a:srgbClr>
                  </a:outerShdw>
                </a:effectLst>
              </a:rPr>
              <a:t>FALLOS</a:t>
            </a:r>
            <a:endParaRPr lang="es-AR" dirty="0"/>
          </a:p>
        </p:txBody>
      </p:sp>
      <p:sp>
        <p:nvSpPr>
          <p:cNvPr id="3" name="CuadroTexto 2"/>
          <p:cNvSpPr txBox="1"/>
          <p:nvPr/>
        </p:nvSpPr>
        <p:spPr>
          <a:xfrm>
            <a:off x="1283677" y="1081454"/>
            <a:ext cx="8141677" cy="4339650"/>
          </a:xfrm>
          <a:prstGeom prst="rect">
            <a:avLst/>
          </a:prstGeom>
          <a:noFill/>
        </p:spPr>
        <p:txBody>
          <a:bodyPr wrap="square" rtlCol="0">
            <a:spAutoFit/>
          </a:bodyPr>
          <a:lstStyle/>
          <a:p>
            <a:r>
              <a:rPr lang="es-AR" sz="1200" dirty="0"/>
              <a:t>Prestaciones - Cuidador domiciliario - Persona con discapacidad - Persona en situación de vulnerabilidad - Ley 24901</a:t>
            </a:r>
          </a:p>
          <a:p>
            <a:endParaRPr lang="es-AR" sz="1200" dirty="0"/>
          </a:p>
          <a:p>
            <a:endParaRPr lang="es-AR" sz="1200" dirty="0"/>
          </a:p>
          <a:p>
            <a:r>
              <a:rPr lang="es-AR" sz="1200" dirty="0"/>
              <a:t>Se hace lugar al recurso de apelación interpuesto por la actora, y, por lo tanto, se revoca la sentencia que rechazó su demanda de cobertura de acompañante domiciliario entablada contra su obra social. Ello, por cuanto le asiste razón a la amparista cuando señala el yerro de la sentencia recurrida en cuanto considera que el thema decidendum es de índole patrimonial, toda vez que la cuestión de fondo es la protección del derecho a la salud en función de garantizar el acceso a condiciones mínimas de existencia de aquella. En este sentido, no se encuentra discutido el estado de salud de la amparista, su diagnóstico médico y que requiere asistencia continua y permanente por su discapacidad. La obligación de la demandada, por otro lado, surge de la Ley 24901 (inc. d, art. 39), y si bien actualmente se encuentra otorgando según su propia normativa interna un subsidio para cubrir el costo de la cobertura, lo cierto es que el mismo resulta insuficiente y ostensiblemente desproporcionado con los fines que persigue; más aún teniendo en cuenta la depreciación económica que tienen los ingresos con relación a los precios al consumidor en la actualidad en nuestro país. Se agrega, además, que la actora tiene el derecho a elegir la persona que realice esta prestación de servicios -lo cual no ha sido materia de discusión-, dado que es con quien pasa la mayor parte de su tiempo y se ocupa mayormente de tareas inherentes a su intimidad personal. Por todo ello, se ordena a la demandada cubrir el 100 % del costo de la prestación de cuidado domiciliario, cuyo monto se debe calcular multiplicando el costo de la hora de trabajo como cuidado de personas según el nomenclador de la Ley 24901, sumado al 30 % por zona desfavorable en la que se encuentra la provincia de La Pampa, por ocho horas, por siete días, por cuatro semanas.</a:t>
            </a:r>
          </a:p>
          <a:p>
            <a:r>
              <a:rPr lang="es-AR" sz="1200" dirty="0"/>
              <a:t> </a:t>
            </a:r>
          </a:p>
          <a:p>
            <a:r>
              <a:rPr lang="es-AR" sz="1200" dirty="0">
                <a:solidFill>
                  <a:schemeClr val="accent2"/>
                </a:solidFill>
              </a:rPr>
              <a:t>S., M. C. vs. </a:t>
            </a:r>
            <a:r>
              <a:rPr lang="es-AR" sz="1200" dirty="0" err="1">
                <a:solidFill>
                  <a:schemeClr val="accent2"/>
                </a:solidFill>
              </a:rPr>
              <a:t>Sempre</a:t>
            </a:r>
            <a:r>
              <a:rPr lang="es-AR" sz="1200" dirty="0">
                <a:solidFill>
                  <a:schemeClr val="accent2"/>
                </a:solidFill>
              </a:rPr>
              <a:t> s. Amparo /// CCCLM Sala 3, Santa Rosa, La Pampa; 03/04/2024; </a:t>
            </a:r>
            <a:r>
              <a:rPr lang="es-AR" sz="1200" dirty="0" err="1">
                <a:solidFill>
                  <a:schemeClr val="accent2"/>
                </a:solidFill>
              </a:rPr>
              <a:t>Rubinzal</a:t>
            </a:r>
            <a:r>
              <a:rPr lang="es-AR" sz="1200" dirty="0">
                <a:solidFill>
                  <a:schemeClr val="accent2"/>
                </a:solidFill>
              </a:rPr>
              <a:t> Online; RC J 3276/24</a:t>
            </a:r>
          </a:p>
        </p:txBody>
      </p:sp>
    </p:spTree>
    <p:extLst>
      <p:ext uri="{BB962C8B-B14F-4D97-AF65-F5344CB8AC3E}">
        <p14:creationId xmlns:p14="http://schemas.microsoft.com/office/powerpoint/2010/main" val="3483629843"/>
      </p:ext>
    </p:extLst>
  </p:cSld>
  <p:clrMapOvr>
    <a:masterClrMapping/>
  </p:clrMapOvr>
</p:sld>
</file>

<file path=ppt/theme/theme1.xml><?xml version="1.0" encoding="utf-8"?>
<a:theme xmlns:a="http://schemas.openxmlformats.org/drawingml/2006/main" name="Faceta">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59</TotalTime>
  <Words>3847</Words>
  <Application>Microsoft Office PowerPoint</Application>
  <PresentationFormat>Panorámica</PresentationFormat>
  <Paragraphs>87</Paragraphs>
  <Slides>13</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13</vt:i4>
      </vt:variant>
    </vt:vector>
  </HeadingPairs>
  <TitlesOfParts>
    <vt:vector size="17" baseType="lpstr">
      <vt:lpstr>Arial</vt:lpstr>
      <vt:lpstr>Trebuchet MS</vt:lpstr>
      <vt:lpstr>Wingdings 3</vt:lpstr>
      <vt:lpstr>Faceta</vt:lpstr>
      <vt:lpstr>Cuidado personal y comunicación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Cuidado personal y comunicación</dc:title>
  <dc:creator>cecilia andrea pera</dc:creator>
  <cp:lastModifiedBy>Natalia Rodriguez</cp:lastModifiedBy>
  <cp:revision>11</cp:revision>
  <dcterms:created xsi:type="dcterms:W3CDTF">2025-05-05T01:39:16Z</dcterms:created>
  <dcterms:modified xsi:type="dcterms:W3CDTF">2025-05-05T17:15:44Z</dcterms:modified>
</cp:coreProperties>
</file>