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9670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1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099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0182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69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946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388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953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30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561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635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2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16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96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740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015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CAD085-E8A6-8845-BD4E-CB4CCA059FC4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6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Adecuaciones y Apoyos: Capacidad Jurídica y Derechos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CDPD, CCCN y legislación nacional – Enfoque integral en niñez y adultez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Fundamentos normativos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Art. 12 CDPD: Igual reconocimiento ante la ley.</a:t>
            </a:r>
          </a:p>
          <a:p>
            <a:r>
              <a:t>• Art. 7 CDPD: Protección específica para NNyA con discapacidad.</a:t>
            </a:r>
          </a:p>
          <a:p>
            <a:r>
              <a:t>• CCCN: arts. 31, 32, 43, 100 a 102 – representación, asistencia y apoyos.</a:t>
            </a:r>
          </a:p>
          <a:p>
            <a:r>
              <a:t>• Ley 26.657 (Salud Mental), Ley 26.061 (NNyA).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¿Qué son las adecuaciones?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Medidas institucionales, jurídicas y pedagógicas.</a:t>
            </a:r>
          </a:p>
          <a:p>
            <a:r>
              <a:t>• Garantizan igualdad en el ejercicio de derechos.</a:t>
            </a:r>
          </a:p>
          <a:p>
            <a:r>
              <a:t>• Ejemplos:</a:t>
            </a:r>
          </a:p>
          <a:p>
            <a:r>
              <a:t>  - Curriculares (educación).</a:t>
            </a:r>
          </a:p>
          <a:p>
            <a:r>
              <a:t>  - Procesales (lectura fácil, asistencia letrada).</a:t>
            </a:r>
          </a:p>
          <a:p>
            <a:r>
              <a:t>  - Comunicacionales (intérprete, apoyos visuales).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¿Qué son los apoyos?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Medidas personales o tecnológicas para ejercer derechos.</a:t>
            </a:r>
          </a:p>
          <a:p>
            <a:r>
              <a:t>• Ejercen función facilitadora, no sustitutiva.</a:t>
            </a:r>
          </a:p>
          <a:p>
            <a:r>
              <a:t>• Pueden ser familiares, redes comunitarias, tutores de apoyo.</a:t>
            </a:r>
          </a:p>
          <a:p>
            <a:r>
              <a:t>• Son dinámicos y revisables según evolución funcional.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Capacidad jurídica y apoyos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Capacidad jurídica ≠ capacidad mental.</a:t>
            </a:r>
          </a:p>
          <a:p>
            <a:r>
              <a:t>• Toda persona tiene capacidad jurídica (art. 12 CDPD).</a:t>
            </a:r>
          </a:p>
          <a:p>
            <a:r>
              <a:t>• El sistema debe proveer apoyos y salvaguardias razonables.</a:t>
            </a:r>
          </a:p>
          <a:p>
            <a:r>
              <a:t>• Se abandona el modelo de sustitución (curatela) como estándar.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632" y="726801"/>
            <a:ext cx="6798735" cy="1303867"/>
          </a:xfrm>
        </p:spPr>
        <p:txBody>
          <a:bodyPr>
            <a:normAutofit fontScale="90000"/>
          </a:bodyPr>
          <a:lstStyle/>
          <a:p>
            <a:r>
              <a:rPr dirty="0"/>
              <a:t>5. </a:t>
            </a:r>
            <a:r>
              <a:rPr dirty="0" err="1"/>
              <a:t>Comparativo</a:t>
            </a:r>
            <a:r>
              <a:rPr dirty="0"/>
              <a:t>: </a:t>
            </a:r>
            <a:r>
              <a:rPr dirty="0" err="1"/>
              <a:t>Representación</a:t>
            </a:r>
            <a:r>
              <a:rPr dirty="0"/>
              <a:t> – </a:t>
            </a:r>
            <a:r>
              <a:rPr dirty="0" err="1"/>
              <a:t>Asistencia</a:t>
            </a:r>
            <a:r>
              <a:rPr dirty="0"/>
              <a:t> – </a:t>
            </a:r>
            <a:r>
              <a:rPr dirty="0" err="1"/>
              <a:t>Apoyo</a:t>
            </a:r>
            <a:endParaRPr dirty="0"/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0061FE76-482C-4F55-812D-7FDAA93B31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883523"/>
              </p:ext>
            </p:extLst>
          </p:nvPr>
        </p:nvGraphicFramePr>
        <p:xfrm>
          <a:off x="970961" y="2412956"/>
          <a:ext cx="7494309" cy="39319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05947">
                  <a:extLst>
                    <a:ext uri="{9D8B030D-6E8A-4147-A177-3AD203B41FA5}">
                      <a16:colId xmlns:a16="http://schemas.microsoft.com/office/drawing/2014/main" val="2161675304"/>
                    </a:ext>
                  </a:extLst>
                </a:gridCol>
                <a:gridCol w="2233703">
                  <a:extLst>
                    <a:ext uri="{9D8B030D-6E8A-4147-A177-3AD203B41FA5}">
                      <a16:colId xmlns:a16="http://schemas.microsoft.com/office/drawing/2014/main" val="2206591357"/>
                    </a:ext>
                  </a:extLst>
                </a:gridCol>
                <a:gridCol w="1739269">
                  <a:extLst>
                    <a:ext uri="{9D8B030D-6E8A-4147-A177-3AD203B41FA5}">
                      <a16:colId xmlns:a16="http://schemas.microsoft.com/office/drawing/2014/main" val="2207487440"/>
                    </a:ext>
                  </a:extLst>
                </a:gridCol>
                <a:gridCol w="2015390">
                  <a:extLst>
                    <a:ext uri="{9D8B030D-6E8A-4147-A177-3AD203B41FA5}">
                      <a16:colId xmlns:a16="http://schemas.microsoft.com/office/drawing/2014/main" val="639623800"/>
                    </a:ext>
                  </a:extLst>
                </a:gridCol>
              </a:tblGrid>
              <a:tr h="587800">
                <a:tc>
                  <a:txBody>
                    <a:bodyPr/>
                    <a:lstStyle/>
                    <a:p>
                      <a:r>
                        <a:rPr lang="es-AR" dirty="0"/>
                        <a:t>  CRITERIO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REPRESENTACION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ASISTENCIA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APOYO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8557904"/>
                  </a:ext>
                </a:extLst>
              </a:tr>
              <a:tr h="587800">
                <a:tc>
                  <a:txBody>
                    <a:bodyPr/>
                    <a:lstStyle/>
                    <a:p>
                      <a:r>
                        <a:rPr lang="es-AR" dirty="0"/>
                        <a:t>Relacion con la voluntad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Sustituye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Acompaña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Facilita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44677"/>
                  </a:ext>
                </a:extLst>
              </a:tr>
              <a:tr h="1343543">
                <a:tc>
                  <a:txBody>
                    <a:bodyPr/>
                    <a:lstStyle/>
                    <a:p>
                      <a:r>
                        <a:rPr lang="es-AR" dirty="0"/>
                        <a:t>Intervención judicial informal o con control minimo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Requiere Sentencia</a:t>
                      </a:r>
                    </a:p>
                    <a:p>
                      <a:endParaRPr lang="es-AR" dirty="0"/>
                    </a:p>
                    <a:p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Puede requerir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Generalmente persona designada por el individuo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986577"/>
                  </a:ext>
                </a:extLst>
              </a:tr>
              <a:tr h="1091629">
                <a:tc>
                  <a:txBody>
                    <a:bodyPr/>
                    <a:lstStyle/>
                    <a:p>
                      <a:r>
                        <a:rPr lang="es-AR" dirty="0"/>
                        <a:t>Persona implicada</a:t>
                      </a:r>
                    </a:p>
                    <a:p>
                      <a:r>
                        <a:rPr lang="es-AR" sz="1600" b="1" dirty="0"/>
                        <a:t>MODELO 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Curador/Tutor</a:t>
                      </a:r>
                    </a:p>
                    <a:p>
                      <a:endParaRPr lang="es-AR" dirty="0"/>
                    </a:p>
                    <a:p>
                      <a:r>
                        <a:rPr lang="es-AR" dirty="0"/>
                        <a:t>SUSTITUCION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/>
                        <a:t>Intermedia</a:t>
                      </a:r>
                    </a:p>
                    <a:p>
                      <a:endParaRPr lang="es-AR" dirty="0"/>
                    </a:p>
                    <a:p>
                      <a:r>
                        <a:rPr lang="es-AR" dirty="0"/>
                        <a:t>INTERMEDIO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AR" dirty="0"/>
                    </a:p>
                    <a:p>
                      <a:r>
                        <a:rPr lang="es-AR" dirty="0"/>
                        <a:t>Autonomía progresiva</a:t>
                      </a:r>
                    </a:p>
                    <a:p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05469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6. Apoyos en la niñez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Enfoque de autonomía progresiva (art. 26 CCCN y Ley 26.061).</a:t>
            </a:r>
          </a:p>
          <a:p>
            <a:r>
              <a:t>• Participación activa del niño/a en decisiones.</a:t>
            </a:r>
          </a:p>
          <a:p>
            <a:r>
              <a:t>• Adecuaciones en salud, educación, justicia y cuidados.</a:t>
            </a:r>
          </a:p>
          <a:p>
            <a:r>
              <a:t>• Respeto por su desarrollo evolutivo y entorno familiar/comunitario.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7. Jurisprudencia y desafíos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t>• Casos sobre inclusión escolar, acceso a la justicia y prestaciones.</a:t>
            </a:r>
          </a:p>
          <a:p>
            <a:r>
              <a:t>• Obstáculos: enfoque médico hegemónico, falta de capacitación.</a:t>
            </a:r>
          </a:p>
          <a:p>
            <a:r>
              <a:t>• Desafíos: federalización, registros unificados, revisión periódica.</a:t>
            </a:r>
          </a:p>
          <a:p>
            <a:r>
              <a:t>• Necesidad de enfoques interdisciplinarios e intersectoriales.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Orgá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</TotalTime>
  <Words>381</Words>
  <Application>Microsoft Office PowerPoint</Application>
  <PresentationFormat>Presentación en pantalla (4:3)</PresentationFormat>
  <Paragraphs>57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1" baseType="lpstr">
      <vt:lpstr>Arial</vt:lpstr>
      <vt:lpstr>Garamond</vt:lpstr>
      <vt:lpstr>Orgánico</vt:lpstr>
      <vt:lpstr>Adecuaciones y Apoyos: Capacidad Jurídica y Derechos</vt:lpstr>
      <vt:lpstr>1. Fundamentos normativos</vt:lpstr>
      <vt:lpstr>2. ¿Qué son las adecuaciones?</vt:lpstr>
      <vt:lpstr>3. ¿Qué son los apoyos?</vt:lpstr>
      <vt:lpstr>4. Capacidad jurídica y apoyos</vt:lpstr>
      <vt:lpstr>5. Comparativo: Representación – Asistencia – Apoyo</vt:lpstr>
      <vt:lpstr>6. Apoyos en la niñez</vt:lpstr>
      <vt:lpstr>7. Jurisprudencia y desafíos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Adecuaciones y Apoyos: Capacidad Jurídica y Derechos</dc:title>
  <dc:subject/>
  <dc:creator/>
  <cp:keywords/>
  <dc:description>generated using python-pptx</dc:description>
  <cp:lastModifiedBy>Natalia Rodriguez</cp:lastModifiedBy>
  <cp:revision>3</cp:revision>
  <dcterms:created xsi:type="dcterms:W3CDTF">2013-01-27T09:14:16Z</dcterms:created>
  <dcterms:modified xsi:type="dcterms:W3CDTF">2025-05-14T03:15:40Z</dcterms:modified>
  <cp:category/>
</cp:coreProperties>
</file>