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1"/>
  </p:sldMasterIdLst>
  <p:sldIdLst>
    <p:sldId id="256" r:id="rId2"/>
    <p:sldId id="257" r:id="rId3"/>
    <p:sldId id="258" r:id="rId4"/>
    <p:sldId id="259" r:id="rId5"/>
    <p:sldId id="260" r:id="rId6"/>
    <p:sldId id="261" r:id="rId7"/>
    <p:sldId id="268" r:id="rId8"/>
    <p:sldId id="269" r:id="rId9"/>
    <p:sldId id="262" r:id="rId10"/>
    <p:sldId id="270" r:id="rId11"/>
    <p:sldId id="263" r:id="rId12"/>
    <p:sldId id="265" r:id="rId13"/>
    <p:sldId id="266" r:id="rId14"/>
    <p:sldId id="267" r:id="rId15"/>
    <p:sldId id="264"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26" autoAdjust="0"/>
    <p:restoredTop sz="94660"/>
  </p:normalViewPr>
  <p:slideViewPr>
    <p:cSldViewPr snapToGrid="0" snapToObjects="1">
      <p:cViewPr varScale="1">
        <p:scale>
          <a:sx n="81" d="100"/>
          <a:sy n="81" d="100"/>
        </p:scale>
        <p:origin x="1493" y="53"/>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6726063"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3787" y="4243845"/>
            <a:ext cx="2307831" cy="276940"/>
          </a:xfrm>
          <a:prstGeom prst="rect">
            <a:avLst/>
          </a:prstGeom>
        </p:spPr>
      </p:pic>
      <p:sp>
        <p:nvSpPr>
          <p:cNvPr id="9" name="Rectangle 8"/>
          <p:cNvSpPr/>
          <p:nvPr/>
        </p:nvSpPr>
        <p:spPr bwMode="ltGray">
          <a:xfrm>
            <a:off x="0" y="2590078"/>
            <a:ext cx="6726064"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6833787" y="2590078"/>
            <a:ext cx="2307832"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510242" y="2733709"/>
            <a:ext cx="6069268" cy="1373070"/>
          </a:xfrm>
        </p:spPr>
        <p:txBody>
          <a:bodyPr anchor="b">
            <a:noAutofit/>
          </a:bodyPr>
          <a:lstStyle>
            <a:lvl1pPr algn="r">
              <a:defRPr sz="48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510241" y="4394040"/>
            <a:ext cx="6108101"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a:xfrm>
            <a:off x="4555655" y="5936188"/>
            <a:ext cx="2057400" cy="365125"/>
          </a:xfrm>
        </p:spPr>
        <p:txBody>
          <a:bodyPr/>
          <a:lstStyle/>
          <a:p>
            <a:fld id="{5BCAD085-E8A6-8845-BD4E-CB4CCA059FC4}" type="datetimeFigureOut">
              <a:rPr lang="en-US" smtClean="0"/>
              <a:t>5/16/2025</a:t>
            </a:fld>
            <a:endParaRPr lang="en-US"/>
          </a:p>
        </p:txBody>
      </p:sp>
      <p:sp>
        <p:nvSpPr>
          <p:cNvPr id="5" name="Footer Placeholder 4"/>
          <p:cNvSpPr>
            <a:spLocks noGrp="1"/>
          </p:cNvSpPr>
          <p:nvPr>
            <p:ph type="ftr" sz="quarter" idx="11"/>
          </p:nvPr>
        </p:nvSpPr>
        <p:spPr>
          <a:xfrm>
            <a:off x="533401" y="5936189"/>
            <a:ext cx="4021666" cy="365125"/>
          </a:xfrm>
        </p:spPr>
        <p:txBody>
          <a:bodyPr/>
          <a:lstStyle/>
          <a:p>
            <a:endParaRPr lang="en-US"/>
          </a:p>
        </p:txBody>
      </p:sp>
      <p:sp>
        <p:nvSpPr>
          <p:cNvPr id="6" name="Slide Number Placeholder 5"/>
          <p:cNvSpPr>
            <a:spLocks noGrp="1"/>
          </p:cNvSpPr>
          <p:nvPr>
            <p:ph type="sldNum" sz="quarter" idx="12"/>
          </p:nvPr>
        </p:nvSpPr>
        <p:spPr>
          <a:xfrm>
            <a:off x="7010399" y="2750337"/>
            <a:ext cx="1370293" cy="1356442"/>
          </a:xfrm>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22896931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grpSp>
        <p:nvGrpSpPr>
          <p:cNvPr id="20" name="Group 19"/>
          <p:cNvGrpSpPr/>
          <p:nvPr/>
        </p:nvGrpSpPr>
        <p:grpSpPr>
          <a:xfrm>
            <a:off x="0" y="4572000"/>
            <a:ext cx="9161969" cy="1677035"/>
            <a:chOff x="0" y="2895600"/>
            <a:chExt cx="9161969" cy="1677035"/>
          </a:xfrm>
        </p:grpSpPr>
        <p:pic>
          <p:nvPicPr>
            <p:cNvPr id="24" name="Picture 23"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5" name="Picture 24"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6" name="Rectangle 25"/>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3403" y="4711617"/>
            <a:ext cx="6894770" cy="544482"/>
          </a:xfrm>
        </p:spPr>
        <p:txBody>
          <a:bodyPr anchor="b">
            <a:normAutofit/>
          </a:bodyPr>
          <a:lstStyle>
            <a:lvl1pPr>
              <a:defRPr sz="24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531639" y="609598"/>
            <a:ext cx="6896534"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533401" y="5256098"/>
            <a:ext cx="6894772" cy="547819"/>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5BCAD085-E8A6-8845-BD4E-CB4CCA059FC4}" type="datetimeFigureOut">
              <a:rPr lang="en-US" smtClean="0"/>
              <a:t>5/16/2025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7856438" y="4711310"/>
            <a:ext cx="1149836" cy="1090789"/>
          </a:xfrm>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16606249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grpSp>
        <p:nvGrpSpPr>
          <p:cNvPr id="21" name="Group 20"/>
          <p:cNvGrpSpPr/>
          <p:nvPr/>
        </p:nvGrpSpPr>
        <p:grpSpPr>
          <a:xfrm>
            <a:off x="0" y="4572000"/>
            <a:ext cx="9161969" cy="1677035"/>
            <a:chOff x="0" y="2895600"/>
            <a:chExt cx="9161969" cy="1677035"/>
          </a:xfrm>
        </p:grpSpPr>
        <p:pic>
          <p:nvPicPr>
            <p:cNvPr id="22" name="Picture 21"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3" name="Picture 22"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4" name="Rectangle 23"/>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24255" y="609597"/>
            <a:ext cx="6896534" cy="3592750"/>
          </a:xfrm>
        </p:spPr>
        <p:txBody>
          <a:bodyPr anchor="ctr"/>
          <a:lstStyle>
            <a:lvl1pPr>
              <a:defRPr sz="320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531638" y="4710340"/>
            <a:ext cx="6889151" cy="1101764"/>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5BCAD085-E8A6-8845-BD4E-CB4CCA059FC4}" type="datetimeFigureOut">
              <a:rPr lang="en-US" smtClean="0"/>
              <a:t>5/16/2025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7856438" y="4711616"/>
            <a:ext cx="1149836" cy="1090789"/>
          </a:xfrm>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37130789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grpSp>
        <p:nvGrpSpPr>
          <p:cNvPr id="29" name="Group 28"/>
          <p:cNvGrpSpPr/>
          <p:nvPr/>
        </p:nvGrpSpPr>
        <p:grpSpPr>
          <a:xfrm>
            <a:off x="0" y="4572000"/>
            <a:ext cx="9161969" cy="1677035"/>
            <a:chOff x="0" y="2895600"/>
            <a:chExt cx="9161969" cy="1677035"/>
          </a:xfrm>
        </p:grpSpPr>
        <p:pic>
          <p:nvPicPr>
            <p:cNvPr id="30" name="Picture 29"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31" name="Picture 30"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32" name="Rectangle 31"/>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32"/>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767921" y="616983"/>
            <a:ext cx="6425147" cy="3036061"/>
          </a:xfrm>
        </p:spPr>
        <p:txBody>
          <a:bodyPr anchor="ctr"/>
          <a:lstStyle>
            <a:lvl1pPr>
              <a:defRPr sz="3200"/>
            </a:lvl1pPr>
          </a:lstStyle>
          <a:p>
            <a:r>
              <a:rPr lang="es-ES"/>
              <a:t>Haga clic para modificar el estilo de título del patrón</a:t>
            </a:r>
            <a:endParaRPr lang="en-US" dirty="0"/>
          </a:p>
        </p:txBody>
      </p:sp>
      <p:sp>
        <p:nvSpPr>
          <p:cNvPr id="12" name="Text Placeholder 3"/>
          <p:cNvSpPr>
            <a:spLocks noGrp="1"/>
          </p:cNvSpPr>
          <p:nvPr>
            <p:ph type="body" sz="half" idx="13"/>
          </p:nvPr>
        </p:nvSpPr>
        <p:spPr>
          <a:xfrm>
            <a:off x="989438" y="3660763"/>
            <a:ext cx="5987731"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4" name="Text Placeholder 3"/>
          <p:cNvSpPr>
            <a:spLocks noGrp="1"/>
          </p:cNvSpPr>
          <p:nvPr>
            <p:ph type="body" sz="half" idx="2"/>
          </p:nvPr>
        </p:nvSpPr>
        <p:spPr>
          <a:xfrm>
            <a:off x="531638" y="4710340"/>
            <a:ext cx="6903919" cy="1101764"/>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5BCAD085-E8A6-8845-BD4E-CB4CCA059FC4}" type="datetimeFigureOut">
              <a:rPr lang="en-US" smtClean="0"/>
              <a:t>5/16/2025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7856438" y="4709926"/>
            <a:ext cx="1149836" cy="1090789"/>
          </a:xfrm>
        </p:spPr>
        <p:txBody>
          <a:bodyPr/>
          <a:lstStyle/>
          <a:p>
            <a:fld id="{C1FF6DA9-008F-8B48-92A6-B652298478BF}" type="slidenum">
              <a:rPr lang="en-US" smtClean="0"/>
              <a:t>‹Nº›</a:t>
            </a:fld>
            <a:endParaRPr lang="en-US"/>
          </a:p>
        </p:txBody>
      </p:sp>
      <p:sp>
        <p:nvSpPr>
          <p:cNvPr id="27" name="TextBox 26"/>
          <p:cNvSpPr txBox="1"/>
          <p:nvPr/>
        </p:nvSpPr>
        <p:spPr>
          <a:xfrm>
            <a:off x="270932" y="748116"/>
            <a:ext cx="5334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28" name="TextBox 27"/>
          <p:cNvSpPr txBox="1"/>
          <p:nvPr/>
        </p:nvSpPr>
        <p:spPr>
          <a:xfrm>
            <a:off x="6967191" y="2998573"/>
            <a:ext cx="457200" cy="584777"/>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35986099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grpSp>
        <p:nvGrpSpPr>
          <p:cNvPr id="22" name="Group 21"/>
          <p:cNvGrpSpPr/>
          <p:nvPr/>
        </p:nvGrpSpPr>
        <p:grpSpPr>
          <a:xfrm>
            <a:off x="0" y="4572000"/>
            <a:ext cx="9161969" cy="1677035"/>
            <a:chOff x="0" y="2895600"/>
            <a:chExt cx="9161969" cy="1677035"/>
          </a:xfrm>
        </p:grpSpPr>
        <p:pic>
          <p:nvPicPr>
            <p:cNvPr id="23" name="Picture 22"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4" name="Picture 23"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5" name="Rectangle 24"/>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Rectangle 25"/>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8" y="4710340"/>
            <a:ext cx="6896534" cy="589812"/>
          </a:xfrm>
        </p:spPr>
        <p:txBody>
          <a:bodyPr anchor="b"/>
          <a:lstStyle>
            <a:lvl1pPr>
              <a:defRPr sz="320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531639" y="5300150"/>
            <a:ext cx="6896534" cy="51195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5BCAD085-E8A6-8845-BD4E-CB4CCA059FC4}" type="datetimeFigureOut">
              <a:rPr lang="en-US" smtClean="0"/>
              <a:t>5/16/2025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7856438" y="4709926"/>
            <a:ext cx="1149836" cy="1090789"/>
          </a:xfrm>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7613400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grpSp>
        <p:nvGrpSpPr>
          <p:cNvPr id="23" name="Group 22"/>
          <p:cNvGrpSpPr/>
          <p:nvPr/>
        </p:nvGrpSpPr>
        <p:grpSpPr>
          <a:xfrm>
            <a:off x="0" y="609600"/>
            <a:ext cx="9161969" cy="1677035"/>
            <a:chOff x="0" y="2895600"/>
            <a:chExt cx="9161969" cy="1677035"/>
          </a:xfrm>
        </p:grpSpPr>
        <p:pic>
          <p:nvPicPr>
            <p:cNvPr id="24" name="Picture 23"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5" name="Picture 24"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6" name="Rectangle 25"/>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15" name="Title 1"/>
          <p:cNvSpPr>
            <a:spLocks noGrp="1"/>
          </p:cNvSpPr>
          <p:nvPr>
            <p:ph type="title"/>
          </p:nvPr>
        </p:nvSpPr>
        <p:spPr>
          <a:xfrm>
            <a:off x="531639" y="753228"/>
            <a:ext cx="6896534" cy="1080938"/>
          </a:xfrm>
        </p:spPr>
        <p:txBody>
          <a:bodyPr/>
          <a:lstStyle/>
          <a:p>
            <a:r>
              <a:rPr lang="es-ES"/>
              <a:t>Haga clic para modificar el estilo de título del patrón</a:t>
            </a:r>
            <a:endParaRPr lang="en-US" dirty="0"/>
          </a:p>
        </p:txBody>
      </p:sp>
      <p:sp>
        <p:nvSpPr>
          <p:cNvPr id="7" name="Text Placeholder 2"/>
          <p:cNvSpPr>
            <a:spLocks noGrp="1"/>
          </p:cNvSpPr>
          <p:nvPr>
            <p:ph type="body" idx="1"/>
          </p:nvPr>
        </p:nvSpPr>
        <p:spPr>
          <a:xfrm>
            <a:off x="532629" y="2329489"/>
            <a:ext cx="219456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8" name="Text Placeholder 3"/>
          <p:cNvSpPr>
            <a:spLocks noGrp="1"/>
          </p:cNvSpPr>
          <p:nvPr>
            <p:ph type="body" sz="half" idx="15"/>
          </p:nvPr>
        </p:nvSpPr>
        <p:spPr>
          <a:xfrm>
            <a:off x="539777" y="3015290"/>
            <a:ext cx="219456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9" name="Text Placeholder 4"/>
          <p:cNvSpPr>
            <a:spLocks noGrp="1"/>
          </p:cNvSpPr>
          <p:nvPr>
            <p:ph type="body" sz="quarter" idx="3"/>
          </p:nvPr>
        </p:nvSpPr>
        <p:spPr>
          <a:xfrm>
            <a:off x="2878413" y="2336873"/>
            <a:ext cx="219456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0" name="Text Placeholder 3"/>
          <p:cNvSpPr>
            <a:spLocks noGrp="1"/>
          </p:cNvSpPr>
          <p:nvPr>
            <p:ph type="body" sz="half" idx="16"/>
          </p:nvPr>
        </p:nvSpPr>
        <p:spPr>
          <a:xfrm>
            <a:off x="2879710" y="3007906"/>
            <a:ext cx="219456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11" name="Text Placeholder 4"/>
          <p:cNvSpPr>
            <a:spLocks noGrp="1"/>
          </p:cNvSpPr>
          <p:nvPr>
            <p:ph type="body" sz="quarter" idx="13"/>
          </p:nvPr>
        </p:nvSpPr>
        <p:spPr>
          <a:xfrm>
            <a:off x="5226136" y="2336873"/>
            <a:ext cx="219456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2" name="Text Placeholder 3"/>
          <p:cNvSpPr>
            <a:spLocks noGrp="1"/>
          </p:cNvSpPr>
          <p:nvPr>
            <p:ph type="body" sz="half" idx="17"/>
          </p:nvPr>
        </p:nvSpPr>
        <p:spPr>
          <a:xfrm>
            <a:off x="5233520" y="3007905"/>
            <a:ext cx="219456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3" name="Date Placeholder 2"/>
          <p:cNvSpPr>
            <a:spLocks noGrp="1"/>
          </p:cNvSpPr>
          <p:nvPr>
            <p:ph type="dt" sz="half" idx="10"/>
          </p:nvPr>
        </p:nvSpPr>
        <p:spPr/>
        <p:txBody>
          <a:bodyPr/>
          <a:lstStyle/>
          <a:p>
            <a:fld id="{5BCAD085-E8A6-8845-BD4E-CB4CCA059FC4}" type="datetimeFigureOut">
              <a:rPr lang="en-US" smtClean="0"/>
              <a:t>5/16/2025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3854645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grpSp>
        <p:nvGrpSpPr>
          <p:cNvPr id="34" name="Group 33"/>
          <p:cNvGrpSpPr/>
          <p:nvPr/>
        </p:nvGrpSpPr>
        <p:grpSpPr>
          <a:xfrm>
            <a:off x="0" y="609600"/>
            <a:ext cx="9161969" cy="1677035"/>
            <a:chOff x="0" y="2895600"/>
            <a:chExt cx="9161969" cy="1677035"/>
          </a:xfrm>
        </p:grpSpPr>
        <p:pic>
          <p:nvPicPr>
            <p:cNvPr id="35" name="Picture 34"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36" name="Picture 35"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37" name="Rectangle 36"/>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8" name="Rectangle 37"/>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30" name="Title 1"/>
          <p:cNvSpPr>
            <a:spLocks noGrp="1"/>
          </p:cNvSpPr>
          <p:nvPr>
            <p:ph type="title"/>
          </p:nvPr>
        </p:nvSpPr>
        <p:spPr>
          <a:xfrm>
            <a:off x="531639" y="753228"/>
            <a:ext cx="6896534" cy="1080938"/>
          </a:xfrm>
        </p:spPr>
        <p:txBody>
          <a:bodyPr/>
          <a:lstStyle/>
          <a:p>
            <a:r>
              <a:rPr lang="es-ES"/>
              <a:t>Haga clic para modificar el estilo de título del patrón</a:t>
            </a:r>
            <a:endParaRPr lang="en-US" dirty="0"/>
          </a:p>
        </p:txBody>
      </p:sp>
      <p:sp>
        <p:nvSpPr>
          <p:cNvPr id="19" name="Text Placeholder 2"/>
          <p:cNvSpPr>
            <a:spLocks noGrp="1"/>
          </p:cNvSpPr>
          <p:nvPr>
            <p:ph type="body" idx="1"/>
          </p:nvPr>
        </p:nvSpPr>
        <p:spPr>
          <a:xfrm>
            <a:off x="532391" y="4297503"/>
            <a:ext cx="2192257"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0" name="Picture Placeholder 2"/>
          <p:cNvSpPr>
            <a:spLocks noGrp="1" noChangeAspect="1"/>
          </p:cNvSpPr>
          <p:nvPr>
            <p:ph type="pic" idx="15"/>
          </p:nvPr>
        </p:nvSpPr>
        <p:spPr>
          <a:xfrm>
            <a:off x="532391" y="2336873"/>
            <a:ext cx="2192257"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1" name="Text Placeholder 3"/>
          <p:cNvSpPr>
            <a:spLocks noGrp="1"/>
          </p:cNvSpPr>
          <p:nvPr>
            <p:ph type="body" sz="half" idx="18"/>
          </p:nvPr>
        </p:nvSpPr>
        <p:spPr>
          <a:xfrm>
            <a:off x="532391" y="4873765"/>
            <a:ext cx="219225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22" name="Text Placeholder 4"/>
          <p:cNvSpPr>
            <a:spLocks noGrp="1"/>
          </p:cNvSpPr>
          <p:nvPr>
            <p:ph type="body" sz="quarter" idx="3"/>
          </p:nvPr>
        </p:nvSpPr>
        <p:spPr>
          <a:xfrm>
            <a:off x="2870497" y="4297503"/>
            <a:ext cx="221507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3" name="Picture Placeholder 2"/>
          <p:cNvSpPr>
            <a:spLocks noGrp="1" noChangeAspect="1"/>
          </p:cNvSpPr>
          <p:nvPr>
            <p:ph type="pic" idx="21"/>
          </p:nvPr>
        </p:nvSpPr>
        <p:spPr>
          <a:xfrm>
            <a:off x="2870497" y="2336873"/>
            <a:ext cx="221507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4" name="Text Placeholder 3"/>
          <p:cNvSpPr>
            <a:spLocks noGrp="1"/>
          </p:cNvSpPr>
          <p:nvPr>
            <p:ph type="body" sz="half" idx="19"/>
          </p:nvPr>
        </p:nvSpPr>
        <p:spPr>
          <a:xfrm>
            <a:off x="2869483" y="4873764"/>
            <a:ext cx="2218004"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25" name="Text Placeholder 4"/>
          <p:cNvSpPr>
            <a:spLocks noGrp="1"/>
          </p:cNvSpPr>
          <p:nvPr>
            <p:ph type="body" sz="quarter" idx="13"/>
          </p:nvPr>
        </p:nvSpPr>
        <p:spPr>
          <a:xfrm>
            <a:off x="5231028" y="4297503"/>
            <a:ext cx="2194333"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6" name="Picture Placeholder 2"/>
          <p:cNvSpPr>
            <a:spLocks noGrp="1" noChangeAspect="1"/>
          </p:cNvSpPr>
          <p:nvPr>
            <p:ph type="pic" idx="22"/>
          </p:nvPr>
        </p:nvSpPr>
        <p:spPr>
          <a:xfrm>
            <a:off x="5231027" y="2336873"/>
            <a:ext cx="2194333"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7" name="Text Placeholder 3"/>
          <p:cNvSpPr>
            <a:spLocks noGrp="1"/>
          </p:cNvSpPr>
          <p:nvPr>
            <p:ph type="body" sz="half" idx="20"/>
          </p:nvPr>
        </p:nvSpPr>
        <p:spPr>
          <a:xfrm>
            <a:off x="5230934" y="4873762"/>
            <a:ext cx="2197239"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3" name="Date Placeholder 2"/>
          <p:cNvSpPr>
            <a:spLocks noGrp="1"/>
          </p:cNvSpPr>
          <p:nvPr>
            <p:ph type="dt" sz="half" idx="10"/>
          </p:nvPr>
        </p:nvSpPr>
        <p:spPr/>
        <p:txBody>
          <a:bodyPr/>
          <a:lstStyle/>
          <a:p>
            <a:fld id="{5BCAD085-E8A6-8845-BD4E-CB4CCA059FC4}" type="datetimeFigureOut">
              <a:rPr lang="en-US" smtClean="0"/>
              <a:t>5/16/2025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28807809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grpSp>
        <p:nvGrpSpPr>
          <p:cNvPr id="16" name="Group 15"/>
          <p:cNvGrpSpPr/>
          <p:nvPr/>
        </p:nvGrpSpPr>
        <p:grpSpPr>
          <a:xfrm>
            <a:off x="0" y="609600"/>
            <a:ext cx="9161969" cy="1677035"/>
            <a:chOff x="0" y="2895600"/>
            <a:chExt cx="9161969" cy="1677035"/>
          </a:xfrm>
        </p:grpSpPr>
        <p:pic>
          <p:nvPicPr>
            <p:cNvPr id="17" name="Picture 16"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8" name="Picture 17"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19" name="Rectangle 18"/>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Rectangle 19"/>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9" y="753228"/>
            <a:ext cx="6896534" cy="1080938"/>
          </a:xfrm>
        </p:spPr>
        <p:txBody>
          <a:bodyPr/>
          <a:lstStyle>
            <a:lvl1pPr algn="r">
              <a:defRPr/>
            </a:lvl1p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5BCAD085-E8A6-8845-BD4E-CB4CCA059FC4}" type="datetimeFigureOut">
              <a:rPr lang="en-US" smtClean="0"/>
              <a:t>5/16/2025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17634351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grpSp>
        <p:nvGrpSpPr>
          <p:cNvPr id="14" name="Group 13"/>
          <p:cNvGrpSpPr/>
          <p:nvPr/>
        </p:nvGrpSpPr>
        <p:grpSpPr>
          <a:xfrm rot="5400000">
            <a:off x="4575305" y="2747178"/>
            <a:ext cx="6862555" cy="1368199"/>
            <a:chOff x="2281445" y="609600"/>
            <a:chExt cx="6862555" cy="1368199"/>
          </a:xfrm>
        </p:grpSpPr>
        <p:sp>
          <p:nvSpPr>
            <p:cNvPr id="12" name="Rectangle 11"/>
            <p:cNvSpPr/>
            <p:nvPr/>
          </p:nvSpPr>
          <p:spPr bwMode="ltGray">
            <a:xfrm>
              <a:off x="2281445" y="609601"/>
              <a:ext cx="5285695"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7710769" y="609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Vertical Title 1"/>
          <p:cNvSpPr>
            <a:spLocks noGrp="1"/>
          </p:cNvSpPr>
          <p:nvPr>
            <p:ph type="title" orient="vert"/>
          </p:nvPr>
        </p:nvSpPr>
        <p:spPr>
          <a:xfrm>
            <a:off x="7464798" y="609597"/>
            <a:ext cx="1069602" cy="4461936"/>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510241" y="609598"/>
            <a:ext cx="6576359" cy="5326589"/>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a:xfrm>
            <a:off x="5029144" y="5936188"/>
            <a:ext cx="2057400" cy="365125"/>
          </a:xfrm>
        </p:spPr>
        <p:txBody>
          <a:bodyPr/>
          <a:lstStyle/>
          <a:p>
            <a:fld id="{5BCAD085-E8A6-8845-BD4E-CB4CCA059FC4}" type="datetimeFigureOut">
              <a:rPr lang="en-US" smtClean="0"/>
              <a:t>5/16/2025</a:t>
            </a:fld>
            <a:endParaRPr lang="en-US"/>
          </a:p>
        </p:txBody>
      </p:sp>
      <p:sp>
        <p:nvSpPr>
          <p:cNvPr id="5" name="Footer Placeholder 4"/>
          <p:cNvSpPr>
            <a:spLocks noGrp="1"/>
          </p:cNvSpPr>
          <p:nvPr>
            <p:ph type="ftr" sz="quarter" idx="11"/>
          </p:nvPr>
        </p:nvSpPr>
        <p:spPr>
          <a:xfrm>
            <a:off x="510241" y="5936189"/>
            <a:ext cx="4518959" cy="365125"/>
          </a:xfrm>
        </p:spPr>
        <p:txBody>
          <a:bodyPr/>
          <a:lstStyle/>
          <a:p>
            <a:endParaRPr lang="en-US"/>
          </a:p>
        </p:txBody>
      </p:sp>
      <p:sp>
        <p:nvSpPr>
          <p:cNvPr id="6" name="Slide Number Placeholder 5"/>
          <p:cNvSpPr>
            <a:spLocks noGrp="1"/>
          </p:cNvSpPr>
          <p:nvPr>
            <p:ph type="sldNum" sz="quarter" idx="12"/>
          </p:nvPr>
        </p:nvSpPr>
        <p:spPr>
          <a:xfrm>
            <a:off x="7431152" y="5432500"/>
            <a:ext cx="1149636" cy="1273100"/>
          </a:xfrm>
        </p:spPr>
        <p:txBody>
          <a:bodyPr anchor="t"/>
          <a:lstStyle>
            <a:lvl1pPr algn="ctr">
              <a:defRPr/>
            </a:lvl1pPr>
          </a:lstStyle>
          <a:p>
            <a:fld id="{C1FF6DA9-008F-8B48-92A6-B652298478BF}" type="slidenum">
              <a:rPr lang="en-US" smtClean="0"/>
              <a:t>‹Nº›</a:t>
            </a:fld>
            <a:endParaRPr lang="en-US"/>
          </a:p>
        </p:txBody>
      </p:sp>
    </p:spTree>
    <p:extLst>
      <p:ext uri="{BB962C8B-B14F-4D97-AF65-F5344CB8AC3E}">
        <p14:creationId xmlns:p14="http://schemas.microsoft.com/office/powerpoint/2010/main" val="31947663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grpSp>
        <p:nvGrpSpPr>
          <p:cNvPr id="27" name="Group 26"/>
          <p:cNvGrpSpPr/>
          <p:nvPr/>
        </p:nvGrpSpPr>
        <p:grpSpPr>
          <a:xfrm>
            <a:off x="0" y="609600"/>
            <a:ext cx="9161969" cy="1677035"/>
            <a:chOff x="0" y="2895600"/>
            <a:chExt cx="9161969" cy="1677035"/>
          </a:xfrm>
        </p:grpSpPr>
        <p:pic>
          <p:nvPicPr>
            <p:cNvPr id="28" name="Picture 27"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9" name="Picture 28"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30" name="Rectangle 29"/>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1" name="Rectangle 30"/>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5BCAD085-E8A6-8845-BD4E-CB4CCA059FC4}" type="datetimeFigureOut">
              <a:rPr lang="en-US" smtClean="0"/>
              <a:t>5/16/2025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29529345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grpSp>
        <p:nvGrpSpPr>
          <p:cNvPr id="18" name="Group 17"/>
          <p:cNvGrpSpPr/>
          <p:nvPr/>
        </p:nvGrpSpPr>
        <p:grpSpPr>
          <a:xfrm>
            <a:off x="0" y="2728432"/>
            <a:ext cx="9161969" cy="1677035"/>
            <a:chOff x="0" y="2895600"/>
            <a:chExt cx="9161969" cy="1677035"/>
          </a:xfrm>
        </p:grpSpPr>
        <p:pic>
          <p:nvPicPr>
            <p:cNvPr id="19" name="Picture 18"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0" name="Picture 19"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1" name="Rectangle 20"/>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 name="Rectangle 21"/>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9" y="2869895"/>
            <a:ext cx="6889150" cy="1090788"/>
          </a:xfrm>
        </p:spPr>
        <p:txBody>
          <a:bodyPr anchor="ctr">
            <a:normAutofit/>
          </a:bodyPr>
          <a:lstStyle>
            <a:lvl1pPr algn="r">
              <a:defRPr sz="36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531639" y="4232172"/>
            <a:ext cx="688915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a:xfrm>
            <a:off x="5365810" y="5936188"/>
            <a:ext cx="2057400" cy="365125"/>
          </a:xfrm>
        </p:spPr>
        <p:txBody>
          <a:bodyPr/>
          <a:lstStyle/>
          <a:p>
            <a:fld id="{5BCAD085-E8A6-8845-BD4E-CB4CCA059FC4}" type="datetimeFigureOut">
              <a:rPr lang="en-US" smtClean="0"/>
              <a:t>5/16/2025</a:t>
            </a:fld>
            <a:endParaRPr lang="en-US"/>
          </a:p>
        </p:txBody>
      </p:sp>
      <p:sp>
        <p:nvSpPr>
          <p:cNvPr id="5" name="Footer Placeholder 4"/>
          <p:cNvSpPr>
            <a:spLocks noGrp="1"/>
          </p:cNvSpPr>
          <p:nvPr>
            <p:ph type="ftr" sz="quarter" idx="11"/>
          </p:nvPr>
        </p:nvSpPr>
        <p:spPr>
          <a:xfrm>
            <a:off x="533400" y="5936189"/>
            <a:ext cx="4834673" cy="365125"/>
          </a:xfrm>
        </p:spPr>
        <p:txBody>
          <a:bodyPr/>
          <a:lstStyle/>
          <a:p>
            <a:endParaRPr lang="en-US"/>
          </a:p>
        </p:txBody>
      </p:sp>
      <p:sp>
        <p:nvSpPr>
          <p:cNvPr id="6" name="Slide Number Placeholder 5"/>
          <p:cNvSpPr>
            <a:spLocks noGrp="1"/>
          </p:cNvSpPr>
          <p:nvPr>
            <p:ph type="sldNum" sz="quarter" idx="12"/>
          </p:nvPr>
        </p:nvSpPr>
        <p:spPr>
          <a:xfrm>
            <a:off x="7856438" y="2869896"/>
            <a:ext cx="1149836" cy="1090789"/>
          </a:xfrm>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21629132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grpSp>
        <p:nvGrpSpPr>
          <p:cNvPr id="17" name="Group 16"/>
          <p:cNvGrpSpPr/>
          <p:nvPr/>
        </p:nvGrpSpPr>
        <p:grpSpPr>
          <a:xfrm>
            <a:off x="0" y="609600"/>
            <a:ext cx="9161969" cy="1677035"/>
            <a:chOff x="0" y="2895600"/>
            <a:chExt cx="9161969" cy="1677035"/>
          </a:xfrm>
        </p:grpSpPr>
        <p:pic>
          <p:nvPicPr>
            <p:cNvPr id="18" name="Picture 17"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9" name="Picture 18"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0" name="Rectangle 19"/>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3400" y="753228"/>
            <a:ext cx="6887390" cy="1080938"/>
          </a:xfrm>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533400" y="2336873"/>
            <a:ext cx="3357899" cy="3599316"/>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4061128" y="2336873"/>
            <a:ext cx="3359661" cy="3599316"/>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5BCAD085-E8A6-8845-BD4E-CB4CCA059FC4}" type="datetimeFigureOut">
              <a:rPr lang="en-US" smtClean="0"/>
              <a:t>5/16/2025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39074226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grpSp>
        <p:nvGrpSpPr>
          <p:cNvPr id="28" name="Group 27"/>
          <p:cNvGrpSpPr/>
          <p:nvPr/>
        </p:nvGrpSpPr>
        <p:grpSpPr>
          <a:xfrm>
            <a:off x="0" y="609600"/>
            <a:ext cx="9161969" cy="1677035"/>
            <a:chOff x="0" y="2895600"/>
            <a:chExt cx="9161969" cy="1677035"/>
          </a:xfrm>
        </p:grpSpPr>
        <p:pic>
          <p:nvPicPr>
            <p:cNvPr id="29" name="Picture 28"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30" name="Picture 29"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31" name="Rectangle 30"/>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Rectangle 31"/>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9" y="753230"/>
            <a:ext cx="6896534" cy="1080937"/>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760988" y="2336874"/>
            <a:ext cx="3145080"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531638" y="3030009"/>
            <a:ext cx="3367045" cy="290617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4282646" y="2336873"/>
            <a:ext cx="3145527"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4061129" y="3030009"/>
            <a:ext cx="3367044" cy="290617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5BCAD085-E8A6-8845-BD4E-CB4CCA059FC4}" type="datetimeFigureOut">
              <a:rPr lang="en-US" smtClean="0"/>
              <a:t>5/16/2025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27583475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grpSp>
        <p:nvGrpSpPr>
          <p:cNvPr id="15" name="Group 14"/>
          <p:cNvGrpSpPr/>
          <p:nvPr/>
        </p:nvGrpSpPr>
        <p:grpSpPr>
          <a:xfrm>
            <a:off x="0" y="609600"/>
            <a:ext cx="9161969" cy="1677035"/>
            <a:chOff x="0" y="2895600"/>
            <a:chExt cx="9161969" cy="1677035"/>
          </a:xfrm>
        </p:grpSpPr>
        <p:pic>
          <p:nvPicPr>
            <p:cNvPr id="16" name="Picture 15"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7" name="Picture 16"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18" name="Rectangle 17"/>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 name="Rectangle 18"/>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5BCAD085-E8A6-8845-BD4E-CB4CCA059FC4}" type="datetimeFigureOut">
              <a:rPr lang="en-US" smtClean="0"/>
              <a:t>5/16/2025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39699995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12" name="Picture 11" descr="HD-ShadowShort.png"/>
          <p:cNvPicPr>
            <a:picLocks noChangeAspect="1"/>
          </p:cNvPicPr>
          <p:nvPr/>
        </p:nvPicPr>
        <p:blipFill rotWithShape="1">
          <a:blip r:embed="rId2">
            <a:extLst>
              <a:ext uri="{28A0092B-C50C-407E-A947-70E740481C1C}">
                <a14:useLocalDpi xmlns:a14="http://schemas.microsoft.com/office/drawing/2010/main" val="0"/>
              </a:ext>
            </a:extLst>
          </a:blip>
          <a:srcRect r="9871"/>
          <a:stretch/>
        </p:blipFill>
        <p:spPr>
          <a:xfrm>
            <a:off x="7717217" y="1973262"/>
            <a:ext cx="1444752" cy="144270"/>
          </a:xfrm>
          <a:prstGeom prst="rect">
            <a:avLst/>
          </a:prstGeom>
        </p:spPr>
      </p:pic>
      <p:sp>
        <p:nvSpPr>
          <p:cNvPr id="14" name="Rectangle 13"/>
          <p:cNvSpPr/>
          <p:nvPr/>
        </p:nvSpPr>
        <p:spPr>
          <a:xfrm>
            <a:off x="7710769" y="609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5BCAD085-E8A6-8845-BD4E-CB4CCA059FC4}" type="datetimeFigureOut">
              <a:rPr lang="en-US" smtClean="0"/>
              <a:t>5/16/2025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33759907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grpSp>
        <p:nvGrpSpPr>
          <p:cNvPr id="17" name="Group 16"/>
          <p:cNvGrpSpPr/>
          <p:nvPr/>
        </p:nvGrpSpPr>
        <p:grpSpPr>
          <a:xfrm>
            <a:off x="0" y="609600"/>
            <a:ext cx="9161969" cy="1677035"/>
            <a:chOff x="0" y="2895600"/>
            <a:chExt cx="9161969" cy="1677035"/>
          </a:xfrm>
        </p:grpSpPr>
        <p:pic>
          <p:nvPicPr>
            <p:cNvPr id="18" name="Picture 17"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9" name="Picture 18"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0" name="Rectangle 19"/>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9" y="753227"/>
            <a:ext cx="6896534" cy="1080940"/>
          </a:xfrm>
        </p:spPr>
        <p:txBody>
          <a:bodyPr anchor="ctr">
            <a:normAutofit/>
          </a:bodyPr>
          <a:lstStyle>
            <a:lvl1pPr>
              <a:defRPr sz="36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3514385" y="2336874"/>
            <a:ext cx="3913788" cy="3599313"/>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533401" y="2336873"/>
            <a:ext cx="2796240"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5BCAD085-E8A6-8845-BD4E-CB4CCA059FC4}" type="datetimeFigureOut">
              <a:rPr lang="en-US" smtClean="0"/>
              <a:t>5/16/2025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10743859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grpSp>
        <p:nvGrpSpPr>
          <p:cNvPr id="17" name="Group 16"/>
          <p:cNvGrpSpPr/>
          <p:nvPr/>
        </p:nvGrpSpPr>
        <p:grpSpPr>
          <a:xfrm>
            <a:off x="0" y="609600"/>
            <a:ext cx="9161969" cy="1677035"/>
            <a:chOff x="0" y="2895600"/>
            <a:chExt cx="9161969" cy="1677035"/>
          </a:xfrm>
        </p:grpSpPr>
        <p:pic>
          <p:nvPicPr>
            <p:cNvPr id="18" name="Picture 17"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9" name="Picture 18" descr="HD-ShadowShort.png"/>
            <p:cNvPicPr>
              <a:picLocks noChangeAspect="1"/>
            </p:cNvPicPr>
            <p:nvPr/>
          </p:nvPicPr>
          <p:blipFill rotWithShape="1">
            <a:blip r:embed="rId3">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0" name="Rectangle 19"/>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9" y="753228"/>
            <a:ext cx="6896534" cy="1080938"/>
          </a:xfrm>
        </p:spPr>
        <p:txBody>
          <a:bodyPr anchor="ctr">
            <a:normAutofit/>
          </a:bodyPr>
          <a:lstStyle>
            <a:lvl1pPr>
              <a:defRPr sz="36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3510956" y="2336874"/>
            <a:ext cx="3917217"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531638" y="2336874"/>
            <a:ext cx="2798487"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5BCAD085-E8A6-8845-BD4E-CB4CCA059FC4}" type="datetimeFigureOut">
              <a:rPr lang="en-US" smtClean="0"/>
              <a:t>5/16/2025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7713964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7" name="Picture 3" descr="C:\Users\James\Desktop\msft\Berlin\build Assets\hashOverlaySD-FullResolve.png"/>
          <p:cNvPicPr>
            <a:picLocks noChangeAspect="1" noChangeArrowheads="1"/>
          </p:cNvPicPr>
          <p:nvPr/>
        </p:nvPicPr>
        <p:blipFill>
          <a:blip r:embed="rId19">
            <a:alphaModFix amt="10000"/>
            <a:extLst>
              <a:ext uri="{28A0092B-C50C-407E-A947-70E740481C1C}">
                <a14:useLocalDpi xmlns:a14="http://schemas.microsoft.com/office/drawing/2010/main" val="0"/>
              </a:ext>
            </a:extLst>
          </a:blip>
          <a:srcRect/>
          <a:stretch>
            <a:fillRect/>
          </a:stretch>
        </p:blipFill>
        <p:spPr bwMode="auto">
          <a:xfrm>
            <a:off x="0" y="1"/>
            <a:ext cx="9144000" cy="6858000"/>
          </a:xfrm>
          <a:prstGeom prst="rect">
            <a:avLst/>
          </a:prstGeom>
          <a:extLst>
            <a:ext uri="{909E8E84-426E-40dd-AFC4-6F175D3DCCD1}">
              <a14:hiddenFill xmlns="" xmlns:a14="http://schemas.microsoft.com/office/drawing/2010/main">
                <a:solidFill>
                  <a:srgbClr val="FFFFFF"/>
                </a:solidFill>
              </a14:hiddenFill>
            </a:ext>
          </a:extLst>
        </p:spPr>
      </p:pic>
      <p:sp>
        <p:nvSpPr>
          <p:cNvPr id="2" name="Title Placeholder 1"/>
          <p:cNvSpPr>
            <a:spLocks noGrp="1"/>
          </p:cNvSpPr>
          <p:nvPr>
            <p:ph type="title"/>
          </p:nvPr>
        </p:nvSpPr>
        <p:spPr>
          <a:xfrm>
            <a:off x="531639" y="753228"/>
            <a:ext cx="6896534" cy="1080938"/>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533400" y="2336873"/>
            <a:ext cx="6887389" cy="3599316"/>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5367881" y="5936188"/>
            <a:ext cx="20574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5BCAD085-E8A6-8845-BD4E-CB4CCA059FC4}" type="datetimeFigureOut">
              <a:rPr lang="en-US" smtClean="0"/>
              <a:t>5/16/2025</a:t>
            </a:fld>
            <a:endParaRPr lang="en-US"/>
          </a:p>
        </p:txBody>
      </p:sp>
      <p:sp>
        <p:nvSpPr>
          <p:cNvPr id="5" name="Footer Placeholder 4"/>
          <p:cNvSpPr>
            <a:spLocks noGrp="1"/>
          </p:cNvSpPr>
          <p:nvPr>
            <p:ph type="ftr" sz="quarter" idx="3"/>
          </p:nvPr>
        </p:nvSpPr>
        <p:spPr>
          <a:xfrm>
            <a:off x="533400" y="5936189"/>
            <a:ext cx="4834673"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848600" y="753228"/>
            <a:ext cx="1157674"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C1FF6DA9-008F-8B48-92A6-B652298478BF}" type="slidenum">
              <a:rPr lang="en-US" smtClean="0"/>
              <a:t>‹Nº›</a:t>
            </a:fld>
            <a:endParaRPr lang="en-US"/>
          </a:p>
        </p:txBody>
      </p:sp>
    </p:spTree>
    <p:extLst>
      <p:ext uri="{BB962C8B-B14F-4D97-AF65-F5344CB8AC3E}">
        <p14:creationId xmlns:p14="http://schemas.microsoft.com/office/powerpoint/2010/main" val="458628245"/>
      </p:ext>
    </p:extLst>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t>La Convención sobre los Derechos de las Personas con Discapacidad</a:t>
            </a:r>
          </a:p>
        </p:txBody>
      </p:sp>
      <p:pic>
        <p:nvPicPr>
          <p:cNvPr id="4" name="Marcador de contenido 3">
            <a:extLst>
              <a:ext uri="{FF2B5EF4-FFF2-40B4-BE49-F238E27FC236}">
                <a16:creationId xmlns:a16="http://schemas.microsoft.com/office/drawing/2014/main" id="{E9FF7C3E-D563-473F-9283-A20C6C9B47B5}"/>
              </a:ext>
            </a:extLst>
          </p:cNvPr>
          <p:cNvPicPr>
            <a:picLocks noGrp="1" noChangeAspect="1"/>
          </p:cNvPicPr>
          <p:nvPr>
            <p:ph idx="1"/>
          </p:nvPr>
        </p:nvPicPr>
        <p:blipFill>
          <a:blip r:embed="rId2"/>
          <a:stretch>
            <a:fillRect/>
          </a:stretch>
        </p:blipFill>
        <p:spPr>
          <a:xfrm>
            <a:off x="1879426" y="1996651"/>
            <a:ext cx="4577933" cy="457793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56600B6-2506-4039-B5B3-0E7BC3BF2F93}"/>
              </a:ext>
            </a:extLst>
          </p:cNvPr>
          <p:cNvSpPr>
            <a:spLocks noGrp="1"/>
          </p:cNvSpPr>
          <p:nvPr>
            <p:ph type="title"/>
          </p:nvPr>
        </p:nvSpPr>
        <p:spPr/>
        <p:txBody>
          <a:bodyPr/>
          <a:lstStyle/>
          <a:p>
            <a:r>
              <a:rPr lang="es-MX" dirty="0"/>
              <a:t>🏛️ Interpretación conjunta (art. 31 y 75 inc. 22 CN)</a:t>
            </a:r>
            <a:endParaRPr lang="es-AR" dirty="0"/>
          </a:p>
        </p:txBody>
      </p:sp>
      <p:sp>
        <p:nvSpPr>
          <p:cNvPr id="3" name="Marcador de contenido 2">
            <a:extLst>
              <a:ext uri="{FF2B5EF4-FFF2-40B4-BE49-F238E27FC236}">
                <a16:creationId xmlns:a16="http://schemas.microsoft.com/office/drawing/2014/main" id="{3084DA56-B23C-4E4B-AD80-FB195BC7EE6D}"/>
              </a:ext>
            </a:extLst>
          </p:cNvPr>
          <p:cNvSpPr>
            <a:spLocks noGrp="1"/>
          </p:cNvSpPr>
          <p:nvPr>
            <p:ph idx="1"/>
          </p:nvPr>
        </p:nvSpPr>
        <p:spPr>
          <a:xfrm>
            <a:off x="533400" y="2336873"/>
            <a:ext cx="7790468" cy="3599316"/>
          </a:xfrm>
        </p:spPr>
        <p:txBody>
          <a:bodyPr>
            <a:normAutofit lnSpcReduction="10000"/>
          </a:bodyPr>
          <a:lstStyle/>
          <a:p>
            <a:r>
              <a:rPr lang="es-MX" dirty="0"/>
              <a:t>La Corte Suprema y la doctrina nacional sostienen que los tratados deben interpretarse sistemáticamente y en forma armónica.</a:t>
            </a:r>
          </a:p>
          <a:p>
            <a:r>
              <a:rPr lang="es-MX" dirty="0"/>
              <a:t>Esto implica que, al interpretar los derechos de niños, niñas y adolescentes con discapacidad, no puede excluirse el enfoque de género, ni el enfoque de derechos económicos y sociales.</a:t>
            </a:r>
          </a:p>
          <a:p>
            <a:r>
              <a:rPr lang="es-MX" dirty="0"/>
              <a:t>Argentina, al tener estos instrumentos con jerarquía constitucional, debe garantizar su cumplimiento coordinado en todas las políticas públicas.</a:t>
            </a:r>
            <a:endParaRPr lang="es-AR" dirty="0"/>
          </a:p>
        </p:txBody>
      </p:sp>
    </p:spTree>
    <p:extLst>
      <p:ext uri="{BB962C8B-B14F-4D97-AF65-F5344CB8AC3E}">
        <p14:creationId xmlns:p14="http://schemas.microsoft.com/office/powerpoint/2010/main" val="19777022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7. Impacto Internacional</a:t>
            </a:r>
          </a:p>
        </p:txBody>
      </p:sp>
      <p:sp>
        <p:nvSpPr>
          <p:cNvPr id="3" name="Content Placeholder 2"/>
          <p:cNvSpPr>
            <a:spLocks noGrp="1"/>
          </p:cNvSpPr>
          <p:nvPr>
            <p:ph idx="1"/>
          </p:nvPr>
        </p:nvSpPr>
        <p:spPr>
          <a:xfrm>
            <a:off x="207390" y="2036190"/>
            <a:ext cx="8729220" cy="3899999"/>
          </a:xfrm>
        </p:spPr>
        <p:txBody>
          <a:bodyPr/>
          <a:lstStyle/>
          <a:p>
            <a:endParaRPr dirty="0"/>
          </a:p>
          <a:p>
            <a:pPr>
              <a:defRPr sz="1800"/>
            </a:pPr>
            <a:r>
              <a:rPr dirty="0" err="1"/>
              <a:t>Aprobada</a:t>
            </a:r>
            <a:r>
              <a:rPr dirty="0"/>
              <a:t> por la ONU </a:t>
            </a:r>
            <a:r>
              <a:rPr dirty="0" err="1"/>
              <a:t>en</a:t>
            </a:r>
            <a:r>
              <a:rPr dirty="0"/>
              <a:t> 2006, </a:t>
            </a:r>
            <a:r>
              <a:rPr dirty="0" err="1"/>
              <a:t>en</a:t>
            </a:r>
            <a:r>
              <a:rPr dirty="0"/>
              <a:t> vigor </a:t>
            </a:r>
            <a:r>
              <a:rPr dirty="0" err="1"/>
              <a:t>desde</a:t>
            </a:r>
            <a:r>
              <a:rPr dirty="0"/>
              <a:t> 2008.</a:t>
            </a:r>
          </a:p>
          <a:p>
            <a:pPr>
              <a:defRPr sz="1800"/>
            </a:pPr>
            <a:r>
              <a:rPr lang="es-MX" dirty="0"/>
              <a:t>Hasta la fecha, 193 países han ratificado la Convención sobre los Derechos de las Personas con Discapacidad (CDPD), incluyendo 192 Estados y la Unión Europea, que la ratificó el 23 de diciembre de 2010</a:t>
            </a:r>
          </a:p>
          <a:p>
            <a:pPr>
              <a:defRPr sz="1800"/>
            </a:pPr>
            <a:r>
              <a:rPr lang="es-MX" dirty="0"/>
              <a:t>Además, 107 países han ratificado o se han adherido al Protocolo Facultativo de la Convención, que establece mecanismos para presentar quejas individuales ante el Comité sobre los Derechos de las Personas con Discapacidad. </a:t>
            </a:r>
          </a:p>
          <a:p>
            <a:pPr>
              <a:defRPr sz="1800"/>
            </a:pPr>
            <a:r>
              <a:rPr lang="es-MX" dirty="0"/>
              <a:t>Es importante destacar que, aunque la mayoría de los países han ratificado la Convención, algunos, como Estados Unidos, aún no lo han hecho. En el caso de EE. UU., el Senado no ha alcanzado la mayoría necesaria para su ratificación, a pesar de haberla firmado en 2009.</a:t>
            </a: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9684282-5E2E-4A73-89E7-3942DDE98FDD}"/>
              </a:ext>
            </a:extLst>
          </p:cNvPr>
          <p:cNvSpPr>
            <a:spLocks noGrp="1"/>
          </p:cNvSpPr>
          <p:nvPr>
            <p:ph type="title"/>
          </p:nvPr>
        </p:nvSpPr>
        <p:spPr/>
        <p:txBody>
          <a:bodyPr/>
          <a:lstStyle/>
          <a:p>
            <a:r>
              <a:rPr lang="es-AR" dirty="0"/>
              <a:t>Protocolo Facultativo CDPCD</a:t>
            </a:r>
          </a:p>
        </p:txBody>
      </p:sp>
      <p:sp>
        <p:nvSpPr>
          <p:cNvPr id="3" name="Rectángulo 2">
            <a:extLst>
              <a:ext uri="{FF2B5EF4-FFF2-40B4-BE49-F238E27FC236}">
                <a16:creationId xmlns:a16="http://schemas.microsoft.com/office/drawing/2014/main" id="{EDB19256-986F-4999-BD4C-9C3CAD2B90AF}"/>
              </a:ext>
            </a:extLst>
          </p:cNvPr>
          <p:cNvSpPr/>
          <p:nvPr/>
        </p:nvSpPr>
        <p:spPr>
          <a:xfrm>
            <a:off x="235671" y="2045616"/>
            <a:ext cx="8672660" cy="420435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 typeface="Wingdings" panose="05000000000000000000" pitchFamily="2" charset="2"/>
              <a:buChar char="Ø"/>
            </a:pPr>
            <a:r>
              <a:rPr lang="es-MX" dirty="0"/>
              <a:t>Argentina ratificó el Protocolo Facultativo de la Convención sobre los Derechos de las Personas con Discapacidad (CDPD) mediante la Ley 26.378, sancionada el 21 de mayo de 2008 y promulgada el 6 de junio del mismo año. Esta ley aprueba tanto la Convención como su Protocolo Facultativo, comprometiendo al país a garantizar los derechos de las personas con discapacidad y a permitir que el Comité sobre los Derechos de las Personas con Discapacidad de las Naciones Unidas supervise su cumplimiento</a:t>
            </a:r>
          </a:p>
          <a:p>
            <a:pPr marL="285750" indent="-285750" algn="just">
              <a:buFont typeface="Wingdings" panose="05000000000000000000" pitchFamily="2" charset="2"/>
              <a:buChar char="Ø"/>
            </a:pPr>
            <a:r>
              <a:rPr lang="es-MX" dirty="0"/>
              <a:t>Posteriormente, a través de la Ley 27.044, sancionada el 19 de noviembre de 2014, Argentina otorgó jerarquía constitucional a la Convención y su Protocolo Facultativo, incorporándolos al artículo 75 inciso 22 de la Constitución Nacional. Esto implica que estos instrumentos tienen supremacía sobre las leyes nacionales y deben ser considerados al interpretar y aplicar la legislación interna.</a:t>
            </a:r>
          </a:p>
          <a:p>
            <a:pPr marL="285750" indent="-285750" algn="just">
              <a:buFont typeface="Wingdings" panose="05000000000000000000" pitchFamily="2" charset="2"/>
              <a:buChar char="Ø"/>
            </a:pPr>
            <a:endParaRPr lang="es-AR" dirty="0"/>
          </a:p>
        </p:txBody>
      </p:sp>
    </p:spTree>
    <p:extLst>
      <p:ext uri="{BB962C8B-B14F-4D97-AF65-F5344CB8AC3E}">
        <p14:creationId xmlns:p14="http://schemas.microsoft.com/office/powerpoint/2010/main" val="13118436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FE456828-6251-4AB0-96EF-DE6AC69367C7}"/>
              </a:ext>
            </a:extLst>
          </p:cNvPr>
          <p:cNvSpPr/>
          <p:nvPr/>
        </p:nvSpPr>
        <p:spPr>
          <a:xfrm>
            <a:off x="240383" y="2182753"/>
            <a:ext cx="8338009" cy="3970318"/>
          </a:xfrm>
          <a:prstGeom prst="rect">
            <a:avLst/>
          </a:prstGeom>
        </p:spPr>
        <p:txBody>
          <a:bodyPr wrap="square">
            <a:spAutoFit/>
          </a:bodyPr>
          <a:lstStyle/>
          <a:p>
            <a:r>
              <a:rPr lang="es-MX" dirty="0"/>
              <a:t>En cuanto a la implementación del Protocolo Facultativo en Argentina, este permite que personas o grupos de personas presenten comunicaciones al Comité sobre los Derechos de las Personas con Discapacidad si consideran que sus derechos han sido violados y han agotado todos los recursos legales disponibles en el país. Además, el Comité puede iniciar investigaciones sobre violaciones graves o sistemáticas de los derechos establecidos en la Convención</a:t>
            </a:r>
          </a:p>
          <a:p>
            <a:endParaRPr lang="es-MX" dirty="0"/>
          </a:p>
          <a:p>
            <a:r>
              <a:rPr lang="es-MX" dirty="0"/>
              <a:t>A nivel nacional, la Agencia Nacional de Discapacidad (ANDIS) es el organismo encargado de coordinar las políticas públicas relacionadas con la discapacidad, en línea con los compromisos asumidos por Argentina al ratificar la Convención y su Protocolo Facultativo. ANDIS trabaja en la promoción de los derechos de las personas con discapacidad, la implementación de programas de inclusión y accesibilidad, y la supervisión del cumplimiento de la normativa vigente.</a:t>
            </a:r>
            <a:endParaRPr lang="es-AR" dirty="0"/>
          </a:p>
        </p:txBody>
      </p:sp>
      <p:sp>
        <p:nvSpPr>
          <p:cNvPr id="3" name="Título 2">
            <a:extLst>
              <a:ext uri="{FF2B5EF4-FFF2-40B4-BE49-F238E27FC236}">
                <a16:creationId xmlns:a16="http://schemas.microsoft.com/office/drawing/2014/main" id="{96AF3124-A21D-44EF-9B1E-D3EA06287C0D}"/>
              </a:ext>
            </a:extLst>
          </p:cNvPr>
          <p:cNvSpPr>
            <a:spLocks noGrp="1"/>
          </p:cNvSpPr>
          <p:nvPr>
            <p:ph type="title"/>
          </p:nvPr>
        </p:nvSpPr>
        <p:spPr/>
        <p:txBody>
          <a:bodyPr/>
          <a:lstStyle/>
          <a:p>
            <a:r>
              <a:rPr lang="es-AR" dirty="0"/>
              <a:t>Protocolo facultativo (bis)</a:t>
            </a:r>
          </a:p>
        </p:txBody>
      </p:sp>
    </p:spTree>
    <p:extLst>
      <p:ext uri="{BB962C8B-B14F-4D97-AF65-F5344CB8AC3E}">
        <p14:creationId xmlns:p14="http://schemas.microsoft.com/office/powerpoint/2010/main" val="36307956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A6D890-F005-4D89-9812-D7793F55D9AB}"/>
              </a:ext>
            </a:extLst>
          </p:cNvPr>
          <p:cNvSpPr>
            <a:spLocks noGrp="1"/>
          </p:cNvSpPr>
          <p:nvPr>
            <p:ph type="title"/>
          </p:nvPr>
        </p:nvSpPr>
        <p:spPr/>
        <p:txBody>
          <a:bodyPr/>
          <a:lstStyle/>
          <a:p>
            <a:r>
              <a:rPr lang="es-MX" dirty="0"/>
              <a:t>🧩 Casos y Desafíos en la Implementación</a:t>
            </a:r>
            <a:endParaRPr lang="es-AR" dirty="0"/>
          </a:p>
        </p:txBody>
      </p:sp>
      <p:sp>
        <p:nvSpPr>
          <p:cNvPr id="3" name="Rectángulo 2">
            <a:extLst>
              <a:ext uri="{FF2B5EF4-FFF2-40B4-BE49-F238E27FC236}">
                <a16:creationId xmlns:a16="http://schemas.microsoft.com/office/drawing/2014/main" id="{A2F924E4-34C4-4132-88D2-06DA07A111B2}"/>
              </a:ext>
            </a:extLst>
          </p:cNvPr>
          <p:cNvSpPr/>
          <p:nvPr/>
        </p:nvSpPr>
        <p:spPr>
          <a:xfrm>
            <a:off x="306370" y="2131279"/>
            <a:ext cx="8715082" cy="3693319"/>
          </a:xfrm>
          <a:prstGeom prst="rect">
            <a:avLst/>
          </a:prstGeom>
        </p:spPr>
        <p:txBody>
          <a:bodyPr wrap="square">
            <a:spAutoFit/>
          </a:bodyPr>
          <a:lstStyle/>
          <a:p>
            <a:r>
              <a:rPr lang="es-MX" dirty="0"/>
              <a:t>Si bien Argentina ha avanzado en la implementación de la Convención y su Protocolo Facultativo, existen desafíos. Por ejemplo, en 2025, la Agencia Nacional de Discapacidad emitió la Resolución 187/2025, que reincorporaba terminología obsoleta y degradante en la evaluación de personas con discapacidad intelectual, utilizando términos como “idiota”, “imbécil” y “retardado mental”. Esta medida fue ampliamente repudiada por organizaciones defensoras de los derechos de las personas con discapacidad, que la calificaron como discriminatoria y violatoria de resoluciones de la ONU. Tras las críticas, la ANDIS anunció que corregiría los</a:t>
            </a:r>
          </a:p>
          <a:p>
            <a:r>
              <a:rPr lang="es-MX" dirty="0"/>
              <a:t>términos empleados.</a:t>
            </a:r>
          </a:p>
          <a:p>
            <a:r>
              <a:rPr lang="es-MX" dirty="0"/>
              <a:t>Este caso evidencia la necesidad de una implementación coherente y respetuosa de los derechos establecidos en la Convención y su Protocolo Facultativo, así como la importancia de la vigilancia y participación activa de la sociedad civil para garantizar el cumplimiento de estos compromisos internacionales.</a:t>
            </a:r>
            <a:endParaRPr lang="es-AR" dirty="0"/>
          </a:p>
        </p:txBody>
      </p:sp>
    </p:spTree>
    <p:extLst>
      <p:ext uri="{BB962C8B-B14F-4D97-AF65-F5344CB8AC3E}">
        <p14:creationId xmlns:p14="http://schemas.microsoft.com/office/powerpoint/2010/main" val="33470724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8. Bibliografía y Fuentes</a:t>
            </a:r>
          </a:p>
        </p:txBody>
      </p:sp>
      <p:sp>
        <p:nvSpPr>
          <p:cNvPr id="3" name="Content Placeholder 2"/>
          <p:cNvSpPr>
            <a:spLocks noGrp="1"/>
          </p:cNvSpPr>
          <p:nvPr>
            <p:ph idx="1"/>
          </p:nvPr>
        </p:nvSpPr>
        <p:spPr/>
        <p:txBody>
          <a:bodyPr/>
          <a:lstStyle/>
          <a:p>
            <a:endParaRPr/>
          </a:p>
          <a:p>
            <a:pPr>
              <a:defRPr sz="1800"/>
            </a:pPr>
            <a:r>
              <a:t>Convención CDPD (ONU, 2006).</a:t>
            </a:r>
          </a:p>
          <a:p>
            <a:pPr>
              <a:defRPr sz="1800"/>
            </a:pPr>
            <a:r>
              <a:t>Comité CDPD y Alto Comisionado ONU.</a:t>
            </a:r>
          </a:p>
          <a:p>
            <a:pPr>
              <a:defRPr sz="1800"/>
            </a:pPr>
            <a:r>
              <a:t>Autores: González Martín, Coriat, Eroles, Ballestero.</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1. Contexto y Justificación</a:t>
            </a:r>
          </a:p>
        </p:txBody>
      </p:sp>
      <p:sp>
        <p:nvSpPr>
          <p:cNvPr id="3" name="Content Placeholder 2"/>
          <p:cNvSpPr>
            <a:spLocks noGrp="1"/>
          </p:cNvSpPr>
          <p:nvPr>
            <p:ph idx="1"/>
          </p:nvPr>
        </p:nvSpPr>
        <p:spPr/>
        <p:txBody>
          <a:bodyPr/>
          <a:lstStyle/>
          <a:p>
            <a:endParaRPr/>
          </a:p>
          <a:p>
            <a:pPr>
              <a:defRPr sz="1800"/>
            </a:pPr>
            <a:r>
              <a:t>Primera convención del siglo XXI en DDHH con enfoque de discapacidad.</a:t>
            </a:r>
          </a:p>
          <a:p>
            <a:pPr>
              <a:defRPr sz="1800"/>
            </a:pPr>
            <a:r>
              <a:t>Supera el paradigma médico-asistencial.</a:t>
            </a:r>
          </a:p>
          <a:p>
            <a:pPr>
              <a:defRPr sz="1800"/>
            </a:pPr>
            <a:r>
              <a:t>La discapacidad es una cuestión de derechos, no médica.</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2. Finalidad y Enfoque</a:t>
            </a:r>
          </a:p>
        </p:txBody>
      </p:sp>
      <p:sp>
        <p:nvSpPr>
          <p:cNvPr id="3" name="Content Placeholder 2"/>
          <p:cNvSpPr>
            <a:spLocks noGrp="1"/>
          </p:cNvSpPr>
          <p:nvPr>
            <p:ph idx="1"/>
          </p:nvPr>
        </p:nvSpPr>
        <p:spPr/>
        <p:txBody>
          <a:bodyPr/>
          <a:lstStyle/>
          <a:p>
            <a:endParaRPr/>
          </a:p>
          <a:p>
            <a:pPr>
              <a:defRPr sz="1800"/>
            </a:pPr>
            <a:r>
              <a:t>Promueve, protege y asegura derechos de personas con discapacidad.</a:t>
            </a:r>
          </a:p>
          <a:p>
            <a:pPr>
              <a:defRPr sz="1800"/>
            </a:pPr>
            <a:r>
              <a:t>Modelo social de la discapacidad.</a:t>
            </a:r>
          </a:p>
          <a:p>
            <a:pPr>
              <a:defRPr sz="1800"/>
            </a:pPr>
            <a:r>
              <a:t>Enfoque basado en accesibilidad, igualdad, no discriminación y autonomía.</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3. Principios del Art. 3 CDPD</a:t>
            </a:r>
          </a:p>
        </p:txBody>
      </p:sp>
      <p:sp>
        <p:nvSpPr>
          <p:cNvPr id="3" name="Content Placeholder 2"/>
          <p:cNvSpPr>
            <a:spLocks noGrp="1"/>
          </p:cNvSpPr>
          <p:nvPr>
            <p:ph idx="1"/>
          </p:nvPr>
        </p:nvSpPr>
        <p:spPr/>
        <p:txBody>
          <a:bodyPr/>
          <a:lstStyle/>
          <a:p>
            <a:endParaRPr dirty="0"/>
          </a:p>
          <a:p>
            <a:pPr>
              <a:defRPr sz="1800"/>
            </a:pPr>
            <a:r>
              <a:rPr dirty="0" err="1"/>
              <a:t>Dignidad</a:t>
            </a:r>
            <a:r>
              <a:rPr dirty="0"/>
              <a:t> y </a:t>
            </a:r>
            <a:r>
              <a:rPr dirty="0" err="1"/>
              <a:t>autonomía</a:t>
            </a:r>
            <a:r>
              <a:rPr dirty="0"/>
              <a:t>.</a:t>
            </a:r>
          </a:p>
          <a:p>
            <a:pPr>
              <a:defRPr sz="1800"/>
            </a:pPr>
            <a:r>
              <a:rPr dirty="0"/>
              <a:t>No </a:t>
            </a:r>
            <a:r>
              <a:rPr dirty="0" err="1"/>
              <a:t>discriminación</a:t>
            </a:r>
            <a:r>
              <a:rPr dirty="0"/>
              <a:t>.</a:t>
            </a:r>
          </a:p>
          <a:p>
            <a:pPr>
              <a:defRPr sz="1800"/>
            </a:pPr>
            <a:r>
              <a:rPr dirty="0" err="1"/>
              <a:t>Participación</a:t>
            </a:r>
            <a:r>
              <a:rPr dirty="0"/>
              <a:t> e </a:t>
            </a:r>
            <a:r>
              <a:rPr dirty="0" err="1"/>
              <a:t>inclusión</a:t>
            </a:r>
            <a:r>
              <a:rPr dirty="0"/>
              <a:t> plena.</a:t>
            </a:r>
          </a:p>
          <a:p>
            <a:pPr>
              <a:defRPr sz="1800"/>
            </a:pPr>
            <a:r>
              <a:rPr dirty="0" err="1"/>
              <a:t>Igualdad</a:t>
            </a:r>
            <a:r>
              <a:rPr dirty="0"/>
              <a:t> de </a:t>
            </a:r>
            <a:r>
              <a:rPr dirty="0" err="1"/>
              <a:t>oportunidades</a:t>
            </a:r>
            <a:r>
              <a:rPr dirty="0"/>
              <a:t>.</a:t>
            </a:r>
          </a:p>
          <a:p>
            <a:pPr>
              <a:defRPr sz="1800"/>
            </a:pPr>
            <a:r>
              <a:rPr dirty="0" err="1"/>
              <a:t>Accesibilidad</a:t>
            </a:r>
            <a:r>
              <a:rPr dirty="0"/>
              <a:t> universal.</a:t>
            </a:r>
          </a:p>
          <a:p>
            <a:pPr>
              <a:defRPr sz="1800"/>
            </a:pPr>
            <a:r>
              <a:rPr dirty="0" err="1"/>
              <a:t>Igualdad</a:t>
            </a:r>
            <a:r>
              <a:rPr dirty="0"/>
              <a:t> de </a:t>
            </a:r>
            <a:r>
              <a:rPr dirty="0" err="1"/>
              <a:t>género</a:t>
            </a:r>
            <a:r>
              <a:rPr dirty="0"/>
              <a:t>.</a:t>
            </a:r>
          </a:p>
          <a:p>
            <a:pPr>
              <a:defRPr sz="1800"/>
            </a:pPr>
            <a:r>
              <a:rPr dirty="0" err="1"/>
              <a:t>Respeto</a:t>
            </a:r>
            <a:r>
              <a:rPr dirty="0"/>
              <a:t> al </a:t>
            </a:r>
            <a:r>
              <a:rPr dirty="0" err="1"/>
              <a:t>desarrollo</a:t>
            </a:r>
            <a:r>
              <a:rPr dirty="0"/>
              <a:t> </a:t>
            </a:r>
            <a:r>
              <a:rPr dirty="0" err="1"/>
              <a:t>evolutivo</a:t>
            </a:r>
            <a:endParaRPr lang="es-AR" dirty="0"/>
          </a:p>
          <a:p>
            <a:pPr marL="0" indent="0">
              <a:buNone/>
              <a:defRPr sz="1800"/>
            </a:pPr>
            <a:r>
              <a:rPr lang="es-AR" dirty="0"/>
              <a:t>   </a:t>
            </a:r>
            <a:r>
              <a:rPr dirty="0"/>
              <a:t> de NNyA con </a:t>
            </a:r>
            <a:r>
              <a:rPr dirty="0" err="1"/>
              <a:t>discapacidad</a:t>
            </a:r>
            <a:r>
              <a:rPr dirty="0"/>
              <a:t>.</a:t>
            </a:r>
          </a:p>
        </p:txBody>
      </p:sp>
      <p:pic>
        <p:nvPicPr>
          <p:cNvPr id="5" name="Imagen 4">
            <a:extLst>
              <a:ext uri="{FF2B5EF4-FFF2-40B4-BE49-F238E27FC236}">
                <a16:creationId xmlns:a16="http://schemas.microsoft.com/office/drawing/2014/main" id="{3FBCB165-2FE8-4F5F-AC39-F2FE4E126458}"/>
              </a:ext>
            </a:extLst>
          </p:cNvPr>
          <p:cNvPicPr>
            <a:picLocks noChangeAspect="1"/>
          </p:cNvPicPr>
          <p:nvPr/>
        </p:nvPicPr>
        <p:blipFill>
          <a:blip r:embed="rId2"/>
          <a:stretch>
            <a:fillRect/>
          </a:stretch>
        </p:blipFill>
        <p:spPr>
          <a:xfrm>
            <a:off x="4421171" y="1947156"/>
            <a:ext cx="4564545" cy="479353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4. Obligaciones de los Estados Parte</a:t>
            </a:r>
          </a:p>
        </p:txBody>
      </p:sp>
      <p:sp>
        <p:nvSpPr>
          <p:cNvPr id="3" name="Content Placeholder 2"/>
          <p:cNvSpPr>
            <a:spLocks noGrp="1"/>
          </p:cNvSpPr>
          <p:nvPr>
            <p:ph idx="1"/>
          </p:nvPr>
        </p:nvSpPr>
        <p:spPr/>
        <p:txBody>
          <a:bodyPr/>
          <a:lstStyle/>
          <a:p>
            <a:endParaRPr/>
          </a:p>
          <a:p>
            <a:pPr>
              <a:defRPr sz="1800"/>
            </a:pPr>
            <a:r>
              <a:t>Adoptar ajustes razonables.</a:t>
            </a:r>
          </a:p>
          <a:p>
            <a:pPr>
              <a:defRPr sz="1800"/>
            </a:pPr>
            <a:r>
              <a:t>Armonizar legislaciones nacionales.</a:t>
            </a:r>
          </a:p>
          <a:p>
            <a:pPr>
              <a:defRPr sz="1800"/>
            </a:pPr>
            <a:r>
              <a:t>Diseñar políticas públicas inclusivas en todos los ámbitos.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5. Supervisión y Cumplimiento</a:t>
            </a:r>
          </a:p>
        </p:txBody>
      </p:sp>
      <p:sp>
        <p:nvSpPr>
          <p:cNvPr id="3" name="Content Placeholder 2"/>
          <p:cNvSpPr>
            <a:spLocks noGrp="1"/>
          </p:cNvSpPr>
          <p:nvPr>
            <p:ph idx="1"/>
          </p:nvPr>
        </p:nvSpPr>
        <p:spPr/>
        <p:txBody>
          <a:bodyPr/>
          <a:lstStyle/>
          <a:p>
            <a:endParaRPr/>
          </a:p>
          <a:p>
            <a:pPr>
              <a:defRPr sz="1800"/>
            </a:pPr>
            <a:r>
              <a:t>Comité CDPD supervisa el cumplimiento.</a:t>
            </a:r>
          </a:p>
          <a:p>
            <a:pPr>
              <a:defRPr sz="1800"/>
            </a:pPr>
            <a:r>
              <a:t>Recibe informes, recomendaciones y comunicaciones individuales.</a:t>
            </a:r>
          </a:p>
          <a:p>
            <a:pPr>
              <a:defRPr sz="1800"/>
            </a:pPr>
            <a:r>
              <a:t>Requiere adhesión al Protocolo Facultativo.</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718A59C-CDDE-4807-9C9D-ACDCD5C2D3D7}"/>
              </a:ext>
            </a:extLst>
          </p:cNvPr>
          <p:cNvSpPr>
            <a:spLocks noGrp="1"/>
          </p:cNvSpPr>
          <p:nvPr>
            <p:ph type="title"/>
          </p:nvPr>
        </p:nvSpPr>
        <p:spPr/>
        <p:txBody>
          <a:bodyPr/>
          <a:lstStyle/>
          <a:p>
            <a:r>
              <a:rPr lang="es-AR" dirty="0"/>
              <a:t>Observaciones Grales. </a:t>
            </a:r>
          </a:p>
        </p:txBody>
      </p:sp>
      <p:sp>
        <p:nvSpPr>
          <p:cNvPr id="3" name="Marcador de contenido 2">
            <a:extLst>
              <a:ext uri="{FF2B5EF4-FFF2-40B4-BE49-F238E27FC236}">
                <a16:creationId xmlns:a16="http://schemas.microsoft.com/office/drawing/2014/main" id="{287C9E14-AFAB-48B6-A814-532F0383D842}"/>
              </a:ext>
            </a:extLst>
          </p:cNvPr>
          <p:cNvSpPr>
            <a:spLocks noGrp="1"/>
          </p:cNvSpPr>
          <p:nvPr>
            <p:ph idx="1"/>
          </p:nvPr>
        </p:nvSpPr>
        <p:spPr>
          <a:xfrm>
            <a:off x="136688" y="2016360"/>
            <a:ext cx="8870623" cy="4841639"/>
          </a:xfrm>
        </p:spPr>
        <p:txBody>
          <a:bodyPr>
            <a:normAutofit fontScale="70000" lnSpcReduction="20000"/>
          </a:bodyPr>
          <a:lstStyle/>
          <a:p>
            <a:r>
              <a:rPr lang="es-MX" dirty="0"/>
              <a:t>O.G Nº 1 (2014) – Artículo 12: Igual reconocimiento ante la ley. </a:t>
            </a:r>
          </a:p>
          <a:p>
            <a:r>
              <a:rPr lang="es-MX" dirty="0"/>
              <a:t>Establece que todas las personas con discapacidad tienen derecho a ser reconocidas como sujetos de derecho en igualdad de condiciones. Rechaza los regímenes de sustitución en la toma de decisiones y promueve el apoyo para el ejercicio de la capacidad jurídica.</a:t>
            </a:r>
          </a:p>
          <a:p>
            <a:r>
              <a:rPr lang="es-MX" dirty="0"/>
              <a:t>O.G Nº 2 (2014) – Artículo 9: Accesibilidad. </a:t>
            </a:r>
          </a:p>
          <a:p>
            <a:r>
              <a:rPr lang="es-MX" dirty="0"/>
              <a:t>Destaca la accesibilidad como un derecho fundamental y una condición previa para el ejercicio de otros derechos. Exige que los Estados adopten medidas proactivas para eliminar barreras físicas, comunicacionales y actitudinales.</a:t>
            </a:r>
          </a:p>
          <a:p>
            <a:r>
              <a:rPr lang="es-MX" dirty="0"/>
              <a:t>O.G Nº 3 (2016) – Artículo 6: </a:t>
            </a:r>
          </a:p>
          <a:p>
            <a:r>
              <a:rPr lang="es-MX" dirty="0"/>
              <a:t>Mujeres y niñas con discapacidad. Aborda la discriminación múltiple e </a:t>
            </a:r>
            <a:r>
              <a:rPr lang="es-MX" dirty="0" err="1"/>
              <a:t>interseccional</a:t>
            </a:r>
            <a:r>
              <a:rPr lang="es-MX" dirty="0"/>
              <a:t> que enfrentan las mujeres y niñas con discapacidad. Requiere que los Estados implementen políticas específicas para garantizar su empoderamiento y participación plena en la sociedad.</a:t>
            </a:r>
          </a:p>
          <a:p>
            <a:r>
              <a:rPr lang="es-MX" dirty="0"/>
              <a:t>O.G Nº 4 (2016) – Artículo 24: </a:t>
            </a:r>
          </a:p>
          <a:p>
            <a:r>
              <a:rPr lang="es-MX" dirty="0"/>
              <a:t>Educación </a:t>
            </a:r>
            <a:r>
              <a:rPr lang="es-MX" dirty="0" err="1"/>
              <a:t>inclusivaPromueve</a:t>
            </a:r>
            <a:r>
              <a:rPr lang="es-MX" dirty="0"/>
              <a:t> un sistema de educación inclusivo en todos los niveles, rechazando la segregación educativa. Subraya la necesidad de ajustes razonables y apoyo individualizado para estudiantes con discapacidad.</a:t>
            </a:r>
            <a:endParaRPr lang="es-AR" dirty="0"/>
          </a:p>
        </p:txBody>
      </p:sp>
    </p:spTree>
    <p:extLst>
      <p:ext uri="{BB962C8B-B14F-4D97-AF65-F5344CB8AC3E}">
        <p14:creationId xmlns:p14="http://schemas.microsoft.com/office/powerpoint/2010/main" val="23604938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AA7B541-F2D7-4E91-BD2C-C6F71C61AD19}"/>
              </a:ext>
            </a:extLst>
          </p:cNvPr>
          <p:cNvSpPr>
            <a:spLocks noGrp="1"/>
          </p:cNvSpPr>
          <p:nvPr>
            <p:ph type="title"/>
          </p:nvPr>
        </p:nvSpPr>
        <p:spPr/>
        <p:txBody>
          <a:bodyPr/>
          <a:lstStyle/>
          <a:p>
            <a:r>
              <a:rPr lang="es-AR" dirty="0"/>
              <a:t>Observaciones Grales. </a:t>
            </a:r>
          </a:p>
        </p:txBody>
      </p:sp>
      <p:sp>
        <p:nvSpPr>
          <p:cNvPr id="3" name="Marcador de contenido 2">
            <a:extLst>
              <a:ext uri="{FF2B5EF4-FFF2-40B4-BE49-F238E27FC236}">
                <a16:creationId xmlns:a16="http://schemas.microsoft.com/office/drawing/2014/main" id="{BE42823B-03C7-4F13-AEB8-C5A0E9EE3A85}"/>
              </a:ext>
            </a:extLst>
          </p:cNvPr>
          <p:cNvSpPr>
            <a:spLocks noGrp="1"/>
          </p:cNvSpPr>
          <p:nvPr>
            <p:ph idx="1"/>
          </p:nvPr>
        </p:nvSpPr>
        <p:spPr>
          <a:xfrm>
            <a:off x="0" y="2157765"/>
            <a:ext cx="9144000" cy="4591827"/>
          </a:xfrm>
        </p:spPr>
        <p:txBody>
          <a:bodyPr>
            <a:normAutofit fontScale="70000" lnSpcReduction="20000"/>
          </a:bodyPr>
          <a:lstStyle/>
          <a:p>
            <a:r>
              <a:rPr lang="es-MX" dirty="0"/>
              <a:t>O.G Nº 5 (2017) – Artículo 19:  Derecho a vivir de forma independiente y a ser incluido en la comunidad. </a:t>
            </a:r>
          </a:p>
          <a:p>
            <a:r>
              <a:rPr lang="es-MX" dirty="0"/>
              <a:t>Reafirma el derecho de las personas con discapacidad a elegir su lugar de residencia y con quién vivir. Critica la institucionalización y aboga por servicios comunitarios que apoyen la vida independiente.</a:t>
            </a:r>
          </a:p>
          <a:p>
            <a:r>
              <a:rPr lang="es-MX" dirty="0"/>
              <a:t>O.G Nº 6 (2018) – Artículo 5: Igualdad y no discriminación. </a:t>
            </a:r>
          </a:p>
          <a:p>
            <a:r>
              <a:rPr lang="es-MX" dirty="0"/>
              <a:t>Define la discriminación por motivos de discapacidad, incluyendo la denegación de ajustes razonables. Exige que los Estados adopten medidas legislativas y de políticas públicas para garantizar la igualdad sustantiva.</a:t>
            </a:r>
          </a:p>
          <a:p>
            <a:r>
              <a:rPr lang="es-MX" dirty="0"/>
              <a:t>O.G Nº 7 (2018) – Artículos 4.3 y 33.3: Participación de las personas con discapacidad.</a:t>
            </a:r>
          </a:p>
          <a:p>
            <a:r>
              <a:rPr lang="es-MX" dirty="0"/>
              <a:t>Subraya la obligación de los Estados de consultar y colaborar activamente con las personas con discapacidad y sus organizaciones representativas en la implementación y monitoreo de la Convención</a:t>
            </a:r>
          </a:p>
          <a:p>
            <a:r>
              <a:rPr lang="es-MX" dirty="0"/>
              <a:t>O.G Nº 8 (2022) – Artículo 27: Derecho al trabajo y al empleo. </a:t>
            </a:r>
          </a:p>
          <a:p>
            <a:r>
              <a:rPr lang="es-MX" dirty="0"/>
              <a:t>Enfatiza el derecho de las personas con discapacidad a trabajar en igualdad de condiciones. Requiere que los Estados eliminen barreras al empleo y promuevan entornos laborales inclusivos y accesibles.</a:t>
            </a:r>
          </a:p>
          <a:p>
            <a:endParaRPr lang="es-AR" dirty="0"/>
          </a:p>
        </p:txBody>
      </p:sp>
    </p:spTree>
    <p:extLst>
      <p:ext uri="{BB962C8B-B14F-4D97-AF65-F5344CB8AC3E}">
        <p14:creationId xmlns:p14="http://schemas.microsoft.com/office/powerpoint/2010/main" val="526955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6817" y="753228"/>
            <a:ext cx="7333905" cy="1080938"/>
          </a:xfrm>
        </p:spPr>
        <p:txBody>
          <a:bodyPr>
            <a:normAutofit fontScale="90000"/>
          </a:bodyPr>
          <a:lstStyle/>
          <a:p>
            <a:r>
              <a:rPr dirty="0"/>
              <a:t>6. </a:t>
            </a:r>
            <a:r>
              <a:rPr dirty="0" err="1"/>
              <a:t>Alcances</a:t>
            </a:r>
            <a:r>
              <a:rPr dirty="0"/>
              <a:t> </a:t>
            </a:r>
            <a:r>
              <a:rPr dirty="0" err="1"/>
              <a:t>Jurídicos</a:t>
            </a:r>
            <a:r>
              <a:rPr dirty="0"/>
              <a:t> y Marco </a:t>
            </a:r>
            <a:r>
              <a:rPr dirty="0" err="1"/>
              <a:t>Comparado</a:t>
            </a:r>
            <a:r>
              <a:rPr lang="es-AR" dirty="0"/>
              <a:t>. Dialogo c/otros Instrumentos Internacionales</a:t>
            </a:r>
            <a:endParaRPr dirty="0"/>
          </a:p>
        </p:txBody>
      </p:sp>
      <p:sp>
        <p:nvSpPr>
          <p:cNvPr id="3" name="Content Placeholder 2"/>
          <p:cNvSpPr>
            <a:spLocks noGrp="1"/>
          </p:cNvSpPr>
          <p:nvPr>
            <p:ph idx="1"/>
          </p:nvPr>
        </p:nvSpPr>
        <p:spPr>
          <a:xfrm>
            <a:off x="386499" y="2129358"/>
            <a:ext cx="8295588" cy="4728642"/>
          </a:xfrm>
        </p:spPr>
        <p:txBody>
          <a:bodyPr>
            <a:normAutofit fontScale="70000" lnSpcReduction="20000"/>
          </a:bodyPr>
          <a:lstStyle/>
          <a:p>
            <a:r>
              <a:rPr lang="es-MX" b="1" u="sng" dirty="0"/>
              <a:t>Niñas y adolescentes con discapacidad institucionalizadas </a:t>
            </a:r>
          </a:p>
          <a:p>
            <a:r>
              <a:rPr lang="es-MX" dirty="0"/>
              <a:t>CDPD (Art. 19 y 24) exige desinstitucionalización y acceso a educación inclusiva.</a:t>
            </a:r>
          </a:p>
          <a:p>
            <a:r>
              <a:rPr lang="es-MX" dirty="0"/>
              <a:t>CDN (Art. 9 y 23) refuerza el derecho a vivir en familia y a apoyos especiales.</a:t>
            </a:r>
          </a:p>
          <a:p>
            <a:r>
              <a:rPr lang="es-MX" dirty="0" err="1"/>
              <a:t>DESCyP</a:t>
            </a:r>
            <a:r>
              <a:rPr lang="es-MX" dirty="0"/>
              <a:t> (Art. 10 y 13) garantiza protección de la familia y acceso efectivo a educación.</a:t>
            </a:r>
          </a:p>
          <a:p>
            <a:r>
              <a:rPr lang="es-MX" dirty="0"/>
              <a:t>Belém do Pará impone al Estado prevenir violencias estructurales dentro de instituciones cerradas.</a:t>
            </a:r>
          </a:p>
          <a:p>
            <a:r>
              <a:rPr lang="es-MX" b="1" u="sng" dirty="0"/>
              <a:t>Capacidad jurídica y acceso a apoyos</a:t>
            </a:r>
          </a:p>
          <a:p>
            <a:r>
              <a:rPr lang="es-MX" dirty="0"/>
              <a:t>CDPD (Art. 12) reconoce la capacidad jurídica y exige apoyos.</a:t>
            </a:r>
          </a:p>
          <a:p>
            <a:r>
              <a:rPr lang="es-MX" dirty="0"/>
              <a:t>CDN no contradice este principio y debe interpretarse a la luz de la </a:t>
            </a:r>
          </a:p>
          <a:p>
            <a:r>
              <a:rPr lang="es-MX" dirty="0" err="1"/>
              <a:t>CDPD.DESCyP</a:t>
            </a:r>
            <a:r>
              <a:rPr lang="es-MX" dirty="0"/>
              <a:t> exige medidas para garantizar derechos reales, no solo formales.</a:t>
            </a:r>
          </a:p>
          <a:p>
            <a:r>
              <a:rPr lang="es-MX" dirty="0"/>
              <a:t> </a:t>
            </a:r>
            <a:r>
              <a:rPr lang="es-MX" b="1" u="sng" dirty="0"/>
              <a:t>Salud y acceso a servicios</a:t>
            </a:r>
          </a:p>
          <a:p>
            <a:r>
              <a:rPr lang="es-MX" dirty="0"/>
              <a:t>CDPD (Art. 25) garantiza el derecho a la salud sin discriminación.</a:t>
            </a:r>
          </a:p>
          <a:p>
            <a:r>
              <a:rPr lang="es-MX" dirty="0" err="1"/>
              <a:t>DESCyP</a:t>
            </a:r>
            <a:r>
              <a:rPr lang="es-MX" dirty="0"/>
              <a:t> (Art. 12) establece el deber estatal de garantizar salud física y mental progresivamente.</a:t>
            </a:r>
          </a:p>
          <a:p>
            <a:r>
              <a:rPr lang="es-MX" dirty="0"/>
              <a:t>CDN (Art. 24) obliga a asegurar acceso sanitario a los NNyA.</a:t>
            </a:r>
            <a:endParaRPr dirty="0"/>
          </a:p>
        </p:txBody>
      </p:sp>
    </p:spTree>
  </p:cSld>
  <p:clrMapOvr>
    <a:masterClrMapping/>
  </p:clrMapOvr>
</p:sld>
</file>

<file path=ppt/theme/theme1.xml><?xml version="1.0" encoding="utf-8"?>
<a:theme xmlns:a="http://schemas.openxmlformats.org/drawingml/2006/main" name="Berlín">
  <a:themeElements>
    <a:clrScheme name="Berlín">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Berlí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í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0CBE056-4EF4-4D92-969E-947779DA7AAA}"/>
    </a:ext>
  </a:extLst>
</a:theme>
</file>

<file path=docProps/app.xml><?xml version="1.0" encoding="utf-8"?>
<Properties xmlns="http://schemas.openxmlformats.org/officeDocument/2006/extended-properties" xmlns:vt="http://schemas.openxmlformats.org/officeDocument/2006/docPropsVTypes">
  <Template>TM04033917[[fn=Berlín]]</Template>
  <TotalTime>129</TotalTime>
  <Words>1499</Words>
  <Application>Microsoft Office PowerPoint</Application>
  <PresentationFormat>Presentación en pantalla (4:3)</PresentationFormat>
  <Paragraphs>89</Paragraphs>
  <Slides>15</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15</vt:i4>
      </vt:variant>
    </vt:vector>
  </HeadingPairs>
  <TitlesOfParts>
    <vt:vector size="19" baseType="lpstr">
      <vt:lpstr>Arial</vt:lpstr>
      <vt:lpstr>Trebuchet MS</vt:lpstr>
      <vt:lpstr>Wingdings</vt:lpstr>
      <vt:lpstr>Berlín</vt:lpstr>
      <vt:lpstr>La Convención sobre los Derechos de las Personas con Discapacidad</vt:lpstr>
      <vt:lpstr>1. Contexto y Justificación</vt:lpstr>
      <vt:lpstr>2. Finalidad y Enfoque</vt:lpstr>
      <vt:lpstr>3. Principios del Art. 3 CDPD</vt:lpstr>
      <vt:lpstr>4. Obligaciones de los Estados Parte</vt:lpstr>
      <vt:lpstr>5. Supervisión y Cumplimiento</vt:lpstr>
      <vt:lpstr>Observaciones Grales. </vt:lpstr>
      <vt:lpstr>Observaciones Grales. </vt:lpstr>
      <vt:lpstr>6. Alcances Jurídicos y Marco Comparado. Dialogo c/otros Instrumentos Internacionales</vt:lpstr>
      <vt:lpstr>🏛️ Interpretación conjunta (art. 31 y 75 inc. 22 CN)</vt:lpstr>
      <vt:lpstr>7. Impacto Internacional</vt:lpstr>
      <vt:lpstr>Protocolo Facultativo CDPCD</vt:lpstr>
      <vt:lpstr>Protocolo facultativo (bis)</vt:lpstr>
      <vt:lpstr>🧩 Casos y Desafíos en la Implementación</vt:lpstr>
      <vt:lpstr>8. Bibliografía y Fuentes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Convención sobre los Derechos de las Personas con Discapacidad</dc:title>
  <dc:subject/>
  <dc:creator/>
  <cp:keywords/>
  <dc:description>generated using python-pptx</dc:description>
  <cp:lastModifiedBy>Natalia Rodriguez</cp:lastModifiedBy>
  <cp:revision>11</cp:revision>
  <dcterms:created xsi:type="dcterms:W3CDTF">2013-01-27T09:14:16Z</dcterms:created>
  <dcterms:modified xsi:type="dcterms:W3CDTF">2025-05-16T19:56:17Z</dcterms:modified>
  <cp:category/>
</cp:coreProperties>
</file>