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7" r:id="rId2"/>
    <p:sldId id="256" r:id="rId3"/>
    <p:sldId id="258" r:id="rId4"/>
    <p:sldId id="261" r:id="rId5"/>
    <p:sldId id="262" r:id="rId6"/>
    <p:sldId id="260" r:id="rId7"/>
    <p:sldId id="273" r:id="rId8"/>
    <p:sldId id="263" r:id="rId9"/>
    <p:sldId id="264" r:id="rId10"/>
    <p:sldId id="265" r:id="rId11"/>
    <p:sldId id="266" r:id="rId12"/>
    <p:sldId id="274" r:id="rId13"/>
    <p:sldId id="275" r:id="rId14"/>
    <p:sldId id="285" r:id="rId15"/>
    <p:sldId id="276" r:id="rId16"/>
    <p:sldId id="277" r:id="rId17"/>
    <p:sldId id="278" r:id="rId18"/>
    <p:sldId id="279" r:id="rId19"/>
    <p:sldId id="280" r:id="rId20"/>
    <p:sldId id="281" r:id="rId21"/>
    <p:sldId id="282" r:id="rId22"/>
    <p:sldId id="271" r:id="rId23"/>
    <p:sldId id="272" r:id="rId24"/>
    <p:sldId id="28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38" autoAdjust="0"/>
    <p:restoredTop sz="94660"/>
  </p:normalViewPr>
  <p:slideViewPr>
    <p:cSldViewPr snapToGrid="0">
      <p:cViewPr varScale="1">
        <p:scale>
          <a:sx n="74" d="100"/>
          <a:sy n="74" d="100"/>
        </p:scale>
        <p:origin x="3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11/14/2025</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95456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3390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90146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87881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78868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11/14/2025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37845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11/14/2025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90199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34433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97683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44567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11/14/2025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60911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635906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70014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89592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68879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99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8784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11/14/2025</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60185351"/>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C79E2D-709A-4B42-AC74-C1265E1F8AB6}"/>
              </a:ext>
            </a:extLst>
          </p:cNvPr>
          <p:cNvSpPr>
            <a:spLocks noGrp="1"/>
          </p:cNvSpPr>
          <p:nvPr>
            <p:ph type="title"/>
          </p:nvPr>
        </p:nvSpPr>
        <p:spPr>
          <a:xfrm>
            <a:off x="936939" y="1236749"/>
            <a:ext cx="9905998" cy="1478570"/>
          </a:xfrm>
        </p:spPr>
        <p:txBody>
          <a:bodyPr>
            <a:normAutofit fontScale="90000"/>
          </a:bodyPr>
          <a:lstStyle/>
          <a:p>
            <a:pPr algn="ctr"/>
            <a:br>
              <a:rPr lang="es-AR" sz="6600" b="1" dirty="0"/>
            </a:br>
            <a:br>
              <a:rPr lang="es-AR" sz="6600" b="1" dirty="0"/>
            </a:br>
            <a:r>
              <a:rPr lang="es-AR" sz="6600" b="1" dirty="0">
                <a:solidFill>
                  <a:srgbClr val="000000"/>
                </a:solidFill>
              </a:rPr>
              <a:t>Promesa</a:t>
            </a:r>
            <a:br>
              <a:rPr lang="es-AR" sz="6600" b="1" dirty="0"/>
            </a:br>
            <a:br>
              <a:rPr lang="es-AR" sz="6600" b="1" dirty="0"/>
            </a:br>
            <a:endParaRPr lang="es-AR" sz="6600" b="1" dirty="0"/>
          </a:p>
        </p:txBody>
      </p:sp>
      <p:sp>
        <p:nvSpPr>
          <p:cNvPr id="3" name="Marcador de contenido 2">
            <a:extLst>
              <a:ext uri="{FF2B5EF4-FFF2-40B4-BE49-F238E27FC236}">
                <a16:creationId xmlns:a16="http://schemas.microsoft.com/office/drawing/2014/main" id="{FD89F49E-A005-4CA8-99D1-64523453A244}"/>
              </a:ext>
            </a:extLst>
          </p:cNvPr>
          <p:cNvSpPr>
            <a:spLocks noGrp="1"/>
          </p:cNvSpPr>
          <p:nvPr>
            <p:ph idx="1"/>
          </p:nvPr>
        </p:nvSpPr>
        <p:spPr>
          <a:xfrm>
            <a:off x="1349063" y="4937597"/>
            <a:ext cx="10058957" cy="1367308"/>
          </a:xfrm>
        </p:spPr>
        <p:txBody>
          <a:bodyPr>
            <a:normAutofit fontScale="92500" lnSpcReduction="20000"/>
          </a:bodyPr>
          <a:lstStyle/>
          <a:p>
            <a:pPr marL="0" indent="0">
              <a:buNone/>
            </a:pPr>
            <a:r>
              <a:rPr lang="es-ES" dirty="0">
                <a:solidFill>
                  <a:srgbClr val="000000"/>
                </a:solidFill>
              </a:rPr>
              <a:t>MEDIADORA: SILVIA KARINA CAPRA</a:t>
            </a:r>
          </a:p>
          <a:p>
            <a:pPr marL="0" indent="0">
              <a:buNone/>
            </a:pPr>
            <a:endParaRPr lang="es-ES" dirty="0">
              <a:solidFill>
                <a:srgbClr val="000000"/>
              </a:solidFill>
            </a:endParaRPr>
          </a:p>
          <a:p>
            <a:pPr marL="0" indent="0" algn="ctr">
              <a:buNone/>
            </a:pPr>
            <a:r>
              <a:rPr lang="es-AR" sz="2000" b="0" i="0" dirty="0">
                <a:solidFill>
                  <a:srgbClr val="000000"/>
                </a:solidFill>
                <a:effectLst/>
                <a:latin typeface="Google Sans"/>
              </a:rPr>
              <a:t>Colegio de Abogados Moreno Gral. Rodríguez</a:t>
            </a:r>
            <a:endParaRPr lang="es-AR" sz="2000" dirty="0">
              <a:solidFill>
                <a:srgbClr val="000000"/>
              </a:solidFill>
            </a:endParaRPr>
          </a:p>
        </p:txBody>
      </p:sp>
      <p:sp>
        <p:nvSpPr>
          <p:cNvPr id="5" name="CuadroTexto 4">
            <a:extLst>
              <a:ext uri="{FF2B5EF4-FFF2-40B4-BE49-F238E27FC236}">
                <a16:creationId xmlns:a16="http://schemas.microsoft.com/office/drawing/2014/main" id="{E22ACA92-5145-4CB5-9AA4-D96D46671806}"/>
              </a:ext>
            </a:extLst>
          </p:cNvPr>
          <p:cNvSpPr txBox="1"/>
          <p:nvPr/>
        </p:nvSpPr>
        <p:spPr>
          <a:xfrm>
            <a:off x="1349063" y="2673684"/>
            <a:ext cx="9905998" cy="523220"/>
          </a:xfrm>
          <a:prstGeom prst="rect">
            <a:avLst/>
          </a:prstGeom>
          <a:noFill/>
        </p:spPr>
        <p:txBody>
          <a:bodyPr wrap="square">
            <a:spAutoFit/>
          </a:bodyPr>
          <a:lstStyle/>
          <a:p>
            <a:pPr marL="0" indent="0" algn="ctr">
              <a:buNone/>
            </a:pPr>
            <a:r>
              <a:rPr lang="es-ES" sz="2800" b="0" i="0" dirty="0">
                <a:solidFill>
                  <a:srgbClr val="000000"/>
                </a:solidFill>
                <a:effectLst/>
                <a:latin typeface="Montserrat"/>
              </a:rPr>
              <a:t>Procedimiento de Mediación Prejudicial en Materia de Salud</a:t>
            </a:r>
            <a:endParaRPr lang="es-AR" sz="2800" dirty="0">
              <a:solidFill>
                <a:srgbClr val="000000"/>
              </a:solidFill>
            </a:endParaRPr>
          </a:p>
        </p:txBody>
      </p:sp>
    </p:spTree>
    <p:extLst>
      <p:ext uri="{BB962C8B-B14F-4D97-AF65-F5344CB8AC3E}">
        <p14:creationId xmlns:p14="http://schemas.microsoft.com/office/powerpoint/2010/main" val="3133549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EA3BC1-A874-4E62-A3C1-44E30A4B41E3}"/>
              </a:ext>
            </a:extLst>
          </p:cNvPr>
          <p:cNvSpPr>
            <a:spLocks noGrp="1"/>
          </p:cNvSpPr>
          <p:nvPr>
            <p:ph type="title"/>
          </p:nvPr>
        </p:nvSpPr>
        <p:spPr>
          <a:xfrm>
            <a:off x="1424747" y="255763"/>
            <a:ext cx="9905998" cy="669369"/>
          </a:xfrm>
        </p:spPr>
        <p:txBody>
          <a:bodyPr/>
          <a:lstStyle/>
          <a:p>
            <a:r>
              <a:rPr lang="es-AR" dirty="0">
                <a:solidFill>
                  <a:srgbClr val="000000"/>
                </a:solidFill>
              </a:rPr>
              <a:t>Sistema de Salud</a:t>
            </a:r>
          </a:p>
        </p:txBody>
      </p:sp>
      <p:sp>
        <p:nvSpPr>
          <p:cNvPr id="3" name="Marcador de contenido 2">
            <a:extLst>
              <a:ext uri="{FF2B5EF4-FFF2-40B4-BE49-F238E27FC236}">
                <a16:creationId xmlns:a16="http://schemas.microsoft.com/office/drawing/2014/main" id="{5948C692-EF85-401F-ADCE-C1335DD21FF3}"/>
              </a:ext>
            </a:extLst>
          </p:cNvPr>
          <p:cNvSpPr>
            <a:spLocks noGrp="1"/>
          </p:cNvSpPr>
          <p:nvPr>
            <p:ph idx="1"/>
          </p:nvPr>
        </p:nvSpPr>
        <p:spPr>
          <a:xfrm>
            <a:off x="631065" y="1210614"/>
            <a:ext cx="11050073" cy="4580587"/>
          </a:xfrm>
        </p:spPr>
        <p:txBody>
          <a:bodyPr>
            <a:normAutofit/>
          </a:bodyPr>
          <a:lstStyle/>
          <a:p>
            <a:pPr marL="0" indent="0">
              <a:buNone/>
            </a:pPr>
            <a:r>
              <a:rPr lang="es-ES" dirty="0"/>
              <a:t>		</a:t>
            </a:r>
          </a:p>
          <a:p>
            <a:pPr marL="0" indent="0">
              <a:buNone/>
            </a:pPr>
            <a:r>
              <a:rPr lang="es-ES" dirty="0"/>
              <a:t>			</a:t>
            </a:r>
            <a:r>
              <a:rPr lang="es-ES" dirty="0">
                <a:solidFill>
                  <a:srgbClr val="000000"/>
                </a:solidFill>
              </a:rPr>
              <a:t>• Regulación: Ley </a:t>
            </a:r>
            <a:r>
              <a:rPr lang="es-ES" dirty="0" err="1">
                <a:solidFill>
                  <a:srgbClr val="000000"/>
                </a:solidFill>
              </a:rPr>
              <a:t>N°</a:t>
            </a:r>
            <a:r>
              <a:rPr lang="es-ES" dirty="0">
                <a:solidFill>
                  <a:srgbClr val="000000"/>
                </a:solidFill>
              </a:rPr>
              <a:t> 23.660</a:t>
            </a:r>
          </a:p>
          <a:p>
            <a:pPr marL="0" indent="0">
              <a:buNone/>
            </a:pPr>
            <a:r>
              <a:rPr lang="es-ES" dirty="0">
                <a:solidFill>
                  <a:srgbClr val="000000"/>
                </a:solidFill>
              </a:rPr>
              <a:t>			• Financiamiento: aportes trabajadores (incluido servicio   				  doméstico), contribuciones patronales, monotributo, FSR (Ley 			  23.661)</a:t>
            </a:r>
          </a:p>
          <a:p>
            <a:pPr marL="0" indent="0">
              <a:buNone/>
            </a:pPr>
            <a:r>
              <a:rPr lang="es-ES" dirty="0">
                <a:solidFill>
                  <a:srgbClr val="000000"/>
                </a:solidFill>
              </a:rPr>
              <a:t>			• Cobertura: titular + grupo familiar primario</a:t>
            </a:r>
          </a:p>
          <a:p>
            <a:pPr marL="0" indent="0">
              <a:buNone/>
            </a:pPr>
            <a:r>
              <a:rPr lang="es-ES" dirty="0">
                <a:solidFill>
                  <a:srgbClr val="000000"/>
                </a:solidFill>
              </a:rPr>
              <a:t>			• Principios: obligatoriedad, solidaridad, universalidad progresiva</a:t>
            </a:r>
          </a:p>
          <a:p>
            <a:pPr marL="0" indent="0">
              <a:buNone/>
            </a:pPr>
            <a:r>
              <a:rPr lang="es-ES" dirty="0">
                <a:solidFill>
                  <a:srgbClr val="000000"/>
                </a:solidFill>
              </a:rPr>
              <a:t>			• Control: Superintendencia de Servicios de Salud</a:t>
            </a:r>
          </a:p>
          <a:p>
            <a:endParaRPr lang="es-AR" dirty="0"/>
          </a:p>
        </p:txBody>
      </p:sp>
      <p:sp>
        <p:nvSpPr>
          <p:cNvPr id="4" name="Rectángulo: esquinas redondeadas 3">
            <a:extLst>
              <a:ext uri="{FF2B5EF4-FFF2-40B4-BE49-F238E27FC236}">
                <a16:creationId xmlns:a16="http://schemas.microsoft.com/office/drawing/2014/main" id="{2771FEB1-2003-4C5D-8F29-4A426371F102}"/>
              </a:ext>
            </a:extLst>
          </p:cNvPr>
          <p:cNvSpPr/>
          <p:nvPr/>
        </p:nvSpPr>
        <p:spPr>
          <a:xfrm>
            <a:off x="631065" y="2311543"/>
            <a:ext cx="2369712" cy="1442434"/>
          </a:xfrm>
          <a:prstGeom prst="roundRec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000000"/>
                </a:solidFill>
              </a:rPr>
              <a:t>SEGURIDAD</a:t>
            </a:r>
            <a:r>
              <a:rPr lang="es-ES" dirty="0">
                <a:solidFill>
                  <a:srgbClr val="000000"/>
                </a:solidFill>
              </a:rPr>
              <a:t> </a:t>
            </a:r>
            <a:r>
              <a:rPr lang="es-ES" sz="2800" dirty="0">
                <a:solidFill>
                  <a:srgbClr val="000000"/>
                </a:solidFill>
              </a:rPr>
              <a:t>SOCIAL</a:t>
            </a:r>
            <a:endParaRPr lang="es-AR" sz="2800" dirty="0">
              <a:solidFill>
                <a:srgbClr val="000000"/>
              </a:solidFill>
            </a:endParaRPr>
          </a:p>
        </p:txBody>
      </p:sp>
    </p:spTree>
    <p:extLst>
      <p:ext uri="{BB962C8B-B14F-4D97-AF65-F5344CB8AC3E}">
        <p14:creationId xmlns:p14="http://schemas.microsoft.com/office/powerpoint/2010/main" val="47729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2A266F-192F-49EC-907A-55BCA562155E}"/>
              </a:ext>
            </a:extLst>
          </p:cNvPr>
          <p:cNvSpPr>
            <a:spLocks noGrp="1"/>
          </p:cNvSpPr>
          <p:nvPr>
            <p:ph type="title"/>
          </p:nvPr>
        </p:nvSpPr>
        <p:spPr>
          <a:xfrm>
            <a:off x="1141413" y="180637"/>
            <a:ext cx="9905998" cy="759522"/>
          </a:xfrm>
        </p:spPr>
        <p:txBody>
          <a:bodyPr/>
          <a:lstStyle/>
          <a:p>
            <a:r>
              <a:rPr lang="es-AR" dirty="0">
                <a:solidFill>
                  <a:srgbClr val="000000"/>
                </a:solidFill>
              </a:rPr>
              <a:t>Sistema de Salud</a:t>
            </a:r>
          </a:p>
        </p:txBody>
      </p:sp>
      <p:sp>
        <p:nvSpPr>
          <p:cNvPr id="3" name="Marcador de contenido 2">
            <a:extLst>
              <a:ext uri="{FF2B5EF4-FFF2-40B4-BE49-F238E27FC236}">
                <a16:creationId xmlns:a16="http://schemas.microsoft.com/office/drawing/2014/main" id="{E1B0D995-DAB6-49D9-AAD3-1C854414D07D}"/>
              </a:ext>
            </a:extLst>
          </p:cNvPr>
          <p:cNvSpPr>
            <a:spLocks noGrp="1"/>
          </p:cNvSpPr>
          <p:nvPr>
            <p:ph idx="1"/>
          </p:nvPr>
        </p:nvSpPr>
        <p:spPr>
          <a:xfrm>
            <a:off x="940157" y="1313644"/>
            <a:ext cx="10895527" cy="5151549"/>
          </a:xfrm>
        </p:spPr>
        <p:txBody>
          <a:bodyPr>
            <a:normAutofit/>
          </a:bodyPr>
          <a:lstStyle/>
          <a:p>
            <a:pPr marL="0" indent="0">
              <a:buNone/>
            </a:pPr>
            <a:r>
              <a:rPr lang="es-ES" dirty="0"/>
              <a:t>			</a:t>
            </a:r>
            <a:r>
              <a:rPr lang="es-ES" dirty="0">
                <a:solidFill>
                  <a:srgbClr val="000000"/>
                </a:solidFill>
              </a:rPr>
              <a:t>• Empresas de medicina prepaga + planes  						voluntarios/complementarios</a:t>
            </a:r>
          </a:p>
          <a:p>
            <a:pPr marL="0" indent="0">
              <a:buNone/>
            </a:pPr>
            <a:r>
              <a:rPr lang="es-ES" dirty="0">
                <a:solidFill>
                  <a:srgbClr val="000000"/>
                </a:solidFill>
              </a:rPr>
              <a:t>			• Ley </a:t>
            </a:r>
            <a:r>
              <a:rPr lang="es-ES" dirty="0" err="1">
                <a:solidFill>
                  <a:srgbClr val="000000"/>
                </a:solidFill>
              </a:rPr>
              <a:t>N°</a:t>
            </a:r>
            <a:r>
              <a:rPr lang="es-ES" dirty="0">
                <a:solidFill>
                  <a:srgbClr val="000000"/>
                </a:solidFill>
              </a:rPr>
              <a:t> 26.682: inscripción, control, capital mínimo, prestaciones 			básicas</a:t>
            </a:r>
          </a:p>
          <a:p>
            <a:pPr marL="0" indent="0">
              <a:buNone/>
            </a:pPr>
            <a:r>
              <a:rPr lang="es-ES" dirty="0">
                <a:solidFill>
                  <a:srgbClr val="000000"/>
                </a:solidFill>
              </a:rPr>
              <a:t>			• Art. 1 incluye empresas, planes, cooperativas, mutuales, 				asociaciones, fundaciones</a:t>
            </a:r>
          </a:p>
          <a:p>
            <a:pPr marL="0" indent="0">
              <a:buNone/>
            </a:pPr>
            <a:r>
              <a:rPr lang="es-ES" dirty="0">
                <a:solidFill>
                  <a:srgbClr val="000000"/>
                </a:solidFill>
              </a:rPr>
              <a:t>			</a:t>
            </a:r>
          </a:p>
          <a:p>
            <a:pPr marL="0" indent="0">
              <a:buNone/>
            </a:pPr>
            <a:r>
              <a:rPr lang="es-ES" dirty="0">
                <a:solidFill>
                  <a:srgbClr val="000000"/>
                </a:solidFill>
              </a:rPr>
              <a:t>			</a:t>
            </a:r>
            <a:endParaRPr lang="es-AR" dirty="0">
              <a:solidFill>
                <a:srgbClr val="000000"/>
              </a:solidFill>
            </a:endParaRPr>
          </a:p>
        </p:txBody>
      </p:sp>
      <p:sp>
        <p:nvSpPr>
          <p:cNvPr id="5" name="Rectángulo: esquinas redondeadas 4">
            <a:extLst>
              <a:ext uri="{FF2B5EF4-FFF2-40B4-BE49-F238E27FC236}">
                <a16:creationId xmlns:a16="http://schemas.microsoft.com/office/drawing/2014/main" id="{C327448C-F601-4A0F-90B9-EA6C4F729BA8}"/>
              </a:ext>
            </a:extLst>
          </p:cNvPr>
          <p:cNvSpPr/>
          <p:nvPr/>
        </p:nvSpPr>
        <p:spPr>
          <a:xfrm>
            <a:off x="1141413" y="2910625"/>
            <a:ext cx="2245731" cy="759522"/>
          </a:xfrm>
          <a:prstGeom prst="roundRec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000000"/>
                </a:solidFill>
              </a:rPr>
              <a:t>PRIVADO</a:t>
            </a:r>
            <a:endParaRPr lang="es-AR" sz="2800" dirty="0">
              <a:solidFill>
                <a:srgbClr val="000000"/>
              </a:solidFill>
            </a:endParaRPr>
          </a:p>
        </p:txBody>
      </p:sp>
    </p:spTree>
    <p:extLst>
      <p:ext uri="{BB962C8B-B14F-4D97-AF65-F5344CB8AC3E}">
        <p14:creationId xmlns:p14="http://schemas.microsoft.com/office/powerpoint/2010/main" val="2826696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1D912A-82E3-40B4-B991-640F99D0A553}"/>
              </a:ext>
            </a:extLst>
          </p:cNvPr>
          <p:cNvSpPr>
            <a:spLocks noGrp="1"/>
          </p:cNvSpPr>
          <p:nvPr>
            <p:ph type="title"/>
          </p:nvPr>
        </p:nvSpPr>
        <p:spPr>
          <a:xfrm>
            <a:off x="1143001" y="129121"/>
            <a:ext cx="9905998" cy="836795"/>
          </a:xfrm>
        </p:spPr>
        <p:txBody>
          <a:bodyPr>
            <a:normAutofit/>
          </a:bodyPr>
          <a:lstStyle/>
          <a:p>
            <a:pPr algn="ctr"/>
            <a:r>
              <a:rPr lang="es-AR" b="1" dirty="0">
                <a:solidFill>
                  <a:srgbClr val="000000"/>
                </a:solidFill>
              </a:rPr>
              <a:t>OBJETO Y REQUERIDOS</a:t>
            </a:r>
          </a:p>
        </p:txBody>
      </p:sp>
      <p:sp>
        <p:nvSpPr>
          <p:cNvPr id="3" name="Marcador de contenido 2">
            <a:extLst>
              <a:ext uri="{FF2B5EF4-FFF2-40B4-BE49-F238E27FC236}">
                <a16:creationId xmlns:a16="http://schemas.microsoft.com/office/drawing/2014/main" id="{EFD11B3F-AA99-4E74-8683-C0281160BDC5}"/>
              </a:ext>
            </a:extLst>
          </p:cNvPr>
          <p:cNvSpPr>
            <a:spLocks noGrp="1"/>
          </p:cNvSpPr>
          <p:nvPr>
            <p:ph idx="1"/>
          </p:nvPr>
        </p:nvSpPr>
        <p:spPr>
          <a:xfrm>
            <a:off x="1141412" y="965916"/>
            <a:ext cx="9905999" cy="4825285"/>
          </a:xfrm>
        </p:spPr>
        <p:txBody>
          <a:bodyPr>
            <a:normAutofit/>
          </a:bodyPr>
          <a:lstStyle/>
          <a:p>
            <a:pPr marL="0" indent="0">
              <a:buNone/>
            </a:pPr>
            <a:endParaRPr lang="es-AR" dirty="0"/>
          </a:p>
        </p:txBody>
      </p:sp>
      <p:sp>
        <p:nvSpPr>
          <p:cNvPr id="4" name="Rectángulo: esquinas redondeadas 3">
            <a:extLst>
              <a:ext uri="{FF2B5EF4-FFF2-40B4-BE49-F238E27FC236}">
                <a16:creationId xmlns:a16="http://schemas.microsoft.com/office/drawing/2014/main" id="{23F1A53B-22E5-491D-A00A-D16254A158B7}"/>
              </a:ext>
            </a:extLst>
          </p:cNvPr>
          <p:cNvSpPr/>
          <p:nvPr/>
        </p:nvSpPr>
        <p:spPr>
          <a:xfrm>
            <a:off x="1017432" y="965916"/>
            <a:ext cx="5076980" cy="4481848"/>
          </a:xfrm>
          <a:prstGeom prst="roundRec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rgbClr val="000000"/>
                </a:solidFill>
              </a:rPr>
              <a:t>CONTROVERSIAS EN MATERIA DE SALUD</a:t>
            </a:r>
          </a:p>
          <a:p>
            <a:pPr marL="342900" indent="-342900">
              <a:buFont typeface="Arial" panose="020B0604020202020204" pitchFamily="34" charset="0"/>
              <a:buChar char="•"/>
            </a:pPr>
            <a:r>
              <a:rPr lang="es-ES" sz="2400" dirty="0">
                <a:solidFill>
                  <a:srgbClr val="000000"/>
                </a:solidFill>
              </a:rPr>
              <a:t>Amparo de salud;</a:t>
            </a:r>
          </a:p>
          <a:p>
            <a:pPr marL="342900" indent="-342900">
              <a:buFont typeface="Arial" panose="020B0604020202020204" pitchFamily="34" charset="0"/>
              <a:buChar char="•"/>
            </a:pPr>
            <a:r>
              <a:rPr lang="es-ES" sz="2400" dirty="0">
                <a:solidFill>
                  <a:srgbClr val="000000"/>
                </a:solidFill>
              </a:rPr>
              <a:t>Sumarísimo de salud;</a:t>
            </a:r>
          </a:p>
          <a:p>
            <a:pPr marL="342900" indent="-342900">
              <a:buFont typeface="Arial" panose="020B0604020202020204" pitchFamily="34" charset="0"/>
              <a:buChar char="•"/>
            </a:pPr>
            <a:r>
              <a:rPr lang="es-ES" sz="2400" dirty="0">
                <a:solidFill>
                  <a:srgbClr val="000000"/>
                </a:solidFill>
              </a:rPr>
              <a:t>Incumplimiento de prestación de Obra Social/Medicina Prepaga;</a:t>
            </a:r>
          </a:p>
          <a:p>
            <a:pPr marL="342900" indent="-342900">
              <a:buFont typeface="Arial" panose="020B0604020202020204" pitchFamily="34" charset="0"/>
              <a:buChar char="•"/>
            </a:pPr>
            <a:r>
              <a:rPr lang="es-ES" sz="2400" dirty="0">
                <a:solidFill>
                  <a:srgbClr val="000000"/>
                </a:solidFill>
              </a:rPr>
              <a:t>Cumplimiento de prestación de Obra Social/Medicina Prepaga;</a:t>
            </a:r>
          </a:p>
          <a:p>
            <a:pPr marL="342900" indent="-342900">
              <a:buFont typeface="Arial" panose="020B0604020202020204" pitchFamily="34" charset="0"/>
              <a:buChar char="•"/>
            </a:pPr>
            <a:r>
              <a:rPr lang="es-ES" sz="2400" dirty="0">
                <a:solidFill>
                  <a:srgbClr val="000000"/>
                </a:solidFill>
              </a:rPr>
              <a:t>Medidas cautelares.</a:t>
            </a:r>
            <a:endParaRPr lang="es-AR" sz="2400" dirty="0">
              <a:solidFill>
                <a:srgbClr val="000000"/>
              </a:solidFill>
            </a:endParaRPr>
          </a:p>
          <a:p>
            <a:pPr algn="ctr"/>
            <a:endParaRPr lang="es-AR" dirty="0"/>
          </a:p>
        </p:txBody>
      </p:sp>
      <p:sp>
        <p:nvSpPr>
          <p:cNvPr id="5" name="Rectángulo: esquinas redondeadas 4">
            <a:extLst>
              <a:ext uri="{FF2B5EF4-FFF2-40B4-BE49-F238E27FC236}">
                <a16:creationId xmlns:a16="http://schemas.microsoft.com/office/drawing/2014/main" id="{9697C1F8-4477-4A3B-BB0D-98A6903CCFA2}"/>
              </a:ext>
            </a:extLst>
          </p:cNvPr>
          <p:cNvSpPr/>
          <p:nvPr/>
        </p:nvSpPr>
        <p:spPr>
          <a:xfrm>
            <a:off x="6476443" y="965916"/>
            <a:ext cx="5073802" cy="4481848"/>
          </a:xfrm>
          <a:prstGeom prst="roundRec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rgbClr val="000000"/>
                </a:solidFill>
              </a:rPr>
              <a:t>REQUERIDOS, SOLO LOS</a:t>
            </a:r>
          </a:p>
          <a:p>
            <a:pPr algn="ctr"/>
            <a:r>
              <a:rPr lang="es-ES" sz="2400" b="1" dirty="0">
                <a:solidFill>
                  <a:srgbClr val="000000"/>
                </a:solidFill>
              </a:rPr>
              <a:t>COMPRENDIDOS EN LEYES NROS:</a:t>
            </a:r>
          </a:p>
          <a:p>
            <a:pPr marL="285750" indent="-285750">
              <a:buFont typeface="Arial" panose="020B0604020202020204" pitchFamily="34" charset="0"/>
              <a:buChar char="•"/>
            </a:pPr>
            <a:r>
              <a:rPr lang="es-ES" sz="2400" dirty="0">
                <a:solidFill>
                  <a:srgbClr val="000000"/>
                </a:solidFill>
              </a:rPr>
              <a:t>23.660 –Obras Sociales</a:t>
            </a:r>
          </a:p>
          <a:p>
            <a:pPr marL="285750" indent="-285750">
              <a:buFont typeface="Arial" panose="020B0604020202020204" pitchFamily="34" charset="0"/>
              <a:buChar char="•"/>
            </a:pPr>
            <a:r>
              <a:rPr lang="es-ES" sz="2400" dirty="0">
                <a:solidFill>
                  <a:srgbClr val="000000"/>
                </a:solidFill>
              </a:rPr>
              <a:t>23.661-Sistema Nacional de Seguro de Salud</a:t>
            </a:r>
          </a:p>
          <a:p>
            <a:pPr marL="285750" indent="-285750">
              <a:buFont typeface="Arial" panose="020B0604020202020204" pitchFamily="34" charset="0"/>
              <a:buChar char="•"/>
            </a:pPr>
            <a:r>
              <a:rPr lang="es-ES" sz="2400" dirty="0">
                <a:solidFill>
                  <a:srgbClr val="000000"/>
                </a:solidFill>
              </a:rPr>
              <a:t>26.682- Marco Regulatorio de Medicina    Prepaga.</a:t>
            </a:r>
          </a:p>
          <a:p>
            <a:pPr marL="285750" indent="-285750">
              <a:buFont typeface="Arial" panose="020B0604020202020204" pitchFamily="34" charset="0"/>
              <a:buChar char="•"/>
            </a:pPr>
            <a:r>
              <a:rPr lang="es-ES" sz="2400" dirty="0">
                <a:solidFill>
                  <a:srgbClr val="000000"/>
                </a:solidFill>
              </a:rPr>
              <a:t>Entidades que adhieran previa solicitud a la SSSALUD (art, 10 RESFC- 2025-1-APN-MS)</a:t>
            </a:r>
            <a:endParaRPr lang="es-AR" sz="2400" dirty="0">
              <a:solidFill>
                <a:srgbClr val="000000"/>
              </a:solidFill>
            </a:endParaRPr>
          </a:p>
        </p:txBody>
      </p:sp>
    </p:spTree>
    <p:extLst>
      <p:ext uri="{BB962C8B-B14F-4D97-AF65-F5344CB8AC3E}">
        <p14:creationId xmlns:p14="http://schemas.microsoft.com/office/powerpoint/2010/main" val="1067968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1EA015-2066-45F3-AD59-0FCF2B61C90A}"/>
              </a:ext>
            </a:extLst>
          </p:cNvPr>
          <p:cNvSpPr>
            <a:spLocks noGrp="1"/>
          </p:cNvSpPr>
          <p:nvPr>
            <p:ph type="title"/>
          </p:nvPr>
        </p:nvSpPr>
        <p:spPr>
          <a:xfrm>
            <a:off x="1141412" y="327514"/>
            <a:ext cx="9905998" cy="739285"/>
          </a:xfrm>
        </p:spPr>
        <p:txBody>
          <a:bodyPr/>
          <a:lstStyle/>
          <a:p>
            <a:pPr algn="ctr"/>
            <a:r>
              <a:rPr lang="es-AR" b="1" dirty="0">
                <a:solidFill>
                  <a:srgbClr val="000000"/>
                </a:solidFill>
              </a:rPr>
              <a:t>NO PROCEDEN</a:t>
            </a:r>
          </a:p>
        </p:txBody>
      </p:sp>
      <p:sp>
        <p:nvSpPr>
          <p:cNvPr id="4" name="Rectángulo: esquinas redondeadas 3">
            <a:extLst>
              <a:ext uri="{FF2B5EF4-FFF2-40B4-BE49-F238E27FC236}">
                <a16:creationId xmlns:a16="http://schemas.microsoft.com/office/drawing/2014/main" id="{4D4F2346-3C7D-483C-A88F-81AF540D1AAB}"/>
              </a:ext>
            </a:extLst>
          </p:cNvPr>
          <p:cNvSpPr/>
          <p:nvPr/>
        </p:nvSpPr>
        <p:spPr>
          <a:xfrm>
            <a:off x="1712890" y="1587321"/>
            <a:ext cx="3503054" cy="3683358"/>
          </a:xfrm>
          <a:prstGeom prst="roundRec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rgbClr val="000000"/>
                </a:solidFill>
              </a:rPr>
              <a:t>OBJETOS</a:t>
            </a:r>
          </a:p>
          <a:p>
            <a:pPr algn="ctr"/>
            <a:r>
              <a:rPr lang="es-ES" sz="2000" dirty="0">
                <a:solidFill>
                  <a:srgbClr val="000000"/>
                </a:solidFill>
              </a:rPr>
              <a:t>Otras controversias en materia de salud como la</a:t>
            </a:r>
          </a:p>
          <a:p>
            <a:pPr algn="ctr"/>
            <a:r>
              <a:rPr lang="es-ES" sz="2000" dirty="0">
                <a:solidFill>
                  <a:srgbClr val="000000"/>
                </a:solidFill>
              </a:rPr>
              <a:t>Responsabilidad médica.</a:t>
            </a:r>
          </a:p>
          <a:p>
            <a:pPr algn="ctr"/>
            <a:endParaRPr lang="es-ES" sz="2000" dirty="0">
              <a:solidFill>
                <a:srgbClr val="000000"/>
              </a:solidFill>
            </a:endParaRPr>
          </a:p>
          <a:p>
            <a:pPr algn="ctr"/>
            <a:r>
              <a:rPr lang="es-ES" sz="2000" b="1" dirty="0">
                <a:solidFill>
                  <a:srgbClr val="000000"/>
                </a:solidFill>
              </a:rPr>
              <a:t>REQUIRENTES</a:t>
            </a:r>
          </a:p>
          <a:p>
            <a:pPr algn="ctr"/>
            <a:r>
              <a:rPr lang="es-ES" sz="2000" dirty="0">
                <a:solidFill>
                  <a:srgbClr val="000000"/>
                </a:solidFill>
              </a:rPr>
              <a:t>Presentaciones con</a:t>
            </a:r>
          </a:p>
          <a:p>
            <a:pPr algn="ctr"/>
            <a:r>
              <a:rPr lang="es-ES" sz="2000" dirty="0">
                <a:solidFill>
                  <a:srgbClr val="000000"/>
                </a:solidFill>
              </a:rPr>
              <a:t>Pluralidad de reclamantes.</a:t>
            </a:r>
          </a:p>
          <a:p>
            <a:pPr algn="ctr"/>
            <a:r>
              <a:rPr lang="es-ES" sz="2000" dirty="0">
                <a:solidFill>
                  <a:srgbClr val="000000"/>
                </a:solidFill>
              </a:rPr>
              <a:t>Presentaciones colectivas</a:t>
            </a:r>
            <a:endParaRPr lang="es-AR" sz="2000" dirty="0">
              <a:solidFill>
                <a:srgbClr val="000000"/>
              </a:solidFill>
            </a:endParaRPr>
          </a:p>
        </p:txBody>
      </p:sp>
      <p:sp>
        <p:nvSpPr>
          <p:cNvPr id="5" name="Rectángulo: esquinas redondeadas 4">
            <a:extLst>
              <a:ext uri="{FF2B5EF4-FFF2-40B4-BE49-F238E27FC236}">
                <a16:creationId xmlns:a16="http://schemas.microsoft.com/office/drawing/2014/main" id="{A348277D-3988-40F8-9D7A-9B400404D709}"/>
              </a:ext>
            </a:extLst>
          </p:cNvPr>
          <p:cNvSpPr/>
          <p:nvPr/>
        </p:nvSpPr>
        <p:spPr>
          <a:xfrm>
            <a:off x="6976057" y="1658143"/>
            <a:ext cx="3503054" cy="3683358"/>
          </a:xfrm>
          <a:prstGeom prst="roundRec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rgbClr val="000000"/>
                </a:solidFill>
              </a:rPr>
              <a:t>REQUERIDOS</a:t>
            </a:r>
          </a:p>
          <a:p>
            <a:pPr algn="ctr"/>
            <a:endParaRPr lang="es-ES" sz="2000" dirty="0">
              <a:solidFill>
                <a:srgbClr val="000000"/>
              </a:solidFill>
            </a:endParaRPr>
          </a:p>
          <a:p>
            <a:pPr algn="ctr"/>
            <a:r>
              <a:rPr lang="es-ES" sz="2000" dirty="0">
                <a:solidFill>
                  <a:srgbClr val="000000"/>
                </a:solidFill>
              </a:rPr>
              <a:t>ESTADO NACIONAL en</a:t>
            </a:r>
          </a:p>
          <a:p>
            <a:pPr algn="ctr"/>
            <a:r>
              <a:rPr lang="es-ES" sz="2000" dirty="0">
                <a:solidFill>
                  <a:srgbClr val="000000"/>
                </a:solidFill>
              </a:rPr>
              <a:t>calidad de prestador</a:t>
            </a:r>
          </a:p>
          <a:p>
            <a:pPr algn="ctr"/>
            <a:r>
              <a:rPr lang="es-ES" sz="2000" dirty="0">
                <a:solidFill>
                  <a:srgbClr val="000000"/>
                </a:solidFill>
              </a:rPr>
              <a:t>directo.</a:t>
            </a:r>
          </a:p>
          <a:p>
            <a:pPr algn="ctr"/>
            <a:endParaRPr lang="es-ES" sz="2000" dirty="0">
              <a:solidFill>
                <a:srgbClr val="000000"/>
              </a:solidFill>
            </a:endParaRPr>
          </a:p>
          <a:p>
            <a:pPr algn="ctr"/>
            <a:r>
              <a:rPr lang="es-ES" sz="2000" dirty="0">
                <a:solidFill>
                  <a:srgbClr val="000000"/>
                </a:solidFill>
              </a:rPr>
              <a:t>Establecimientos de salud o</a:t>
            </a:r>
          </a:p>
          <a:p>
            <a:pPr algn="ctr"/>
            <a:r>
              <a:rPr lang="es-ES" sz="2000" dirty="0">
                <a:solidFill>
                  <a:srgbClr val="000000"/>
                </a:solidFill>
              </a:rPr>
              <a:t>profesionales de la</a:t>
            </a:r>
          </a:p>
          <a:p>
            <a:pPr algn="ctr"/>
            <a:r>
              <a:rPr lang="es-ES" sz="2000" dirty="0">
                <a:solidFill>
                  <a:srgbClr val="000000"/>
                </a:solidFill>
              </a:rPr>
              <a:t>medicina.</a:t>
            </a:r>
            <a:endParaRPr lang="es-AR" sz="2000" dirty="0">
              <a:solidFill>
                <a:srgbClr val="000000"/>
              </a:solidFill>
            </a:endParaRPr>
          </a:p>
        </p:txBody>
      </p:sp>
      <p:sp>
        <p:nvSpPr>
          <p:cNvPr id="7" name="Flecha: a la derecha 6">
            <a:extLst>
              <a:ext uri="{FF2B5EF4-FFF2-40B4-BE49-F238E27FC236}">
                <a16:creationId xmlns:a16="http://schemas.microsoft.com/office/drawing/2014/main" id="{51557BF2-898A-4CD8-87A4-58C53D77F101}"/>
              </a:ext>
            </a:extLst>
          </p:cNvPr>
          <p:cNvSpPr/>
          <p:nvPr/>
        </p:nvSpPr>
        <p:spPr>
          <a:xfrm>
            <a:off x="5368862" y="3169921"/>
            <a:ext cx="1489138" cy="463532"/>
          </a:xfrm>
          <a:prstGeom prst="rightArrow">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000000"/>
              </a:solidFill>
            </a:endParaRPr>
          </a:p>
        </p:txBody>
      </p:sp>
    </p:spTree>
    <p:extLst>
      <p:ext uri="{BB962C8B-B14F-4D97-AF65-F5344CB8AC3E}">
        <p14:creationId xmlns:p14="http://schemas.microsoft.com/office/powerpoint/2010/main" val="1620768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321022-5DE1-4077-8AFE-C842F7FF113A}"/>
              </a:ext>
            </a:extLst>
          </p:cNvPr>
          <p:cNvSpPr>
            <a:spLocks noGrp="1"/>
          </p:cNvSpPr>
          <p:nvPr>
            <p:ph type="title"/>
          </p:nvPr>
        </p:nvSpPr>
        <p:spPr/>
        <p:txBody>
          <a:bodyPr/>
          <a:lstStyle/>
          <a:p>
            <a:r>
              <a:rPr lang="es-ES" sz="3600" b="0" i="0" dirty="0">
                <a:solidFill>
                  <a:srgbClr val="000000"/>
                </a:solidFill>
                <a:effectLst/>
                <a:latin typeface="+mn-lt"/>
              </a:rPr>
              <a:t>INTERVENCIÓN DEL MINISTERIO DE SALUD</a:t>
            </a:r>
            <a:r>
              <a:rPr lang="es-ES" dirty="0">
                <a:latin typeface="+mn-lt"/>
              </a:rPr>
              <a:t> </a:t>
            </a:r>
            <a:br>
              <a:rPr lang="es-ES" dirty="0"/>
            </a:br>
            <a:endParaRPr lang="es-AR" dirty="0"/>
          </a:p>
        </p:txBody>
      </p:sp>
      <p:sp>
        <p:nvSpPr>
          <p:cNvPr id="3" name="Marcador de contenido 2">
            <a:extLst>
              <a:ext uri="{FF2B5EF4-FFF2-40B4-BE49-F238E27FC236}">
                <a16:creationId xmlns:a16="http://schemas.microsoft.com/office/drawing/2014/main" id="{D50A5901-D667-4821-BF47-7EF49CD0A23C}"/>
              </a:ext>
            </a:extLst>
          </p:cNvPr>
          <p:cNvSpPr>
            <a:spLocks noGrp="1"/>
          </p:cNvSpPr>
          <p:nvPr>
            <p:ph idx="1"/>
          </p:nvPr>
        </p:nvSpPr>
        <p:spPr/>
        <p:txBody>
          <a:bodyPr>
            <a:normAutofit fontScale="25000" lnSpcReduction="20000"/>
          </a:bodyPr>
          <a:lstStyle/>
          <a:p>
            <a:r>
              <a:rPr lang="es-ES" sz="8000" b="1" i="0" dirty="0">
                <a:solidFill>
                  <a:srgbClr val="000000"/>
                </a:solidFill>
                <a:effectLst/>
                <a:latin typeface="+mj-lt"/>
                <a:cs typeface="Times New Roman" panose="02020603050405020304" pitchFamily="18" charset="0"/>
              </a:rPr>
              <a:t>A solicitud del Mediador a la DNMYMPRC por entender que debe ser oído el MS.</a:t>
            </a:r>
          </a:p>
          <a:p>
            <a:r>
              <a:rPr lang="es-ES" sz="8000" b="1" i="0" dirty="0">
                <a:solidFill>
                  <a:srgbClr val="000000"/>
                </a:solidFill>
                <a:effectLst/>
                <a:latin typeface="+mj-lt"/>
                <a:cs typeface="Times New Roman" panose="02020603050405020304" pitchFamily="18" charset="0"/>
              </a:rPr>
              <a:t>DNMYMPRC- comunica por CCO (GDE) a los Enlaces Técnicos Permanentes.</a:t>
            </a:r>
          </a:p>
          <a:p>
            <a:r>
              <a:rPr lang="es-ES" sz="8000" b="1" i="0" dirty="0">
                <a:solidFill>
                  <a:srgbClr val="000000"/>
                </a:solidFill>
                <a:effectLst/>
                <a:latin typeface="+mj-lt"/>
                <a:cs typeface="Times New Roman" panose="02020603050405020304" pitchFamily="18" charset="0"/>
              </a:rPr>
              <a:t>Por interés del propio MS dadas las particularidades del caso. La Salud implica Intereses de relevancia que exceden el mero particular.</a:t>
            </a:r>
          </a:p>
          <a:p>
            <a:r>
              <a:rPr lang="es-ES" sz="8000" b="1" i="0" dirty="0">
                <a:solidFill>
                  <a:srgbClr val="000000"/>
                </a:solidFill>
                <a:effectLst/>
                <a:latin typeface="+mj-lt"/>
                <a:cs typeface="Times New Roman" panose="02020603050405020304" pitchFamily="18" charset="0"/>
              </a:rPr>
              <a:t>No es PARTE</a:t>
            </a:r>
          </a:p>
          <a:p>
            <a:r>
              <a:rPr lang="es-ES" sz="8000" b="1" i="0" dirty="0">
                <a:solidFill>
                  <a:srgbClr val="000000"/>
                </a:solidFill>
                <a:effectLst/>
                <a:latin typeface="+mj-lt"/>
                <a:cs typeface="Times New Roman" panose="02020603050405020304" pitchFamily="18" charset="0"/>
              </a:rPr>
              <a:t>Apoderados del MS actúan según la normativa, autorizaciones e instrucciones que se les impartan.</a:t>
            </a:r>
          </a:p>
          <a:p>
            <a:r>
              <a:rPr lang="es-ES" sz="8000" b="1" i="0" dirty="0">
                <a:solidFill>
                  <a:srgbClr val="000000"/>
                </a:solidFill>
                <a:effectLst/>
                <a:latin typeface="+mj-lt"/>
                <a:cs typeface="Times New Roman" panose="02020603050405020304" pitchFamily="18" charset="0"/>
              </a:rPr>
              <a:t>Colaborar con las partes para que puedan acordar</a:t>
            </a:r>
          </a:p>
          <a:p>
            <a:r>
              <a:rPr lang="es-ES" sz="8000" b="1" i="0" dirty="0">
                <a:solidFill>
                  <a:srgbClr val="000000"/>
                </a:solidFill>
                <a:effectLst/>
                <a:latin typeface="+mj-lt"/>
                <a:cs typeface="Times New Roman" panose="02020603050405020304" pitchFamily="18" charset="0"/>
              </a:rPr>
              <a:t>Puede declinar concurrir.</a:t>
            </a:r>
          </a:p>
          <a:p>
            <a:r>
              <a:rPr lang="es-ES" sz="8000" b="1" i="0" dirty="0">
                <a:solidFill>
                  <a:srgbClr val="000000"/>
                </a:solidFill>
                <a:effectLst/>
                <a:latin typeface="+mj-lt"/>
                <a:cs typeface="Times New Roman" panose="02020603050405020304" pitchFamily="18" charset="0"/>
              </a:rPr>
              <a:t>No puede multarse su incomparecencia.</a:t>
            </a:r>
          </a:p>
          <a:p>
            <a:pPr marL="0" indent="0">
              <a:buNone/>
            </a:pPr>
            <a:br>
              <a:rPr lang="es-ES" dirty="0"/>
            </a:br>
            <a:endParaRPr lang="es-AR" dirty="0"/>
          </a:p>
        </p:txBody>
      </p:sp>
    </p:spTree>
    <p:extLst>
      <p:ext uri="{BB962C8B-B14F-4D97-AF65-F5344CB8AC3E}">
        <p14:creationId xmlns:p14="http://schemas.microsoft.com/office/powerpoint/2010/main" val="2546541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A47ADE-5006-44F5-A5ED-FD64A6FCD19D}"/>
              </a:ext>
            </a:extLst>
          </p:cNvPr>
          <p:cNvSpPr>
            <a:spLocks noGrp="1"/>
          </p:cNvSpPr>
          <p:nvPr>
            <p:ph type="title"/>
          </p:nvPr>
        </p:nvSpPr>
        <p:spPr>
          <a:xfrm>
            <a:off x="1143001" y="395284"/>
            <a:ext cx="9905998" cy="823916"/>
          </a:xfrm>
        </p:spPr>
        <p:txBody>
          <a:bodyPr>
            <a:normAutofit/>
          </a:bodyPr>
          <a:lstStyle/>
          <a:p>
            <a:pPr algn="ctr"/>
            <a:r>
              <a:rPr lang="es-AR" b="1" dirty="0">
                <a:solidFill>
                  <a:srgbClr val="000000"/>
                </a:solidFill>
              </a:rPr>
              <a:t>PATROCINIO LETRADO</a:t>
            </a:r>
          </a:p>
        </p:txBody>
      </p:sp>
      <p:sp>
        <p:nvSpPr>
          <p:cNvPr id="4" name="Marcador de contenido 3">
            <a:extLst>
              <a:ext uri="{FF2B5EF4-FFF2-40B4-BE49-F238E27FC236}">
                <a16:creationId xmlns:a16="http://schemas.microsoft.com/office/drawing/2014/main" id="{B07C1346-E1B6-4B11-85AA-B2C778E7E8B5}"/>
              </a:ext>
            </a:extLst>
          </p:cNvPr>
          <p:cNvSpPr>
            <a:spLocks noGrp="1"/>
          </p:cNvSpPr>
          <p:nvPr>
            <p:ph idx="1"/>
          </p:nvPr>
        </p:nvSpPr>
        <p:spPr>
          <a:xfrm>
            <a:off x="978794" y="1442435"/>
            <a:ext cx="4211393" cy="4196366"/>
          </a:xfrm>
          <a:prstGeom prst="roundRec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lnSpc>
                <a:spcPct val="100000"/>
              </a:lnSpc>
              <a:buNone/>
            </a:pPr>
            <a:r>
              <a:rPr lang="es-ES" dirty="0">
                <a:solidFill>
                  <a:srgbClr val="000000"/>
                </a:solidFill>
              </a:rPr>
              <a:t>Como toda mediación prejudicial, la participación</a:t>
            </a:r>
          </a:p>
          <a:p>
            <a:pPr marL="0" indent="0" algn="ctr">
              <a:lnSpc>
                <a:spcPct val="100000"/>
              </a:lnSpc>
              <a:buNone/>
            </a:pPr>
            <a:r>
              <a:rPr lang="es-ES" dirty="0">
                <a:solidFill>
                  <a:srgbClr val="000000"/>
                </a:solidFill>
              </a:rPr>
              <a:t>de en las audiencias del</a:t>
            </a:r>
          </a:p>
          <a:p>
            <a:pPr marL="0" indent="0" algn="ctr">
              <a:lnSpc>
                <a:spcPct val="100000"/>
              </a:lnSpc>
              <a:buNone/>
            </a:pPr>
            <a:r>
              <a:rPr lang="es-ES" dirty="0">
                <a:solidFill>
                  <a:srgbClr val="000000"/>
                </a:solidFill>
              </a:rPr>
              <a:t>PROMESA requiere</a:t>
            </a:r>
          </a:p>
          <a:p>
            <a:pPr marL="0" indent="0" algn="ctr">
              <a:lnSpc>
                <a:spcPct val="100000"/>
              </a:lnSpc>
              <a:buNone/>
            </a:pPr>
            <a:r>
              <a:rPr lang="es-ES" dirty="0">
                <a:solidFill>
                  <a:srgbClr val="000000"/>
                </a:solidFill>
              </a:rPr>
              <a:t>asesoramiento jurídico</a:t>
            </a:r>
          </a:p>
          <a:p>
            <a:pPr marL="0" indent="0" algn="ctr">
              <a:lnSpc>
                <a:spcPct val="100000"/>
              </a:lnSpc>
              <a:buNone/>
            </a:pPr>
            <a:r>
              <a:rPr lang="es-ES" dirty="0">
                <a:solidFill>
                  <a:srgbClr val="000000"/>
                </a:solidFill>
              </a:rPr>
              <a:t>mediante patrocinio o</a:t>
            </a:r>
          </a:p>
          <a:p>
            <a:pPr marL="0" indent="0" algn="ctr">
              <a:lnSpc>
                <a:spcPct val="100000"/>
              </a:lnSpc>
              <a:buNone/>
            </a:pPr>
            <a:r>
              <a:rPr lang="es-ES" dirty="0">
                <a:solidFill>
                  <a:srgbClr val="000000"/>
                </a:solidFill>
              </a:rPr>
              <a:t>representación letrada de un</a:t>
            </a:r>
          </a:p>
          <a:p>
            <a:pPr marL="0" indent="0" algn="ctr">
              <a:lnSpc>
                <a:spcPct val="100000"/>
              </a:lnSpc>
              <a:buNone/>
            </a:pPr>
            <a:r>
              <a:rPr lang="es-ES" dirty="0">
                <a:solidFill>
                  <a:srgbClr val="000000"/>
                </a:solidFill>
              </a:rPr>
              <a:t>abogado matriculado en la</a:t>
            </a:r>
          </a:p>
          <a:p>
            <a:pPr marL="0" indent="0" algn="ctr">
              <a:lnSpc>
                <a:spcPct val="100000"/>
              </a:lnSpc>
              <a:buNone/>
            </a:pPr>
            <a:r>
              <a:rPr lang="es-ES" dirty="0">
                <a:solidFill>
                  <a:srgbClr val="000000"/>
                </a:solidFill>
              </a:rPr>
              <a:t>jurisdicción del mediador</a:t>
            </a:r>
            <a:endParaRPr lang="es-AR" dirty="0">
              <a:solidFill>
                <a:srgbClr val="000000"/>
              </a:solidFill>
            </a:endParaRPr>
          </a:p>
        </p:txBody>
      </p:sp>
      <p:sp>
        <p:nvSpPr>
          <p:cNvPr id="6" name="Rectángulo: esquinas redondeadas 5">
            <a:extLst>
              <a:ext uri="{FF2B5EF4-FFF2-40B4-BE49-F238E27FC236}">
                <a16:creationId xmlns:a16="http://schemas.microsoft.com/office/drawing/2014/main" id="{6DD65122-2FFB-4CE7-9A15-BE3A3205E2B2}"/>
              </a:ext>
            </a:extLst>
          </p:cNvPr>
          <p:cNvSpPr/>
          <p:nvPr/>
        </p:nvSpPr>
        <p:spPr>
          <a:xfrm>
            <a:off x="6864439" y="1442435"/>
            <a:ext cx="4348767" cy="4196365"/>
          </a:xfrm>
          <a:prstGeom prst="roundRec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rgbClr val="000000"/>
                </a:solidFill>
              </a:rPr>
              <a:t>Las personas sin recursos</a:t>
            </a:r>
          </a:p>
          <a:p>
            <a:pPr algn="ctr"/>
            <a:r>
              <a:rPr lang="es-ES" sz="2400" dirty="0">
                <a:solidFill>
                  <a:srgbClr val="000000"/>
                </a:solidFill>
              </a:rPr>
              <a:t>económicos suficientes</a:t>
            </a:r>
          </a:p>
          <a:p>
            <a:pPr algn="ctr"/>
            <a:r>
              <a:rPr lang="es-ES" sz="2400" dirty="0">
                <a:solidFill>
                  <a:srgbClr val="000000"/>
                </a:solidFill>
              </a:rPr>
              <a:t>pueden solicitar patrocinio</a:t>
            </a:r>
          </a:p>
          <a:p>
            <a:pPr algn="ctr"/>
            <a:r>
              <a:rPr lang="es-ES" sz="2400" dirty="0">
                <a:solidFill>
                  <a:srgbClr val="000000"/>
                </a:solidFill>
              </a:rPr>
              <a:t>jurídico gratuito.</a:t>
            </a:r>
          </a:p>
          <a:p>
            <a:pPr algn="ctr"/>
            <a:r>
              <a:rPr lang="es-ES" sz="2400" dirty="0">
                <a:solidFill>
                  <a:srgbClr val="000000"/>
                </a:solidFill>
              </a:rPr>
              <a:t>El MJ brinda pautas de</a:t>
            </a:r>
          </a:p>
          <a:p>
            <a:pPr algn="ctr"/>
            <a:r>
              <a:rPr lang="es-ES" sz="2400" dirty="0">
                <a:solidFill>
                  <a:srgbClr val="000000"/>
                </a:solidFill>
              </a:rPr>
              <a:t>orientación para obtenerlo</a:t>
            </a:r>
            <a:endParaRPr lang="es-AR" sz="2400" dirty="0">
              <a:solidFill>
                <a:srgbClr val="000000"/>
              </a:solidFill>
            </a:endParaRPr>
          </a:p>
        </p:txBody>
      </p:sp>
      <p:sp>
        <p:nvSpPr>
          <p:cNvPr id="8" name="Flecha: a la derecha 7">
            <a:extLst>
              <a:ext uri="{FF2B5EF4-FFF2-40B4-BE49-F238E27FC236}">
                <a16:creationId xmlns:a16="http://schemas.microsoft.com/office/drawing/2014/main" id="{237B65A4-5EE1-4C1C-8FCB-6C42869F91F1}"/>
              </a:ext>
            </a:extLst>
          </p:cNvPr>
          <p:cNvSpPr/>
          <p:nvPr/>
        </p:nvSpPr>
        <p:spPr>
          <a:xfrm>
            <a:off x="5327562" y="3429000"/>
            <a:ext cx="1489138" cy="463532"/>
          </a:xfrm>
          <a:prstGeom prst="rightArrow">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000000"/>
              </a:solidFill>
            </a:endParaRPr>
          </a:p>
        </p:txBody>
      </p:sp>
    </p:spTree>
    <p:extLst>
      <p:ext uri="{BB962C8B-B14F-4D97-AF65-F5344CB8AC3E}">
        <p14:creationId xmlns:p14="http://schemas.microsoft.com/office/powerpoint/2010/main" val="2975934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A7EC6C-908C-4A7D-931F-F616F3787FF4}"/>
              </a:ext>
            </a:extLst>
          </p:cNvPr>
          <p:cNvSpPr>
            <a:spLocks noGrp="1"/>
          </p:cNvSpPr>
          <p:nvPr>
            <p:ph type="title"/>
          </p:nvPr>
        </p:nvSpPr>
        <p:spPr>
          <a:xfrm>
            <a:off x="1141413" y="618518"/>
            <a:ext cx="9905998" cy="643612"/>
          </a:xfrm>
        </p:spPr>
        <p:txBody>
          <a:bodyPr/>
          <a:lstStyle/>
          <a:p>
            <a:pPr algn="ctr"/>
            <a:r>
              <a:rPr lang="es-AR" b="1" dirty="0">
                <a:solidFill>
                  <a:srgbClr val="000000"/>
                </a:solidFill>
              </a:rPr>
              <a:t>ARANCELES Y COSTOS</a:t>
            </a:r>
          </a:p>
        </p:txBody>
      </p:sp>
      <p:sp>
        <p:nvSpPr>
          <p:cNvPr id="6" name="Marcador de contenido 5">
            <a:extLst>
              <a:ext uri="{FF2B5EF4-FFF2-40B4-BE49-F238E27FC236}">
                <a16:creationId xmlns:a16="http://schemas.microsoft.com/office/drawing/2014/main" id="{12736694-AEFC-4743-AFEF-EDC30D906AFF}"/>
              </a:ext>
            </a:extLst>
          </p:cNvPr>
          <p:cNvSpPr>
            <a:spLocks noGrp="1"/>
          </p:cNvSpPr>
          <p:nvPr>
            <p:ph idx="1"/>
          </p:nvPr>
        </p:nvSpPr>
        <p:spPr>
          <a:xfrm>
            <a:off x="1141413" y="1399481"/>
            <a:ext cx="9905999" cy="3541714"/>
          </a:xfrm>
        </p:spPr>
        <p:txBody>
          <a:bodyPr>
            <a:noAutofit/>
          </a:bodyPr>
          <a:lstStyle/>
          <a:p>
            <a:pPr marL="0" indent="0" algn="ctr">
              <a:buNone/>
            </a:pPr>
            <a:r>
              <a:rPr lang="es-ES" sz="2800" dirty="0">
                <a:solidFill>
                  <a:srgbClr val="000000"/>
                </a:solidFill>
              </a:rPr>
              <a:t>El reclamante debe acreditar, la TRANSFERENCIA BANCARIA en la cuenta oficialmente designada de:</a:t>
            </a:r>
          </a:p>
          <a:p>
            <a:pPr marL="0" indent="0">
              <a:buNone/>
            </a:pPr>
            <a:r>
              <a:rPr lang="es-ES" sz="2800" dirty="0">
                <a:solidFill>
                  <a:srgbClr val="000000"/>
                </a:solidFill>
              </a:rPr>
              <a:t>		ARANCEL DE INICIO ($ 2.400)</a:t>
            </a:r>
          </a:p>
          <a:p>
            <a:pPr marL="0" indent="0" algn="just">
              <a:buNone/>
            </a:pPr>
            <a:r>
              <a:rPr lang="es-ES" sz="2800" dirty="0">
                <a:solidFill>
                  <a:srgbClr val="000000"/>
                </a:solidFill>
              </a:rPr>
              <a:t>		COSTO DE LA NOTIFICACIÓN -CD de Correo  	        Argentino($17.800,-) solo cuando no se pueda hacer por correo electrónico.</a:t>
            </a:r>
          </a:p>
          <a:p>
            <a:r>
              <a:rPr lang="es-ES" sz="2800" dirty="0">
                <a:solidFill>
                  <a:srgbClr val="000000"/>
                </a:solidFill>
              </a:rPr>
              <a:t>Los MEDIADORES NO perciben</a:t>
            </a:r>
          </a:p>
          <a:p>
            <a:pPr lvl="1"/>
            <a:r>
              <a:rPr lang="es-ES" sz="2400" dirty="0">
                <a:solidFill>
                  <a:srgbClr val="000000"/>
                </a:solidFill>
              </a:rPr>
              <a:t>GASTOS ADMINISTRATIVOS ni</a:t>
            </a:r>
          </a:p>
          <a:p>
            <a:pPr lvl="1"/>
            <a:r>
              <a:rPr lang="es-ES" sz="2400" dirty="0">
                <a:solidFill>
                  <a:srgbClr val="000000"/>
                </a:solidFill>
              </a:rPr>
              <a:t>HONORARIOS PROVISIONALES</a:t>
            </a:r>
            <a:endParaRPr lang="es-AR" sz="2400" dirty="0">
              <a:solidFill>
                <a:srgbClr val="000000"/>
              </a:solidFill>
            </a:endParaRPr>
          </a:p>
        </p:txBody>
      </p:sp>
    </p:spTree>
    <p:extLst>
      <p:ext uri="{BB962C8B-B14F-4D97-AF65-F5344CB8AC3E}">
        <p14:creationId xmlns:p14="http://schemas.microsoft.com/office/powerpoint/2010/main" val="521975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402646-DBF0-4839-9865-CFAD6A4B5002}"/>
              </a:ext>
            </a:extLst>
          </p:cNvPr>
          <p:cNvSpPr>
            <a:spLocks noGrp="1"/>
          </p:cNvSpPr>
          <p:nvPr>
            <p:ph type="title"/>
          </p:nvPr>
        </p:nvSpPr>
        <p:spPr>
          <a:xfrm>
            <a:off x="1141413" y="335182"/>
            <a:ext cx="9905998" cy="823916"/>
          </a:xfrm>
        </p:spPr>
        <p:txBody>
          <a:bodyPr>
            <a:normAutofit/>
          </a:bodyPr>
          <a:lstStyle/>
          <a:p>
            <a:pPr algn="ctr"/>
            <a:r>
              <a:rPr lang="es-AR" b="1" dirty="0">
                <a:solidFill>
                  <a:srgbClr val="000000"/>
                </a:solidFill>
              </a:rPr>
              <a:t>PLAZOS Y HORAS</a:t>
            </a:r>
          </a:p>
        </p:txBody>
      </p:sp>
      <p:sp>
        <p:nvSpPr>
          <p:cNvPr id="3" name="Marcador de contenido 2">
            <a:extLst>
              <a:ext uri="{FF2B5EF4-FFF2-40B4-BE49-F238E27FC236}">
                <a16:creationId xmlns:a16="http://schemas.microsoft.com/office/drawing/2014/main" id="{4512D1A2-53AC-4CF5-9BAB-F697E9F2C99C}"/>
              </a:ext>
            </a:extLst>
          </p:cNvPr>
          <p:cNvSpPr>
            <a:spLocks noGrp="1"/>
          </p:cNvSpPr>
          <p:nvPr>
            <p:ph idx="1"/>
          </p:nvPr>
        </p:nvSpPr>
        <p:spPr>
          <a:xfrm>
            <a:off x="1270201" y="1390918"/>
            <a:ext cx="9905999" cy="4971245"/>
          </a:xfrm>
        </p:spPr>
        <p:txBody>
          <a:bodyPr>
            <a:normAutofit/>
          </a:bodyPr>
          <a:lstStyle/>
          <a:p>
            <a:pPr marL="0" indent="0" algn="ctr">
              <a:buNone/>
            </a:pPr>
            <a:r>
              <a:rPr lang="es-ES" b="0" i="0" dirty="0">
                <a:solidFill>
                  <a:srgbClr val="000000"/>
                </a:solidFill>
                <a:effectLst/>
                <a:latin typeface="+mj-lt"/>
              </a:rPr>
              <a:t>En DIAS HÁBILES ADMINISTRATIVOS (No días hábiles judiciales)</a:t>
            </a:r>
          </a:p>
          <a:p>
            <a:pPr marL="0" indent="0" algn="ctr">
              <a:buNone/>
            </a:pPr>
            <a:r>
              <a:rPr lang="es-ES" b="0" i="0" dirty="0">
                <a:solidFill>
                  <a:srgbClr val="000000"/>
                </a:solidFill>
                <a:effectLst/>
                <a:latin typeface="+mj-lt"/>
              </a:rPr>
              <a:t>Salvo art. 9 </a:t>
            </a:r>
            <a:r>
              <a:rPr lang="es-ES" b="0" i="0" dirty="0" err="1">
                <a:solidFill>
                  <a:srgbClr val="000000"/>
                </a:solidFill>
                <a:effectLst/>
                <a:latin typeface="+mj-lt"/>
              </a:rPr>
              <a:t>inc</a:t>
            </a:r>
            <a:r>
              <a:rPr lang="es-ES" b="0" i="0" dirty="0">
                <a:solidFill>
                  <a:srgbClr val="000000"/>
                </a:solidFill>
                <a:effectLst/>
                <a:latin typeface="+mj-lt"/>
              </a:rPr>
              <a:t> b) Anexo I DNU </a:t>
            </a:r>
            <a:r>
              <a:rPr lang="es-ES" b="0" i="0" dirty="0" err="1">
                <a:solidFill>
                  <a:srgbClr val="000000"/>
                </a:solidFill>
                <a:effectLst/>
                <a:latin typeface="+mj-lt"/>
              </a:rPr>
              <a:t>N°</a:t>
            </a:r>
            <a:r>
              <a:rPr lang="es-ES" b="0" i="0" dirty="0">
                <a:solidFill>
                  <a:srgbClr val="000000"/>
                </a:solidFill>
                <a:effectLst/>
                <a:latin typeface="+mj-lt"/>
              </a:rPr>
              <a:t> 379/2025 (inicio de la acción judicial dentro de los 30 días de la audiencia de finalización)</a:t>
            </a:r>
          </a:p>
          <a:p>
            <a:pPr marL="0" indent="0" algn="ctr">
              <a:buNone/>
            </a:pPr>
            <a:endParaRPr lang="es-ES" b="0" i="0" dirty="0">
              <a:solidFill>
                <a:srgbClr val="000000"/>
              </a:solidFill>
              <a:effectLst/>
              <a:latin typeface="+mj-lt"/>
            </a:endParaRPr>
          </a:p>
          <a:p>
            <a:pPr marL="0" indent="0" algn="ctr">
              <a:buNone/>
            </a:pPr>
            <a:r>
              <a:rPr lang="es-ES" b="0" i="0" dirty="0">
                <a:solidFill>
                  <a:srgbClr val="000000"/>
                </a:solidFill>
                <a:effectLst/>
                <a:latin typeface="+mj-lt"/>
              </a:rPr>
              <a:t>Tramo de inicio del trámite/Sorteo/Respuesta del Mediador a la DNMYMPRC:</a:t>
            </a:r>
          </a:p>
          <a:p>
            <a:pPr marL="0" indent="0" algn="ctr">
              <a:buNone/>
            </a:pPr>
            <a:r>
              <a:rPr lang="es-ES" b="0" i="0" dirty="0">
                <a:solidFill>
                  <a:srgbClr val="000000"/>
                </a:solidFill>
                <a:effectLst/>
                <a:latin typeface="+mj-lt"/>
              </a:rPr>
              <a:t>Horas hábiles administrativas: 8 a 16 .</a:t>
            </a:r>
          </a:p>
          <a:p>
            <a:pPr marL="0" indent="0" algn="ctr">
              <a:buNone/>
            </a:pPr>
            <a:endParaRPr lang="es-ES" b="0" i="0" dirty="0">
              <a:solidFill>
                <a:srgbClr val="000000"/>
              </a:solidFill>
              <a:effectLst/>
              <a:latin typeface="+mj-lt"/>
            </a:endParaRPr>
          </a:p>
        </p:txBody>
      </p:sp>
    </p:spTree>
    <p:extLst>
      <p:ext uri="{BB962C8B-B14F-4D97-AF65-F5344CB8AC3E}">
        <p14:creationId xmlns:p14="http://schemas.microsoft.com/office/powerpoint/2010/main" val="2738433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FCC36C-932B-466D-9EB3-2E9BBA722E82}"/>
              </a:ext>
            </a:extLst>
          </p:cNvPr>
          <p:cNvSpPr>
            <a:spLocks noGrp="1"/>
          </p:cNvSpPr>
          <p:nvPr>
            <p:ph type="title"/>
          </p:nvPr>
        </p:nvSpPr>
        <p:spPr>
          <a:xfrm>
            <a:off x="1141412" y="320156"/>
            <a:ext cx="9905998" cy="746643"/>
          </a:xfrm>
        </p:spPr>
        <p:txBody>
          <a:bodyPr>
            <a:normAutofit/>
          </a:bodyPr>
          <a:lstStyle/>
          <a:p>
            <a:pPr algn="ctr"/>
            <a:r>
              <a:rPr lang="es-AR" dirty="0">
                <a:solidFill>
                  <a:srgbClr val="000000"/>
                </a:solidFill>
              </a:rPr>
              <a:t>SISTEMA A OPERAR</a:t>
            </a:r>
          </a:p>
        </p:txBody>
      </p:sp>
      <p:sp>
        <p:nvSpPr>
          <p:cNvPr id="4" name="Rectángulo: esquinas redondeadas 3">
            <a:extLst>
              <a:ext uri="{FF2B5EF4-FFF2-40B4-BE49-F238E27FC236}">
                <a16:creationId xmlns:a16="http://schemas.microsoft.com/office/drawing/2014/main" id="{2F61E67F-C2F9-43BB-BBFA-4E268FAFC580}"/>
              </a:ext>
            </a:extLst>
          </p:cNvPr>
          <p:cNvSpPr/>
          <p:nvPr/>
        </p:nvSpPr>
        <p:spPr>
          <a:xfrm>
            <a:off x="3917881" y="1165204"/>
            <a:ext cx="4353059" cy="5372640"/>
          </a:xfrm>
          <a:prstGeom prst="roundRec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1" i="0" dirty="0">
                <a:solidFill>
                  <a:srgbClr val="000000"/>
                </a:solidFill>
                <a:effectLst/>
                <a:latin typeface="+mj-lt"/>
              </a:rPr>
              <a:t>RECLAMANTES Y MEDIADORES</a:t>
            </a:r>
            <a:endParaRPr lang="es-ES" sz="1800" b="0" i="0" dirty="0">
              <a:solidFill>
                <a:srgbClr val="000000"/>
              </a:solidFill>
              <a:effectLst/>
              <a:latin typeface="+mj-lt"/>
            </a:endParaRPr>
          </a:p>
          <a:p>
            <a:pPr algn="ctr"/>
            <a:r>
              <a:rPr lang="es-ES" sz="3600" b="1" i="0" dirty="0">
                <a:solidFill>
                  <a:srgbClr val="000000"/>
                </a:solidFill>
                <a:effectLst/>
                <a:latin typeface="+mj-lt"/>
              </a:rPr>
              <a:t>TAD</a:t>
            </a:r>
          </a:p>
          <a:p>
            <a:r>
              <a:rPr lang="es-ES" sz="1800" b="0" i="0" dirty="0">
                <a:solidFill>
                  <a:srgbClr val="000000"/>
                </a:solidFill>
                <a:effectLst/>
                <a:latin typeface="+mj-lt"/>
              </a:rPr>
              <a:t>https://tramitesadistancia.gob.ar</a:t>
            </a:r>
          </a:p>
          <a:p>
            <a:endParaRPr lang="es-ES" sz="1800" b="0" i="0" dirty="0">
              <a:solidFill>
                <a:srgbClr val="000000"/>
              </a:solidFill>
              <a:effectLst/>
              <a:latin typeface="+mj-lt"/>
            </a:endParaRPr>
          </a:p>
          <a:p>
            <a:r>
              <a:rPr lang="es-ES" sz="1800" b="0" i="0" dirty="0">
                <a:solidFill>
                  <a:srgbClr val="000000"/>
                </a:solidFill>
                <a:effectLst/>
                <a:latin typeface="+mj-lt"/>
              </a:rPr>
              <a:t>Plataforma accesible a cualquier ciudadano para realizar trámites ante organismos públicos nacionales (utilizando una computadora o un dispositivo móvil).</a:t>
            </a:r>
          </a:p>
          <a:p>
            <a:endParaRPr lang="es-ES" sz="1800" b="0" i="0" dirty="0">
              <a:solidFill>
                <a:srgbClr val="000000"/>
              </a:solidFill>
              <a:effectLst/>
              <a:latin typeface="+mj-lt"/>
            </a:endParaRPr>
          </a:p>
          <a:p>
            <a:r>
              <a:rPr lang="es-ES" sz="1800" b="0" i="0" dirty="0">
                <a:solidFill>
                  <a:srgbClr val="000000"/>
                </a:solidFill>
                <a:effectLst/>
                <a:latin typeface="+mj-lt"/>
              </a:rPr>
              <a:t>100% virtual sin necesidad de imprimir documentos .</a:t>
            </a:r>
          </a:p>
          <a:p>
            <a:endParaRPr lang="es-ES" sz="1800" b="0" i="0" dirty="0">
              <a:solidFill>
                <a:srgbClr val="000000"/>
              </a:solidFill>
              <a:effectLst/>
              <a:latin typeface="+mj-lt"/>
            </a:endParaRPr>
          </a:p>
          <a:p>
            <a:r>
              <a:rPr lang="es-ES" sz="1800" b="0" i="0" dirty="0">
                <a:solidFill>
                  <a:srgbClr val="000000"/>
                </a:solidFill>
                <a:effectLst/>
                <a:latin typeface="+mj-lt"/>
              </a:rPr>
              <a:t>Los pagos se hacen en la plataforma con tarjetas de crédito o débito, </a:t>
            </a:r>
            <a:r>
              <a:rPr lang="es-ES" sz="1800" b="0" i="0" dirty="0" err="1">
                <a:solidFill>
                  <a:srgbClr val="000000"/>
                </a:solidFill>
                <a:effectLst/>
                <a:latin typeface="+mj-lt"/>
              </a:rPr>
              <a:t>PagoMisCuentas</a:t>
            </a:r>
            <a:r>
              <a:rPr lang="es-ES" sz="1800" b="0" i="0" dirty="0">
                <a:solidFill>
                  <a:srgbClr val="000000"/>
                </a:solidFill>
                <a:effectLst/>
                <a:latin typeface="+mj-lt"/>
              </a:rPr>
              <a:t>, Rapipago y otros métodos.</a:t>
            </a:r>
            <a:r>
              <a:rPr lang="es-ES" dirty="0">
                <a:solidFill>
                  <a:srgbClr val="000000"/>
                </a:solidFill>
                <a:latin typeface="+mj-lt"/>
              </a:rPr>
              <a:t> </a:t>
            </a:r>
            <a:br>
              <a:rPr lang="es-ES" dirty="0">
                <a:solidFill>
                  <a:srgbClr val="000000"/>
                </a:solidFill>
              </a:rPr>
            </a:br>
            <a:endParaRPr lang="es-AR" dirty="0">
              <a:solidFill>
                <a:srgbClr val="000000"/>
              </a:solidFill>
            </a:endParaRPr>
          </a:p>
        </p:txBody>
      </p:sp>
    </p:spTree>
    <p:extLst>
      <p:ext uri="{BB962C8B-B14F-4D97-AF65-F5344CB8AC3E}">
        <p14:creationId xmlns:p14="http://schemas.microsoft.com/office/powerpoint/2010/main" val="369887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C93415-27D6-4CE6-B479-1428A574D6F2}"/>
              </a:ext>
            </a:extLst>
          </p:cNvPr>
          <p:cNvSpPr>
            <a:spLocks noGrp="1"/>
          </p:cNvSpPr>
          <p:nvPr>
            <p:ph type="title"/>
          </p:nvPr>
        </p:nvSpPr>
        <p:spPr>
          <a:xfrm>
            <a:off x="1141413" y="103031"/>
            <a:ext cx="9905998" cy="785612"/>
          </a:xfrm>
        </p:spPr>
        <p:txBody>
          <a:bodyPr>
            <a:normAutofit/>
          </a:bodyPr>
          <a:lstStyle/>
          <a:p>
            <a:pPr algn="ctr"/>
            <a:r>
              <a:rPr lang="es-ES" b="1" dirty="0">
                <a:solidFill>
                  <a:srgbClr val="000000"/>
                </a:solidFill>
              </a:rPr>
              <a:t>INICIO Y ASIGNACION DE MEDIADOR</a:t>
            </a:r>
            <a:endParaRPr lang="es-AR" b="1" dirty="0">
              <a:solidFill>
                <a:srgbClr val="000000"/>
              </a:solidFill>
            </a:endParaRPr>
          </a:p>
        </p:txBody>
      </p:sp>
      <p:sp>
        <p:nvSpPr>
          <p:cNvPr id="5" name="Marcador de contenido 4">
            <a:extLst>
              <a:ext uri="{FF2B5EF4-FFF2-40B4-BE49-F238E27FC236}">
                <a16:creationId xmlns:a16="http://schemas.microsoft.com/office/drawing/2014/main" id="{5E5F5074-A381-4A86-87F6-3895147F55A2}"/>
              </a:ext>
            </a:extLst>
          </p:cNvPr>
          <p:cNvSpPr>
            <a:spLocks noGrp="1"/>
          </p:cNvSpPr>
          <p:nvPr>
            <p:ph idx="1"/>
          </p:nvPr>
        </p:nvSpPr>
        <p:spPr>
          <a:xfrm>
            <a:off x="3736206" y="888641"/>
            <a:ext cx="2180128" cy="5409127"/>
          </a:xfrm>
          <a:prstGeom prst="roundRec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s-ES" sz="2000" b="1" i="0" dirty="0">
                <a:solidFill>
                  <a:srgbClr val="000000"/>
                </a:solidFill>
                <a:effectLst/>
                <a:latin typeface="+mj-lt"/>
              </a:rPr>
              <a:t>DNMYMPRC</a:t>
            </a:r>
          </a:p>
          <a:p>
            <a:pPr marL="0" indent="0" algn="ctr">
              <a:buNone/>
            </a:pPr>
            <a:r>
              <a:rPr lang="es-ES" sz="2000" b="0" i="0" dirty="0">
                <a:solidFill>
                  <a:srgbClr val="000000"/>
                </a:solidFill>
                <a:effectLst/>
                <a:latin typeface="+mj-lt"/>
              </a:rPr>
              <a:t>SORTEO SEGÚN JURISDICCION CABA/ PROVINCIAS</a:t>
            </a:r>
          </a:p>
          <a:p>
            <a:pPr marL="0" indent="0" algn="ctr">
              <a:buNone/>
            </a:pPr>
            <a:r>
              <a:rPr lang="es-ES" sz="2000" b="0" i="0" dirty="0">
                <a:solidFill>
                  <a:srgbClr val="000000"/>
                </a:solidFill>
                <a:effectLst/>
                <a:latin typeface="+mj-lt"/>
              </a:rPr>
              <a:t> </a:t>
            </a:r>
          </a:p>
          <a:p>
            <a:pPr marL="0" indent="0" algn="ctr">
              <a:buNone/>
            </a:pPr>
            <a:r>
              <a:rPr lang="es-ES" sz="2000" b="0" i="0" dirty="0">
                <a:solidFill>
                  <a:srgbClr val="000000"/>
                </a:solidFill>
                <a:effectLst/>
                <a:latin typeface="+mj-lt"/>
              </a:rPr>
              <a:t>* NOTIFICACION AL MEDIADOR</a:t>
            </a:r>
          </a:p>
          <a:p>
            <a:pPr marL="0" indent="0" algn="ctr">
              <a:buNone/>
            </a:pPr>
            <a:r>
              <a:rPr lang="es-ES" sz="2000" b="0" i="0" dirty="0">
                <a:solidFill>
                  <a:srgbClr val="000000"/>
                </a:solidFill>
                <a:effectLst/>
                <a:latin typeface="+mj-lt"/>
              </a:rPr>
              <a:t>por 48 </a:t>
            </a:r>
            <a:r>
              <a:rPr lang="es-ES" sz="2000" b="0" i="0" dirty="0" err="1">
                <a:solidFill>
                  <a:srgbClr val="000000"/>
                </a:solidFill>
                <a:effectLst/>
                <a:latin typeface="+mj-lt"/>
              </a:rPr>
              <a:t>hs</a:t>
            </a:r>
            <a:r>
              <a:rPr lang="es-ES" sz="2000" b="0" i="0" dirty="0">
                <a:solidFill>
                  <a:srgbClr val="000000"/>
                </a:solidFill>
                <a:effectLst/>
                <a:latin typeface="+mj-lt"/>
              </a:rPr>
              <a:t>.</a:t>
            </a:r>
            <a:r>
              <a:rPr lang="es-ES" sz="2000" dirty="0">
                <a:solidFill>
                  <a:srgbClr val="000000"/>
                </a:solidFill>
                <a:latin typeface="+mj-lt"/>
              </a:rPr>
              <a:t> </a:t>
            </a:r>
            <a:br>
              <a:rPr lang="es-ES" sz="2000" dirty="0">
                <a:solidFill>
                  <a:srgbClr val="000000"/>
                </a:solidFill>
                <a:latin typeface="+mj-lt"/>
              </a:rPr>
            </a:br>
            <a:endParaRPr lang="es-AR" sz="2000" dirty="0">
              <a:solidFill>
                <a:srgbClr val="000000"/>
              </a:solidFill>
              <a:latin typeface="+mj-lt"/>
            </a:endParaRPr>
          </a:p>
        </p:txBody>
      </p:sp>
      <p:sp>
        <p:nvSpPr>
          <p:cNvPr id="4" name="Rectángulo: esquinas redondeadas 3">
            <a:extLst>
              <a:ext uri="{FF2B5EF4-FFF2-40B4-BE49-F238E27FC236}">
                <a16:creationId xmlns:a16="http://schemas.microsoft.com/office/drawing/2014/main" id="{70ABB7A8-7C4E-45D9-9DE5-5DC72365CFDB}"/>
              </a:ext>
            </a:extLst>
          </p:cNvPr>
          <p:cNvSpPr/>
          <p:nvPr/>
        </p:nvSpPr>
        <p:spPr>
          <a:xfrm>
            <a:off x="850005" y="888643"/>
            <a:ext cx="2318198" cy="5409127"/>
          </a:xfrm>
          <a:prstGeom prst="roundRec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i="0" dirty="0">
                <a:solidFill>
                  <a:srgbClr val="000000"/>
                </a:solidFill>
                <a:effectLst/>
                <a:latin typeface="+mj-lt"/>
              </a:rPr>
              <a:t>REQUIRENTE</a:t>
            </a:r>
          </a:p>
          <a:p>
            <a:pPr algn="ctr"/>
            <a:r>
              <a:rPr lang="es-ES" b="0" i="0" dirty="0" err="1">
                <a:solidFill>
                  <a:srgbClr val="000000"/>
                </a:solidFill>
                <a:effectLst/>
                <a:latin typeface="+mj-lt"/>
              </a:rPr>
              <a:t>Expte</a:t>
            </a:r>
            <a:r>
              <a:rPr lang="es-ES" b="0" i="0" dirty="0">
                <a:solidFill>
                  <a:srgbClr val="000000"/>
                </a:solidFill>
                <a:effectLst/>
                <a:latin typeface="+mj-lt"/>
              </a:rPr>
              <a:t>. </a:t>
            </a:r>
            <a:r>
              <a:rPr lang="es-ES" b="1" i="0" dirty="0">
                <a:solidFill>
                  <a:srgbClr val="000000"/>
                </a:solidFill>
                <a:effectLst/>
                <a:latin typeface="+mj-lt"/>
              </a:rPr>
              <a:t>TAD</a:t>
            </a:r>
          </a:p>
          <a:p>
            <a:pPr algn="ctr"/>
            <a:r>
              <a:rPr lang="es-ES" b="0" i="0" dirty="0">
                <a:solidFill>
                  <a:srgbClr val="000000"/>
                </a:solidFill>
                <a:effectLst/>
                <a:latin typeface="+mj-lt"/>
              </a:rPr>
              <a:t>https://tramitesadi stancia.gob.ar/#/</a:t>
            </a:r>
          </a:p>
          <a:p>
            <a:pPr algn="ctr"/>
            <a:r>
              <a:rPr lang="es-ES" b="0" i="0" dirty="0">
                <a:solidFill>
                  <a:srgbClr val="000000"/>
                </a:solidFill>
                <a:effectLst/>
                <a:latin typeface="+mj-lt"/>
              </a:rPr>
              <a:t>inicio</a:t>
            </a:r>
          </a:p>
          <a:p>
            <a:pPr algn="ctr"/>
            <a:r>
              <a:rPr lang="es-ES" b="0" i="0" dirty="0">
                <a:solidFill>
                  <a:srgbClr val="000000"/>
                </a:solidFill>
                <a:effectLst/>
                <a:latin typeface="+mj-lt"/>
              </a:rPr>
              <a:t>PROCEDIMIENTO DE MEDIACION PREJUDICIAL EN MATERIA DE SALUD (PROMESA)</a:t>
            </a:r>
          </a:p>
          <a:p>
            <a:pPr algn="ctr"/>
            <a:endParaRPr lang="es-ES" b="0" i="0" dirty="0">
              <a:solidFill>
                <a:srgbClr val="000000"/>
              </a:solidFill>
              <a:effectLst/>
              <a:latin typeface="+mj-lt"/>
            </a:endParaRPr>
          </a:p>
          <a:p>
            <a:pPr algn="ctr"/>
            <a:r>
              <a:rPr lang="es-ES" b="0" i="0" dirty="0">
                <a:solidFill>
                  <a:srgbClr val="000000"/>
                </a:solidFill>
                <a:effectLst/>
                <a:latin typeface="+mj-lt"/>
              </a:rPr>
              <a:t>* FORMULARIO</a:t>
            </a:r>
          </a:p>
          <a:p>
            <a:pPr algn="ctr"/>
            <a:endParaRPr lang="es-ES" b="0" i="0" dirty="0">
              <a:solidFill>
                <a:srgbClr val="000000"/>
              </a:solidFill>
              <a:effectLst/>
              <a:latin typeface="+mj-lt"/>
            </a:endParaRPr>
          </a:p>
          <a:p>
            <a:pPr algn="ctr"/>
            <a:r>
              <a:rPr lang="es-ES" b="0" i="0" dirty="0">
                <a:solidFill>
                  <a:srgbClr val="000000"/>
                </a:solidFill>
                <a:effectLst/>
                <a:latin typeface="+mj-lt"/>
              </a:rPr>
              <a:t>*DOCUMENTACION -</a:t>
            </a:r>
          </a:p>
          <a:p>
            <a:pPr algn="ctr"/>
            <a:r>
              <a:rPr lang="es-ES" b="0" i="0" dirty="0">
                <a:solidFill>
                  <a:srgbClr val="000000"/>
                </a:solidFill>
                <a:effectLst/>
                <a:latin typeface="+mj-lt"/>
              </a:rPr>
              <a:t>Envía entre 8 y 16 </a:t>
            </a:r>
            <a:r>
              <a:rPr lang="es-ES" b="0" i="0" dirty="0" err="1">
                <a:solidFill>
                  <a:srgbClr val="000000"/>
                </a:solidFill>
                <a:effectLst/>
                <a:latin typeface="+mj-lt"/>
              </a:rPr>
              <a:t>hs</a:t>
            </a:r>
            <a:r>
              <a:rPr lang="es-ES" b="0" i="0" dirty="0">
                <a:solidFill>
                  <a:srgbClr val="000000"/>
                </a:solidFill>
                <a:effectLst/>
                <a:latin typeface="+mj-lt"/>
              </a:rPr>
              <a:t>. sortea en el día.</a:t>
            </a:r>
            <a:r>
              <a:rPr lang="es-ES" dirty="0">
                <a:solidFill>
                  <a:srgbClr val="000000"/>
                </a:solidFill>
                <a:latin typeface="+mj-lt"/>
              </a:rPr>
              <a:t> </a:t>
            </a:r>
            <a:br>
              <a:rPr lang="es-ES" dirty="0">
                <a:solidFill>
                  <a:srgbClr val="000000"/>
                </a:solidFill>
                <a:latin typeface="+mj-lt"/>
              </a:rPr>
            </a:br>
            <a:endParaRPr lang="es-AR" dirty="0">
              <a:solidFill>
                <a:srgbClr val="000000"/>
              </a:solidFill>
              <a:latin typeface="+mj-lt"/>
            </a:endParaRPr>
          </a:p>
        </p:txBody>
      </p:sp>
      <p:sp>
        <p:nvSpPr>
          <p:cNvPr id="6" name="Marcador de contenido 4">
            <a:extLst>
              <a:ext uri="{FF2B5EF4-FFF2-40B4-BE49-F238E27FC236}">
                <a16:creationId xmlns:a16="http://schemas.microsoft.com/office/drawing/2014/main" id="{803B90A0-99A4-498F-A85B-7C2BC6F473A6}"/>
              </a:ext>
            </a:extLst>
          </p:cNvPr>
          <p:cNvSpPr txBox="1">
            <a:spLocks/>
          </p:cNvSpPr>
          <p:nvPr/>
        </p:nvSpPr>
        <p:spPr>
          <a:xfrm>
            <a:off x="6484337" y="888642"/>
            <a:ext cx="2180129" cy="5409127"/>
          </a:xfrm>
          <a:prstGeom prst="roundRec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9pPr>
          </a:lstStyle>
          <a:p>
            <a:pPr marL="0" indent="0" algn="ctr">
              <a:buNone/>
            </a:pPr>
            <a:r>
              <a:rPr lang="es-ES" sz="1800" b="1" i="0" dirty="0">
                <a:solidFill>
                  <a:srgbClr val="000000"/>
                </a:solidFill>
                <a:effectLst/>
                <a:latin typeface="+mj-lt"/>
              </a:rPr>
              <a:t>MEDIADOR</a:t>
            </a:r>
          </a:p>
          <a:p>
            <a:pPr marL="0" indent="0" algn="ctr">
              <a:buNone/>
            </a:pPr>
            <a:r>
              <a:rPr lang="es-ES" sz="1800" b="0" i="0" dirty="0">
                <a:solidFill>
                  <a:srgbClr val="000000"/>
                </a:solidFill>
                <a:effectLst/>
                <a:latin typeface="+mj-lt"/>
              </a:rPr>
              <a:t>EXCUSA CION/ SILENCIO</a:t>
            </a:r>
          </a:p>
          <a:p>
            <a:pPr marL="0" indent="0" algn="ctr">
              <a:buNone/>
            </a:pPr>
            <a:r>
              <a:rPr lang="es-ES" sz="1800" b="0" i="0" dirty="0">
                <a:solidFill>
                  <a:srgbClr val="000000"/>
                </a:solidFill>
                <a:effectLst/>
                <a:latin typeface="+mj-lt"/>
              </a:rPr>
              <a:t>* ACEPTA</a:t>
            </a:r>
          </a:p>
          <a:p>
            <a:pPr algn="ctr"/>
            <a:r>
              <a:rPr lang="es-ES" sz="1800" b="0" i="0" dirty="0">
                <a:solidFill>
                  <a:srgbClr val="000000"/>
                </a:solidFill>
                <a:effectLst/>
                <a:latin typeface="+mj-lt"/>
              </a:rPr>
              <a:t>MEDIADOR FIJA AUDIENCIA Dentro de los 5 días hábiles, en horario de 8 a 19 </a:t>
            </a:r>
            <a:r>
              <a:rPr lang="es-ES" sz="1800" b="0" i="0" dirty="0" err="1">
                <a:solidFill>
                  <a:srgbClr val="000000"/>
                </a:solidFill>
                <a:effectLst/>
                <a:latin typeface="+mj-lt"/>
              </a:rPr>
              <a:t>hs</a:t>
            </a:r>
            <a:endParaRPr lang="es-ES" sz="1800" b="0" i="0" dirty="0">
              <a:solidFill>
                <a:srgbClr val="000000"/>
              </a:solidFill>
              <a:effectLst/>
              <a:latin typeface="+mj-lt"/>
            </a:endParaRPr>
          </a:p>
          <a:p>
            <a:pPr algn="ctr"/>
            <a:r>
              <a:rPr lang="es-ES" sz="1800" b="0" i="0" dirty="0">
                <a:solidFill>
                  <a:srgbClr val="000000"/>
                </a:solidFill>
                <a:effectLst/>
                <a:latin typeface="+mj-lt"/>
              </a:rPr>
              <a:t>Responder entre 8 y 16 </a:t>
            </a:r>
            <a:r>
              <a:rPr lang="es-ES" sz="1800" b="0" i="0" dirty="0" err="1">
                <a:solidFill>
                  <a:srgbClr val="000000"/>
                </a:solidFill>
                <a:effectLst/>
                <a:latin typeface="+mj-lt"/>
              </a:rPr>
              <a:t>hs</a:t>
            </a:r>
            <a:r>
              <a:rPr lang="es-ES" dirty="0">
                <a:solidFill>
                  <a:srgbClr val="000000"/>
                </a:solidFill>
                <a:latin typeface="+mj-lt"/>
              </a:rPr>
              <a:t> </a:t>
            </a:r>
            <a:br>
              <a:rPr lang="es-ES" dirty="0">
                <a:solidFill>
                  <a:srgbClr val="000000"/>
                </a:solidFill>
                <a:latin typeface="+mj-lt"/>
              </a:rPr>
            </a:br>
            <a:endParaRPr lang="es-AR" dirty="0">
              <a:solidFill>
                <a:srgbClr val="000000"/>
              </a:solidFill>
              <a:latin typeface="+mj-lt"/>
            </a:endParaRPr>
          </a:p>
        </p:txBody>
      </p:sp>
      <p:sp>
        <p:nvSpPr>
          <p:cNvPr id="7" name="Marcador de contenido 4">
            <a:extLst>
              <a:ext uri="{FF2B5EF4-FFF2-40B4-BE49-F238E27FC236}">
                <a16:creationId xmlns:a16="http://schemas.microsoft.com/office/drawing/2014/main" id="{D4C3E6F3-4130-4462-AFDA-FE203C385DCC}"/>
              </a:ext>
            </a:extLst>
          </p:cNvPr>
          <p:cNvSpPr txBox="1">
            <a:spLocks/>
          </p:cNvSpPr>
          <p:nvPr/>
        </p:nvSpPr>
        <p:spPr>
          <a:xfrm>
            <a:off x="9364684" y="1004552"/>
            <a:ext cx="2180129" cy="5186698"/>
          </a:xfrm>
          <a:prstGeom prst="roundRec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9pPr>
          </a:lstStyle>
          <a:p>
            <a:pPr marL="0" indent="0" algn="ctr">
              <a:buNone/>
            </a:pPr>
            <a:r>
              <a:rPr lang="es-ES" sz="1800" b="1" i="0" dirty="0">
                <a:solidFill>
                  <a:srgbClr val="000000"/>
                </a:solidFill>
                <a:effectLst/>
                <a:latin typeface="+mj-lt"/>
              </a:rPr>
              <a:t>DNMYMPRC</a:t>
            </a:r>
          </a:p>
          <a:p>
            <a:pPr marL="0" indent="0" algn="ctr">
              <a:buNone/>
            </a:pPr>
            <a:r>
              <a:rPr lang="es-ES" sz="1800" b="1" i="0" dirty="0">
                <a:solidFill>
                  <a:srgbClr val="000000"/>
                </a:solidFill>
                <a:effectLst/>
                <a:latin typeface="+mj-lt"/>
              </a:rPr>
              <a:t> </a:t>
            </a:r>
            <a:r>
              <a:rPr lang="es-ES" sz="1800" b="0" i="0" dirty="0">
                <a:solidFill>
                  <a:srgbClr val="000000"/>
                </a:solidFill>
                <a:effectLst/>
                <a:latin typeface="+mj-lt"/>
              </a:rPr>
              <a:t>Remite información al Mediador</a:t>
            </a:r>
          </a:p>
          <a:p>
            <a:pPr marL="0" indent="0" algn="ctr">
              <a:buNone/>
            </a:pPr>
            <a:r>
              <a:rPr lang="es-ES" sz="1800" b="0" i="0" dirty="0">
                <a:solidFill>
                  <a:srgbClr val="000000"/>
                </a:solidFill>
                <a:effectLst/>
                <a:latin typeface="+mj-lt"/>
              </a:rPr>
              <a:t>NOTIFICA A LAS PARTES POR TAD</a:t>
            </a:r>
          </a:p>
          <a:p>
            <a:pPr marL="0" indent="0" algn="ctr">
              <a:buNone/>
            </a:pPr>
            <a:r>
              <a:rPr lang="es-ES" sz="1800" b="0" i="0" dirty="0">
                <a:solidFill>
                  <a:srgbClr val="000000"/>
                </a:solidFill>
                <a:effectLst/>
                <a:latin typeface="+mj-lt"/>
              </a:rPr>
              <a:t>CON ANTELACION DE 2 DIAS HABILES</a:t>
            </a:r>
          </a:p>
          <a:p>
            <a:pPr algn="ctr"/>
            <a:r>
              <a:rPr lang="es-ES" sz="1800" b="0" i="0" dirty="0">
                <a:solidFill>
                  <a:srgbClr val="000000"/>
                </a:solidFill>
                <a:effectLst/>
                <a:latin typeface="+mj-lt"/>
              </a:rPr>
              <a:t>RECUSACION</a:t>
            </a:r>
          </a:p>
          <a:p>
            <a:pPr algn="ctr"/>
            <a:r>
              <a:rPr lang="es-ES" sz="1800" b="0" i="0" dirty="0">
                <a:solidFill>
                  <a:srgbClr val="000000"/>
                </a:solidFill>
                <a:effectLst/>
                <a:latin typeface="+mj-lt"/>
              </a:rPr>
              <a:t>AUDIENCIA</a:t>
            </a:r>
            <a:r>
              <a:rPr lang="es-ES" dirty="0">
                <a:solidFill>
                  <a:srgbClr val="000000"/>
                </a:solidFill>
                <a:latin typeface="+mj-lt"/>
              </a:rPr>
              <a:t> </a:t>
            </a:r>
            <a:br>
              <a:rPr lang="es-ES" dirty="0">
                <a:solidFill>
                  <a:srgbClr val="000000"/>
                </a:solidFill>
              </a:rPr>
            </a:br>
            <a:endParaRPr lang="es-AR" dirty="0">
              <a:solidFill>
                <a:srgbClr val="000000"/>
              </a:solidFill>
            </a:endParaRPr>
          </a:p>
        </p:txBody>
      </p:sp>
      <p:sp>
        <p:nvSpPr>
          <p:cNvPr id="11" name="Flecha: a la derecha 10">
            <a:extLst>
              <a:ext uri="{FF2B5EF4-FFF2-40B4-BE49-F238E27FC236}">
                <a16:creationId xmlns:a16="http://schemas.microsoft.com/office/drawing/2014/main" id="{CD9D679D-9148-48D5-92F8-C6E5FE456B75}"/>
              </a:ext>
            </a:extLst>
          </p:cNvPr>
          <p:cNvSpPr/>
          <p:nvPr/>
        </p:nvSpPr>
        <p:spPr>
          <a:xfrm>
            <a:off x="3235703" y="3316204"/>
            <a:ext cx="463340" cy="463532"/>
          </a:xfrm>
          <a:prstGeom prst="rightArrow">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000000"/>
              </a:solidFill>
            </a:endParaRPr>
          </a:p>
        </p:txBody>
      </p:sp>
      <p:sp>
        <p:nvSpPr>
          <p:cNvPr id="12" name="Flecha: a la derecha 11">
            <a:extLst>
              <a:ext uri="{FF2B5EF4-FFF2-40B4-BE49-F238E27FC236}">
                <a16:creationId xmlns:a16="http://schemas.microsoft.com/office/drawing/2014/main" id="{91F64C0E-DC72-4E42-BD18-1437AAE46E85}"/>
              </a:ext>
            </a:extLst>
          </p:cNvPr>
          <p:cNvSpPr/>
          <p:nvPr/>
        </p:nvSpPr>
        <p:spPr>
          <a:xfrm>
            <a:off x="6008306" y="3316204"/>
            <a:ext cx="463340" cy="463532"/>
          </a:xfrm>
          <a:prstGeom prst="rightArrow">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000000"/>
              </a:solidFill>
            </a:endParaRPr>
          </a:p>
        </p:txBody>
      </p:sp>
      <p:sp>
        <p:nvSpPr>
          <p:cNvPr id="13" name="Flecha: a la derecha 12">
            <a:extLst>
              <a:ext uri="{FF2B5EF4-FFF2-40B4-BE49-F238E27FC236}">
                <a16:creationId xmlns:a16="http://schemas.microsoft.com/office/drawing/2014/main" id="{5231168E-EAEE-41EA-9DE1-30C566142FE0}"/>
              </a:ext>
            </a:extLst>
          </p:cNvPr>
          <p:cNvSpPr/>
          <p:nvPr/>
        </p:nvSpPr>
        <p:spPr>
          <a:xfrm>
            <a:off x="8782905" y="3316204"/>
            <a:ext cx="463340" cy="463532"/>
          </a:xfrm>
          <a:prstGeom prst="rightArrow">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000000"/>
              </a:solidFill>
            </a:endParaRPr>
          </a:p>
        </p:txBody>
      </p:sp>
    </p:spTree>
    <p:extLst>
      <p:ext uri="{BB962C8B-B14F-4D97-AF65-F5344CB8AC3E}">
        <p14:creationId xmlns:p14="http://schemas.microsoft.com/office/powerpoint/2010/main" val="3537427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CDD77CB-0E2F-4162-8097-BFDDDA2B8916}"/>
              </a:ext>
            </a:extLst>
          </p:cNvPr>
          <p:cNvSpPr>
            <a:spLocks noGrp="1"/>
          </p:cNvSpPr>
          <p:nvPr>
            <p:ph type="subTitle" idx="1"/>
          </p:nvPr>
        </p:nvSpPr>
        <p:spPr>
          <a:xfrm>
            <a:off x="2540974" y="222161"/>
            <a:ext cx="8791575" cy="6413678"/>
          </a:xfrm>
        </p:spPr>
        <p:txBody>
          <a:bodyPr>
            <a:normAutofit/>
          </a:bodyPr>
          <a:lstStyle/>
          <a:p>
            <a:r>
              <a:rPr lang="es-ES" sz="2400" b="1" dirty="0">
                <a:solidFill>
                  <a:srgbClr val="000000"/>
                </a:solidFill>
              </a:rPr>
              <a:t>Colapso del Sistema</a:t>
            </a:r>
            <a:br>
              <a:rPr lang="es-ES" dirty="0">
                <a:solidFill>
                  <a:srgbClr val="000000"/>
                </a:solidFill>
              </a:rPr>
            </a:br>
            <a:r>
              <a:rPr lang="es-ES" dirty="0">
                <a:solidFill>
                  <a:srgbClr val="000000"/>
                </a:solidFill>
              </a:rPr>
              <a:t>La judicialización masiva del derecho a la salud no surge en el vacío. Se alimenta de un sistema sanitario profundamente fragmentado, con escasa capacidad de respuesta y débil coordinación interinstitucional. Lo que a veces se presenta como un exceso de litigios es, en realidad, el síntoma visible de un problema estructural más profundo: la crisis de gobernabilidad del sistema prestacional.</a:t>
            </a:r>
            <a:br>
              <a:rPr lang="es-ES" dirty="0">
                <a:solidFill>
                  <a:srgbClr val="000000"/>
                </a:solidFill>
              </a:rPr>
            </a:br>
            <a:r>
              <a:rPr lang="es-ES" dirty="0">
                <a:solidFill>
                  <a:srgbClr val="000000"/>
                </a:solidFill>
              </a:rPr>
              <a:t>La judicialización se convierte en una estrategia de sustitución institucional. Donde no hay respuesta sanitaria o administrativa fundada, aparece el expediente judicial como única garantía efectiva.</a:t>
            </a:r>
            <a:br>
              <a:rPr lang="es-ES" dirty="0">
                <a:solidFill>
                  <a:srgbClr val="000000"/>
                </a:solidFill>
              </a:rPr>
            </a:br>
            <a:r>
              <a:rPr lang="es-ES" dirty="0">
                <a:solidFill>
                  <a:srgbClr val="000000"/>
                </a:solidFill>
              </a:rPr>
              <a:t>Esta dinámica no solo afecta la eficiencia del sistema, sino que socava su legitimidad. Un Estado que responde únicamente ante la presión cautelar ya no actúa como garante de derechos, sino como ejecutor tardío de órdenes externas.</a:t>
            </a:r>
            <a:br>
              <a:rPr lang="es-ES" dirty="0">
                <a:solidFill>
                  <a:srgbClr val="000000"/>
                </a:solidFill>
              </a:rPr>
            </a:br>
            <a:endParaRPr lang="es-AR" dirty="0">
              <a:solidFill>
                <a:srgbClr val="000000"/>
              </a:solidFill>
            </a:endParaRPr>
          </a:p>
        </p:txBody>
      </p:sp>
    </p:spTree>
    <p:extLst>
      <p:ext uri="{BB962C8B-B14F-4D97-AF65-F5344CB8AC3E}">
        <p14:creationId xmlns:p14="http://schemas.microsoft.com/office/powerpoint/2010/main" val="2383397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B1DA2C-926A-4D2A-A617-467B245F02DE}"/>
              </a:ext>
            </a:extLst>
          </p:cNvPr>
          <p:cNvSpPr>
            <a:spLocks noGrp="1"/>
          </p:cNvSpPr>
          <p:nvPr>
            <p:ph type="title"/>
          </p:nvPr>
        </p:nvSpPr>
        <p:spPr>
          <a:xfrm>
            <a:off x="1141412" y="129121"/>
            <a:ext cx="9905998" cy="937678"/>
          </a:xfrm>
        </p:spPr>
        <p:txBody>
          <a:bodyPr/>
          <a:lstStyle/>
          <a:p>
            <a:pPr algn="ctr"/>
            <a:r>
              <a:rPr lang="es-AR" b="1" dirty="0">
                <a:solidFill>
                  <a:srgbClr val="000000"/>
                </a:solidFill>
              </a:rPr>
              <a:t>AUDIENCIAS DE MEDIACIÓN</a:t>
            </a:r>
          </a:p>
        </p:txBody>
      </p:sp>
      <p:sp>
        <p:nvSpPr>
          <p:cNvPr id="5" name="Marcador de contenido 4">
            <a:extLst>
              <a:ext uri="{FF2B5EF4-FFF2-40B4-BE49-F238E27FC236}">
                <a16:creationId xmlns:a16="http://schemas.microsoft.com/office/drawing/2014/main" id="{39423823-FDC2-43F2-9FC0-E0A606C90933}"/>
              </a:ext>
            </a:extLst>
          </p:cNvPr>
          <p:cNvSpPr>
            <a:spLocks noGrp="1"/>
          </p:cNvSpPr>
          <p:nvPr>
            <p:ph idx="1"/>
          </p:nvPr>
        </p:nvSpPr>
        <p:spPr>
          <a:xfrm>
            <a:off x="4704571" y="1554027"/>
            <a:ext cx="2446987" cy="4228585"/>
          </a:xfrm>
          <a:prstGeom prst="roundRec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lgn="ctr">
              <a:buNone/>
            </a:pPr>
            <a:r>
              <a:rPr lang="es-ES" sz="2000" dirty="0">
                <a:solidFill>
                  <a:srgbClr val="000000"/>
                </a:solidFill>
                <a:latin typeface="+mj-lt"/>
              </a:rPr>
              <a:t>CANTIDAD DE</a:t>
            </a:r>
          </a:p>
          <a:p>
            <a:pPr marL="0" indent="0" algn="ctr">
              <a:buNone/>
            </a:pPr>
            <a:r>
              <a:rPr lang="es-ES" sz="2000" dirty="0">
                <a:solidFill>
                  <a:srgbClr val="000000"/>
                </a:solidFill>
                <a:latin typeface="+mj-lt"/>
              </a:rPr>
              <a:t>AUDIENCIAS</a:t>
            </a:r>
          </a:p>
          <a:p>
            <a:pPr marL="0" indent="0" algn="ctr">
              <a:buNone/>
            </a:pPr>
            <a:endParaRPr lang="es-ES" sz="2000" dirty="0">
              <a:solidFill>
                <a:srgbClr val="000000"/>
              </a:solidFill>
              <a:latin typeface="+mj-lt"/>
            </a:endParaRPr>
          </a:p>
          <a:p>
            <a:pPr marL="0" indent="0" algn="ctr">
              <a:buNone/>
            </a:pPr>
            <a:r>
              <a:rPr lang="es-ES" sz="2000" dirty="0">
                <a:solidFill>
                  <a:srgbClr val="000000"/>
                </a:solidFill>
                <a:latin typeface="+mj-lt"/>
              </a:rPr>
              <a:t>El mediador puede</a:t>
            </a:r>
          </a:p>
          <a:p>
            <a:pPr marL="0" indent="0" algn="ctr">
              <a:buNone/>
            </a:pPr>
            <a:r>
              <a:rPr lang="es-ES" sz="2000" dirty="0">
                <a:solidFill>
                  <a:srgbClr val="000000"/>
                </a:solidFill>
                <a:latin typeface="+mj-lt"/>
              </a:rPr>
              <a:t>convocar a TODAS las</a:t>
            </a:r>
          </a:p>
          <a:p>
            <a:pPr marL="0" indent="0" algn="ctr">
              <a:buNone/>
            </a:pPr>
            <a:r>
              <a:rPr lang="es-ES" sz="2000" dirty="0">
                <a:solidFill>
                  <a:srgbClr val="000000"/>
                </a:solidFill>
                <a:latin typeface="+mj-lt"/>
              </a:rPr>
              <a:t>audiencias que</a:t>
            </a:r>
          </a:p>
          <a:p>
            <a:pPr marL="0" indent="0" algn="ctr">
              <a:buNone/>
            </a:pPr>
            <a:r>
              <a:rPr lang="es-ES" sz="2000" dirty="0">
                <a:solidFill>
                  <a:srgbClr val="000000"/>
                </a:solidFill>
                <a:latin typeface="+mj-lt"/>
              </a:rPr>
              <a:t>considere necesarias.</a:t>
            </a:r>
            <a:endParaRPr lang="es-AR" sz="2000" dirty="0">
              <a:solidFill>
                <a:srgbClr val="000000"/>
              </a:solidFill>
              <a:latin typeface="+mj-lt"/>
            </a:endParaRPr>
          </a:p>
        </p:txBody>
      </p:sp>
      <p:sp>
        <p:nvSpPr>
          <p:cNvPr id="4" name="Rectángulo: esquinas redondeadas 3">
            <a:extLst>
              <a:ext uri="{FF2B5EF4-FFF2-40B4-BE49-F238E27FC236}">
                <a16:creationId xmlns:a16="http://schemas.microsoft.com/office/drawing/2014/main" id="{BEBD0696-3E46-45F3-A5EC-47979B70AA7C}"/>
              </a:ext>
            </a:extLst>
          </p:cNvPr>
          <p:cNvSpPr/>
          <p:nvPr/>
        </p:nvSpPr>
        <p:spPr>
          <a:xfrm>
            <a:off x="1004551" y="1554028"/>
            <a:ext cx="2446987" cy="4228586"/>
          </a:xfrm>
          <a:prstGeom prst="roundRec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rgbClr val="000000"/>
                </a:solidFill>
              </a:rPr>
              <a:t>PRIMERA</a:t>
            </a:r>
          </a:p>
          <a:p>
            <a:pPr algn="ctr"/>
            <a:r>
              <a:rPr lang="es-ES" sz="2000" dirty="0">
                <a:solidFill>
                  <a:srgbClr val="000000"/>
                </a:solidFill>
              </a:rPr>
              <a:t>AUDIENCIA</a:t>
            </a:r>
          </a:p>
          <a:p>
            <a:pPr algn="ctr"/>
            <a:endParaRPr lang="es-ES" sz="2000" dirty="0">
              <a:solidFill>
                <a:srgbClr val="000000"/>
              </a:solidFill>
            </a:endParaRPr>
          </a:p>
          <a:p>
            <a:pPr algn="ctr"/>
            <a:endParaRPr lang="es-ES" sz="2000" dirty="0">
              <a:solidFill>
                <a:srgbClr val="000000"/>
              </a:solidFill>
            </a:endParaRPr>
          </a:p>
          <a:p>
            <a:pPr algn="ctr"/>
            <a:r>
              <a:rPr lang="es-ES" sz="2000" dirty="0">
                <a:solidFill>
                  <a:srgbClr val="000000"/>
                </a:solidFill>
              </a:rPr>
              <a:t>El mediador fijará la</a:t>
            </a:r>
          </a:p>
          <a:p>
            <a:pPr algn="ctr"/>
            <a:r>
              <a:rPr lang="es-ES" sz="2000" dirty="0">
                <a:solidFill>
                  <a:srgbClr val="000000"/>
                </a:solidFill>
              </a:rPr>
              <a:t>primera audiencia</a:t>
            </a:r>
          </a:p>
          <a:p>
            <a:pPr algn="ctr"/>
            <a:r>
              <a:rPr lang="es-ES" sz="2000" dirty="0">
                <a:solidFill>
                  <a:srgbClr val="000000"/>
                </a:solidFill>
              </a:rPr>
              <a:t>dentro de los 5 días</a:t>
            </a:r>
          </a:p>
          <a:p>
            <a:pPr algn="ctr"/>
            <a:r>
              <a:rPr lang="es-ES" sz="2000" dirty="0">
                <a:solidFill>
                  <a:srgbClr val="000000"/>
                </a:solidFill>
              </a:rPr>
              <a:t>siguientes.</a:t>
            </a:r>
            <a:endParaRPr lang="es-AR" sz="2000" dirty="0">
              <a:solidFill>
                <a:srgbClr val="000000"/>
              </a:solidFill>
            </a:endParaRPr>
          </a:p>
        </p:txBody>
      </p:sp>
      <p:sp>
        <p:nvSpPr>
          <p:cNvPr id="6" name="Marcador de contenido 4">
            <a:extLst>
              <a:ext uri="{FF2B5EF4-FFF2-40B4-BE49-F238E27FC236}">
                <a16:creationId xmlns:a16="http://schemas.microsoft.com/office/drawing/2014/main" id="{DA5DEC01-70FB-42A2-92E5-0CFD785F546F}"/>
              </a:ext>
            </a:extLst>
          </p:cNvPr>
          <p:cNvSpPr txBox="1">
            <a:spLocks/>
          </p:cNvSpPr>
          <p:nvPr/>
        </p:nvSpPr>
        <p:spPr>
          <a:xfrm>
            <a:off x="8404591" y="1554027"/>
            <a:ext cx="2919720" cy="4228585"/>
          </a:xfrm>
          <a:prstGeom prst="roundRect">
            <a:avLst/>
          </a:prstGeom>
          <a:solidFill>
            <a:schemeClr val="bg2">
              <a:lumMod val="60000"/>
              <a:lumOff val="40000"/>
            </a:schemeClr>
          </a:solidFill>
          <a:ln w="15875"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lt1"/>
                </a:solidFill>
                <a:latin typeface="+mn-lt"/>
                <a:ea typeface="+mn-ea"/>
                <a:cs typeface="+mn-cs"/>
              </a:defRPr>
            </a:lvl9pPr>
          </a:lstStyle>
          <a:p>
            <a:pPr marL="0" indent="0" algn="ctr">
              <a:buNone/>
            </a:pPr>
            <a:r>
              <a:rPr lang="es-ES" sz="2000" b="0" i="0" dirty="0">
                <a:solidFill>
                  <a:srgbClr val="000000"/>
                </a:solidFill>
                <a:effectLst/>
                <a:latin typeface="+mj-lt"/>
              </a:rPr>
              <a:t>PLAZO MÁXIMO de 5 días entre una audiencia y la siguiente.</a:t>
            </a:r>
          </a:p>
          <a:p>
            <a:pPr marL="0" indent="0" algn="ctr">
              <a:buNone/>
            </a:pPr>
            <a:r>
              <a:rPr lang="es-ES" sz="2000" b="0" i="0" dirty="0">
                <a:solidFill>
                  <a:srgbClr val="000000"/>
                </a:solidFill>
                <a:effectLst/>
                <a:latin typeface="+mj-lt"/>
              </a:rPr>
              <a:t>Notificada con una antelación no menor a 2 días.</a:t>
            </a:r>
          </a:p>
          <a:p>
            <a:pPr marL="0" indent="0" algn="ctr">
              <a:buNone/>
            </a:pPr>
            <a:r>
              <a:rPr lang="es-ES" sz="2000" b="0" i="0" dirty="0">
                <a:solidFill>
                  <a:srgbClr val="000000"/>
                </a:solidFill>
                <a:effectLst/>
                <a:latin typeface="+mj-lt"/>
              </a:rPr>
              <a:t>Total del procedimiento 30 días corridos (art. 20 Ley N°26.589)</a:t>
            </a:r>
            <a:r>
              <a:rPr lang="es-ES" sz="2000" dirty="0">
                <a:solidFill>
                  <a:srgbClr val="000000"/>
                </a:solidFill>
                <a:latin typeface="+mj-lt"/>
              </a:rPr>
              <a:t> </a:t>
            </a:r>
            <a:br>
              <a:rPr lang="es-ES" sz="2000" dirty="0">
                <a:solidFill>
                  <a:srgbClr val="000000"/>
                </a:solidFill>
              </a:rPr>
            </a:br>
            <a:endParaRPr lang="es-AR" sz="2000" dirty="0">
              <a:solidFill>
                <a:srgbClr val="000000"/>
              </a:solidFill>
            </a:endParaRPr>
          </a:p>
        </p:txBody>
      </p:sp>
      <p:sp>
        <p:nvSpPr>
          <p:cNvPr id="10" name="Flecha: a la derecha 9">
            <a:extLst>
              <a:ext uri="{FF2B5EF4-FFF2-40B4-BE49-F238E27FC236}">
                <a16:creationId xmlns:a16="http://schemas.microsoft.com/office/drawing/2014/main" id="{5900D989-679B-49C4-BF4D-4242A66A1DE6}"/>
              </a:ext>
            </a:extLst>
          </p:cNvPr>
          <p:cNvSpPr/>
          <p:nvPr/>
        </p:nvSpPr>
        <p:spPr>
          <a:xfrm>
            <a:off x="3535914" y="3436553"/>
            <a:ext cx="1168657" cy="463532"/>
          </a:xfrm>
          <a:prstGeom prst="rightArrow">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000000"/>
              </a:solidFill>
            </a:endParaRPr>
          </a:p>
        </p:txBody>
      </p:sp>
      <p:sp>
        <p:nvSpPr>
          <p:cNvPr id="11" name="Flecha: a la derecha 10">
            <a:extLst>
              <a:ext uri="{FF2B5EF4-FFF2-40B4-BE49-F238E27FC236}">
                <a16:creationId xmlns:a16="http://schemas.microsoft.com/office/drawing/2014/main" id="{3E51175A-F99D-41EC-99D3-72E0E77EA3B9}"/>
              </a:ext>
            </a:extLst>
          </p:cNvPr>
          <p:cNvSpPr/>
          <p:nvPr/>
        </p:nvSpPr>
        <p:spPr>
          <a:xfrm>
            <a:off x="7193746" y="3436553"/>
            <a:ext cx="1168657" cy="463532"/>
          </a:xfrm>
          <a:prstGeom prst="rightArrow">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000000"/>
              </a:solidFill>
            </a:endParaRPr>
          </a:p>
        </p:txBody>
      </p:sp>
    </p:spTree>
    <p:extLst>
      <p:ext uri="{BB962C8B-B14F-4D97-AF65-F5344CB8AC3E}">
        <p14:creationId xmlns:p14="http://schemas.microsoft.com/office/powerpoint/2010/main" val="4138221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2BAA077E-7186-4366-BFBD-F68EC5D7C6AB}"/>
              </a:ext>
            </a:extLst>
          </p:cNvPr>
          <p:cNvSpPr/>
          <p:nvPr/>
        </p:nvSpPr>
        <p:spPr>
          <a:xfrm>
            <a:off x="2232644" y="354416"/>
            <a:ext cx="7984901" cy="1027830"/>
          </a:xfrm>
          <a:prstGeom prst="roundRect">
            <a:avLst>
              <a:gd name="adj" fmla="val 9500"/>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b="1" i="0" dirty="0">
              <a:solidFill>
                <a:schemeClr val="tx1"/>
              </a:solidFill>
              <a:effectLst/>
              <a:latin typeface="+mj-lt"/>
            </a:endParaRPr>
          </a:p>
          <a:p>
            <a:pPr algn="ctr"/>
            <a:r>
              <a:rPr lang="es-ES" sz="2400" b="1" i="0" dirty="0">
                <a:solidFill>
                  <a:srgbClr val="000000"/>
                </a:solidFill>
                <a:effectLst/>
                <a:latin typeface="+mj-lt"/>
              </a:rPr>
              <a:t>FORMAS DE CONCLUSIÓN DE LA MEDIACIÓN Y HONORARIOS</a:t>
            </a:r>
            <a:r>
              <a:rPr lang="es-ES" sz="2400" b="1" dirty="0">
                <a:solidFill>
                  <a:srgbClr val="000000"/>
                </a:solidFill>
                <a:latin typeface="+mj-lt"/>
              </a:rPr>
              <a:t> </a:t>
            </a:r>
            <a:br>
              <a:rPr lang="es-ES" sz="2400" dirty="0">
                <a:latin typeface="+mj-lt"/>
              </a:rPr>
            </a:br>
            <a:endParaRPr lang="es-AR" sz="2400" dirty="0">
              <a:latin typeface="+mj-lt"/>
            </a:endParaRPr>
          </a:p>
        </p:txBody>
      </p:sp>
      <p:sp>
        <p:nvSpPr>
          <p:cNvPr id="5" name="Rectángulo: esquinas redondeadas 4">
            <a:extLst>
              <a:ext uri="{FF2B5EF4-FFF2-40B4-BE49-F238E27FC236}">
                <a16:creationId xmlns:a16="http://schemas.microsoft.com/office/drawing/2014/main" id="{EFED602E-2751-41F9-919D-1B933652E415}"/>
              </a:ext>
            </a:extLst>
          </p:cNvPr>
          <p:cNvSpPr/>
          <p:nvPr/>
        </p:nvSpPr>
        <p:spPr>
          <a:xfrm>
            <a:off x="523226" y="2034838"/>
            <a:ext cx="2670734" cy="3412925"/>
          </a:xfrm>
          <a:prstGeom prst="roundRec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i="0" dirty="0">
                <a:solidFill>
                  <a:srgbClr val="000000"/>
                </a:solidFill>
                <a:effectLst/>
                <a:latin typeface="+mj-lt"/>
              </a:rPr>
              <a:t>ACUERDO</a:t>
            </a:r>
          </a:p>
          <a:p>
            <a:pPr algn="ctr"/>
            <a:endParaRPr lang="es-ES" sz="2000" b="0" i="0" dirty="0">
              <a:solidFill>
                <a:srgbClr val="000000"/>
              </a:solidFill>
              <a:effectLst/>
              <a:latin typeface="+mj-lt"/>
            </a:endParaRPr>
          </a:p>
          <a:p>
            <a:pPr algn="ctr"/>
            <a:r>
              <a:rPr lang="es-ES" sz="2000" b="0" i="0" dirty="0">
                <a:solidFill>
                  <a:srgbClr val="000000"/>
                </a:solidFill>
                <a:effectLst/>
                <a:latin typeface="+mj-lt"/>
              </a:rPr>
              <a:t>El pago de los honorarios estará a cargo de la parte requerida.</a:t>
            </a:r>
          </a:p>
          <a:p>
            <a:pPr algn="ctr"/>
            <a:endParaRPr lang="es-ES" sz="2000" b="0" i="0" dirty="0">
              <a:solidFill>
                <a:srgbClr val="000000"/>
              </a:solidFill>
              <a:effectLst/>
              <a:latin typeface="+mj-lt"/>
            </a:endParaRPr>
          </a:p>
          <a:p>
            <a:pPr algn="ctr"/>
            <a:br>
              <a:rPr lang="es-ES" sz="2000" dirty="0">
                <a:solidFill>
                  <a:srgbClr val="000000"/>
                </a:solidFill>
              </a:rPr>
            </a:br>
            <a:endParaRPr lang="es-AR" sz="2000" dirty="0">
              <a:solidFill>
                <a:srgbClr val="000000"/>
              </a:solidFill>
            </a:endParaRPr>
          </a:p>
        </p:txBody>
      </p:sp>
      <p:sp>
        <p:nvSpPr>
          <p:cNvPr id="6" name="Rectángulo: esquinas redondeadas 5">
            <a:extLst>
              <a:ext uri="{FF2B5EF4-FFF2-40B4-BE49-F238E27FC236}">
                <a16:creationId xmlns:a16="http://schemas.microsoft.com/office/drawing/2014/main" id="{656C4623-2887-4841-86E3-E6E2C2A98B99}"/>
              </a:ext>
            </a:extLst>
          </p:cNvPr>
          <p:cNvSpPr/>
          <p:nvPr/>
        </p:nvSpPr>
        <p:spPr>
          <a:xfrm>
            <a:off x="4226933" y="2850167"/>
            <a:ext cx="2670734" cy="3541714"/>
          </a:xfrm>
          <a:prstGeom prst="roundRec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i="0" dirty="0">
                <a:solidFill>
                  <a:srgbClr val="000000"/>
                </a:solidFill>
                <a:effectLst/>
                <a:latin typeface="+mj-lt"/>
              </a:rPr>
              <a:t>SIN ACUERDO</a:t>
            </a:r>
          </a:p>
          <a:p>
            <a:pPr algn="ctr"/>
            <a:r>
              <a:rPr lang="es-ES" sz="2000" b="0" i="0" dirty="0">
                <a:solidFill>
                  <a:srgbClr val="000000"/>
                </a:solidFill>
                <a:effectLst/>
                <a:latin typeface="+mj-lt"/>
              </a:rPr>
              <a:t>El fondo de financiamiento creado por el artículo 48 de la Ley 26.589 y sus modificatorias tomará a su cargo el pago del honorario al mediador</a:t>
            </a:r>
          </a:p>
          <a:p>
            <a:pPr algn="ctr"/>
            <a:r>
              <a:rPr lang="es-ES" sz="2000" b="0" i="0" dirty="0">
                <a:solidFill>
                  <a:srgbClr val="000000"/>
                </a:solidFill>
                <a:effectLst/>
                <a:latin typeface="+mj-lt"/>
              </a:rPr>
              <a:t>(hoy $ 125.280)</a:t>
            </a:r>
            <a:r>
              <a:rPr lang="es-ES" sz="2000" dirty="0">
                <a:solidFill>
                  <a:srgbClr val="000000"/>
                </a:solidFill>
                <a:latin typeface="+mj-lt"/>
              </a:rPr>
              <a:t> </a:t>
            </a:r>
            <a:br>
              <a:rPr lang="es-ES" dirty="0"/>
            </a:br>
            <a:endParaRPr lang="es-AR" dirty="0"/>
          </a:p>
        </p:txBody>
      </p:sp>
      <p:sp>
        <p:nvSpPr>
          <p:cNvPr id="7" name="Rectángulo: esquinas redondeadas 6">
            <a:extLst>
              <a:ext uri="{FF2B5EF4-FFF2-40B4-BE49-F238E27FC236}">
                <a16:creationId xmlns:a16="http://schemas.microsoft.com/office/drawing/2014/main" id="{15BE84C9-19B8-4BE1-B822-45265E37FAC5}"/>
              </a:ext>
            </a:extLst>
          </p:cNvPr>
          <p:cNvSpPr/>
          <p:nvPr/>
        </p:nvSpPr>
        <p:spPr>
          <a:xfrm>
            <a:off x="7930640" y="1775136"/>
            <a:ext cx="3397360" cy="4947635"/>
          </a:xfrm>
          <a:prstGeom prst="roundRec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i="0" dirty="0">
                <a:solidFill>
                  <a:srgbClr val="000000"/>
                </a:solidFill>
                <a:effectLst/>
                <a:latin typeface="+mj-lt"/>
              </a:rPr>
              <a:t>MEDIACION DESISTIDA</a:t>
            </a:r>
            <a:endParaRPr lang="es-ES" sz="2000" b="0" i="0" dirty="0">
              <a:solidFill>
                <a:srgbClr val="000000"/>
              </a:solidFill>
              <a:effectLst/>
              <a:latin typeface="+mj-lt"/>
            </a:endParaRPr>
          </a:p>
          <a:p>
            <a:pPr algn="ctr"/>
            <a:r>
              <a:rPr lang="es-ES" b="0" i="0" dirty="0">
                <a:solidFill>
                  <a:srgbClr val="000000"/>
                </a:solidFill>
                <a:effectLst/>
                <a:latin typeface="+mj-lt"/>
              </a:rPr>
              <a:t>Si el requirente desiste encontrándose el mediador ya designado y notificado pero no se hubiere celebrado la primera audiencia:</a:t>
            </a:r>
          </a:p>
          <a:p>
            <a:pPr algn="ctr"/>
            <a:endParaRPr lang="es-ES" b="0" i="0" dirty="0">
              <a:solidFill>
                <a:srgbClr val="000000"/>
              </a:solidFill>
              <a:effectLst/>
              <a:latin typeface="+mj-lt"/>
            </a:endParaRPr>
          </a:p>
          <a:p>
            <a:pPr marL="342900" indent="-342900">
              <a:buFont typeface="Arial" panose="020B0604020202020204" pitchFamily="34" charset="0"/>
              <a:buChar char="•"/>
            </a:pPr>
            <a:r>
              <a:rPr lang="es-ES" b="0" i="0" dirty="0">
                <a:solidFill>
                  <a:srgbClr val="000000"/>
                </a:solidFill>
                <a:effectLst/>
                <a:latin typeface="+mj-lt"/>
              </a:rPr>
              <a:t>Los honorarios se reducirán a la mitad. (hoy $ 62.640)</a:t>
            </a:r>
          </a:p>
          <a:p>
            <a:pPr marL="342900" indent="-342900">
              <a:buFont typeface="Arial" panose="020B0604020202020204" pitchFamily="34" charset="0"/>
              <a:buChar char="•"/>
            </a:pPr>
            <a:r>
              <a:rPr lang="es-ES" b="0" i="0" dirty="0">
                <a:solidFill>
                  <a:srgbClr val="000000"/>
                </a:solidFill>
                <a:effectLst/>
                <a:latin typeface="+mj-lt"/>
              </a:rPr>
              <a:t>El desistimiento debe notificarse fehacientemente al mediador y el requirente deberá abonar en dicha oportunidad los honorarios correspondientes.</a:t>
            </a:r>
            <a:r>
              <a:rPr lang="es-ES" dirty="0">
                <a:solidFill>
                  <a:srgbClr val="000000"/>
                </a:solidFill>
                <a:latin typeface="+mj-lt"/>
              </a:rPr>
              <a:t> </a:t>
            </a:r>
            <a:br>
              <a:rPr lang="es-ES" dirty="0"/>
            </a:br>
            <a:endParaRPr lang="es-AR" dirty="0"/>
          </a:p>
        </p:txBody>
      </p:sp>
      <p:sp>
        <p:nvSpPr>
          <p:cNvPr id="11" name="Flecha: a la derecha 10">
            <a:extLst>
              <a:ext uri="{FF2B5EF4-FFF2-40B4-BE49-F238E27FC236}">
                <a16:creationId xmlns:a16="http://schemas.microsoft.com/office/drawing/2014/main" id="{AECFCE3A-A341-4A04-B87D-19B6F5BE1CF5}"/>
              </a:ext>
            </a:extLst>
          </p:cNvPr>
          <p:cNvSpPr/>
          <p:nvPr/>
        </p:nvSpPr>
        <p:spPr>
          <a:xfrm rot="8522750">
            <a:off x="3102445" y="1692609"/>
            <a:ext cx="1168657" cy="463532"/>
          </a:xfrm>
          <a:prstGeom prst="rightArrow">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000000"/>
              </a:solidFill>
            </a:endParaRPr>
          </a:p>
        </p:txBody>
      </p:sp>
      <p:sp>
        <p:nvSpPr>
          <p:cNvPr id="12" name="Flecha: a la derecha 11">
            <a:extLst>
              <a:ext uri="{FF2B5EF4-FFF2-40B4-BE49-F238E27FC236}">
                <a16:creationId xmlns:a16="http://schemas.microsoft.com/office/drawing/2014/main" id="{416F76AA-B50F-4B60-A938-46F108A6E278}"/>
              </a:ext>
            </a:extLst>
          </p:cNvPr>
          <p:cNvSpPr/>
          <p:nvPr/>
        </p:nvSpPr>
        <p:spPr>
          <a:xfrm rot="5400000">
            <a:off x="4951407" y="1915486"/>
            <a:ext cx="1405834" cy="463532"/>
          </a:xfrm>
          <a:prstGeom prst="rightArrow">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000000"/>
              </a:solidFill>
            </a:endParaRPr>
          </a:p>
        </p:txBody>
      </p:sp>
      <p:sp>
        <p:nvSpPr>
          <p:cNvPr id="13" name="Flecha: a la derecha 12">
            <a:extLst>
              <a:ext uri="{FF2B5EF4-FFF2-40B4-BE49-F238E27FC236}">
                <a16:creationId xmlns:a16="http://schemas.microsoft.com/office/drawing/2014/main" id="{DC0B8D08-9C2D-4317-B2B4-5EC5B7AC944E}"/>
              </a:ext>
            </a:extLst>
          </p:cNvPr>
          <p:cNvSpPr/>
          <p:nvPr/>
        </p:nvSpPr>
        <p:spPr>
          <a:xfrm rot="2624277">
            <a:off x="6829825" y="1686831"/>
            <a:ext cx="1168657" cy="463532"/>
          </a:xfrm>
          <a:prstGeom prst="rightArrow">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000000"/>
              </a:solidFill>
            </a:endParaRPr>
          </a:p>
        </p:txBody>
      </p:sp>
    </p:spTree>
    <p:extLst>
      <p:ext uri="{BB962C8B-B14F-4D97-AF65-F5344CB8AC3E}">
        <p14:creationId xmlns:p14="http://schemas.microsoft.com/office/powerpoint/2010/main" val="1320259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63A53BB3-932A-405F-8710-FD43BF35E319}"/>
              </a:ext>
            </a:extLst>
          </p:cNvPr>
          <p:cNvPicPr>
            <a:picLocks noGrp="1" noChangeAspect="1"/>
          </p:cNvPicPr>
          <p:nvPr>
            <p:ph idx="1"/>
          </p:nvPr>
        </p:nvPicPr>
        <p:blipFill>
          <a:blip r:embed="rId2"/>
          <a:stretch>
            <a:fillRect/>
          </a:stretch>
        </p:blipFill>
        <p:spPr>
          <a:xfrm>
            <a:off x="865370" y="463874"/>
            <a:ext cx="10867283" cy="5930252"/>
          </a:xfrm>
        </p:spPr>
      </p:pic>
    </p:spTree>
    <p:extLst>
      <p:ext uri="{BB962C8B-B14F-4D97-AF65-F5344CB8AC3E}">
        <p14:creationId xmlns:p14="http://schemas.microsoft.com/office/powerpoint/2010/main" val="1217474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4A98E8E4-09B1-4062-A17F-3C036FFE40AF}"/>
              </a:ext>
            </a:extLst>
          </p:cNvPr>
          <p:cNvPicPr>
            <a:picLocks noGrp="1" noChangeAspect="1"/>
          </p:cNvPicPr>
          <p:nvPr>
            <p:ph idx="1"/>
          </p:nvPr>
        </p:nvPicPr>
        <p:blipFill>
          <a:blip r:embed="rId2"/>
          <a:stretch>
            <a:fillRect/>
          </a:stretch>
        </p:blipFill>
        <p:spPr>
          <a:xfrm>
            <a:off x="1259762" y="451274"/>
            <a:ext cx="10150920" cy="5743465"/>
          </a:xfrm>
        </p:spPr>
      </p:pic>
    </p:spTree>
    <p:extLst>
      <p:ext uri="{BB962C8B-B14F-4D97-AF65-F5344CB8AC3E}">
        <p14:creationId xmlns:p14="http://schemas.microsoft.com/office/powerpoint/2010/main" val="533281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4EF3D49-092B-47A2-BF16-81FCC3E41D1D}"/>
              </a:ext>
            </a:extLst>
          </p:cNvPr>
          <p:cNvSpPr>
            <a:spLocks noGrp="1"/>
          </p:cNvSpPr>
          <p:nvPr>
            <p:ph idx="1"/>
          </p:nvPr>
        </p:nvSpPr>
        <p:spPr>
          <a:xfrm>
            <a:off x="1141412" y="1519707"/>
            <a:ext cx="9905999" cy="4271494"/>
          </a:xfrm>
        </p:spPr>
        <p:txBody>
          <a:bodyPr>
            <a:normAutofit lnSpcReduction="10000"/>
          </a:bodyPr>
          <a:lstStyle/>
          <a:p>
            <a:pPr marL="457200" lvl="1" indent="0" algn="ctr">
              <a:buNone/>
            </a:pPr>
            <a:r>
              <a:rPr lang="es-ES" sz="9200" b="1" dirty="0">
                <a:solidFill>
                  <a:srgbClr val="000000"/>
                </a:solidFill>
              </a:rPr>
              <a:t>GRACIAS</a:t>
            </a:r>
          </a:p>
          <a:p>
            <a:pPr marL="457200" lvl="1" indent="0" algn="ctr">
              <a:buNone/>
            </a:pPr>
            <a:endParaRPr lang="es-ES" sz="9200" b="1" dirty="0">
              <a:solidFill>
                <a:srgbClr val="000000"/>
              </a:solidFill>
            </a:endParaRPr>
          </a:p>
          <a:p>
            <a:pPr marL="457200" lvl="1" indent="0" algn="ctr">
              <a:buNone/>
            </a:pPr>
            <a:r>
              <a:rPr lang="es-ES" sz="4400" b="1" dirty="0">
                <a:solidFill>
                  <a:srgbClr val="000000"/>
                </a:solidFill>
              </a:rPr>
              <a:t>KARYCAPRA2@GMAIL.COM</a:t>
            </a:r>
            <a:endParaRPr lang="es-AR" sz="4400" b="1" dirty="0">
              <a:solidFill>
                <a:srgbClr val="000000"/>
              </a:solidFill>
            </a:endParaRPr>
          </a:p>
        </p:txBody>
      </p:sp>
    </p:spTree>
    <p:extLst>
      <p:ext uri="{BB962C8B-B14F-4D97-AF65-F5344CB8AC3E}">
        <p14:creationId xmlns:p14="http://schemas.microsoft.com/office/powerpoint/2010/main" val="2884400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A136F93-EE4E-41C1-9980-88863A8E3CF3}"/>
              </a:ext>
            </a:extLst>
          </p:cNvPr>
          <p:cNvSpPr>
            <a:spLocks noGrp="1"/>
          </p:cNvSpPr>
          <p:nvPr>
            <p:ph idx="1"/>
          </p:nvPr>
        </p:nvSpPr>
        <p:spPr>
          <a:xfrm>
            <a:off x="1141412" y="412124"/>
            <a:ext cx="9905999" cy="5379077"/>
          </a:xfrm>
        </p:spPr>
        <p:txBody>
          <a:bodyPr/>
          <a:lstStyle/>
          <a:p>
            <a:r>
              <a:rPr lang="es-ES" dirty="0">
                <a:solidFill>
                  <a:srgbClr val="000000"/>
                </a:solidFill>
              </a:rPr>
              <a:t>Datos</a:t>
            </a:r>
          </a:p>
          <a:p>
            <a:r>
              <a:rPr lang="es-ES" dirty="0">
                <a:solidFill>
                  <a:srgbClr val="000000"/>
                </a:solidFill>
              </a:rPr>
              <a:t>▪️ +10.900 amparos en salud en 2024</a:t>
            </a:r>
          </a:p>
          <a:p>
            <a:r>
              <a:rPr lang="es-ES" dirty="0">
                <a:solidFill>
                  <a:srgbClr val="000000"/>
                </a:solidFill>
              </a:rPr>
              <a:t>▪️ 7602 juicios contra obras sociales</a:t>
            </a:r>
          </a:p>
          <a:p>
            <a:r>
              <a:rPr lang="es-ES" dirty="0">
                <a:solidFill>
                  <a:srgbClr val="000000"/>
                </a:solidFill>
              </a:rPr>
              <a:t>▪️ 2470 juicios contra prepagas</a:t>
            </a:r>
          </a:p>
          <a:p>
            <a:r>
              <a:rPr lang="es-ES" dirty="0">
                <a:solidFill>
                  <a:srgbClr val="000000"/>
                </a:solidFill>
              </a:rPr>
              <a:t>▪️ Las causas en el fuero civil y</a:t>
            </a:r>
          </a:p>
          <a:p>
            <a:r>
              <a:rPr lang="es-ES" dirty="0">
                <a:solidFill>
                  <a:srgbClr val="000000"/>
                </a:solidFill>
              </a:rPr>
              <a:t>comercial federal se quintuplicaron</a:t>
            </a:r>
          </a:p>
          <a:p>
            <a:r>
              <a:rPr lang="es-ES" dirty="0">
                <a:solidFill>
                  <a:srgbClr val="000000"/>
                </a:solidFill>
              </a:rPr>
              <a:t>entre 2011 y 2018</a:t>
            </a:r>
          </a:p>
          <a:p>
            <a:r>
              <a:rPr lang="es-ES" dirty="0">
                <a:solidFill>
                  <a:srgbClr val="000000"/>
                </a:solidFill>
              </a:rPr>
              <a:t>El 90 % reconocen derechos que el</a:t>
            </a:r>
          </a:p>
          <a:p>
            <a:r>
              <a:rPr lang="es-ES" dirty="0">
                <a:solidFill>
                  <a:srgbClr val="000000"/>
                </a:solidFill>
              </a:rPr>
              <a:t>sistema ya debía garantizar</a:t>
            </a:r>
            <a:endParaRPr lang="es-AR" dirty="0">
              <a:solidFill>
                <a:srgbClr val="000000"/>
              </a:solidFill>
            </a:endParaRPr>
          </a:p>
        </p:txBody>
      </p:sp>
      <p:pic>
        <p:nvPicPr>
          <p:cNvPr id="5" name="Imagen 4">
            <a:extLst>
              <a:ext uri="{FF2B5EF4-FFF2-40B4-BE49-F238E27FC236}">
                <a16:creationId xmlns:a16="http://schemas.microsoft.com/office/drawing/2014/main" id="{8A03D7FC-2B85-49C8-A5DB-4DCF39A85845}"/>
              </a:ext>
            </a:extLst>
          </p:cNvPr>
          <p:cNvPicPr>
            <a:picLocks noChangeAspect="1"/>
          </p:cNvPicPr>
          <p:nvPr/>
        </p:nvPicPr>
        <p:blipFill>
          <a:blip r:embed="rId2"/>
          <a:stretch>
            <a:fillRect/>
          </a:stretch>
        </p:blipFill>
        <p:spPr>
          <a:xfrm>
            <a:off x="6259131" y="824248"/>
            <a:ext cx="5589431" cy="4638541"/>
          </a:xfrm>
          <a:prstGeom prst="rect">
            <a:avLst/>
          </a:prstGeom>
        </p:spPr>
      </p:pic>
    </p:spTree>
    <p:extLst>
      <p:ext uri="{BB962C8B-B14F-4D97-AF65-F5344CB8AC3E}">
        <p14:creationId xmlns:p14="http://schemas.microsoft.com/office/powerpoint/2010/main" val="3892586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D2ED39-30B1-424D-A581-FD93DDCB40CD}"/>
              </a:ext>
            </a:extLst>
          </p:cNvPr>
          <p:cNvSpPr>
            <a:spLocks noGrp="1"/>
          </p:cNvSpPr>
          <p:nvPr>
            <p:ph type="title"/>
          </p:nvPr>
        </p:nvSpPr>
        <p:spPr>
          <a:xfrm>
            <a:off x="1141412" y="242883"/>
            <a:ext cx="9905998" cy="823916"/>
          </a:xfrm>
        </p:spPr>
        <p:txBody>
          <a:bodyPr/>
          <a:lstStyle/>
          <a:p>
            <a:r>
              <a:rPr lang="es-AR" dirty="0">
                <a:solidFill>
                  <a:srgbClr val="000000"/>
                </a:solidFill>
              </a:rPr>
              <a:t>Promesa: política pública</a:t>
            </a:r>
          </a:p>
        </p:txBody>
      </p:sp>
      <p:pic>
        <p:nvPicPr>
          <p:cNvPr id="5" name="Marcador de contenido 4">
            <a:extLst>
              <a:ext uri="{FF2B5EF4-FFF2-40B4-BE49-F238E27FC236}">
                <a16:creationId xmlns:a16="http://schemas.microsoft.com/office/drawing/2014/main" id="{8A0EFA2A-7574-445C-85D3-8461BBECE562}"/>
              </a:ext>
            </a:extLst>
          </p:cNvPr>
          <p:cNvPicPr>
            <a:picLocks noGrp="1" noChangeAspect="1"/>
          </p:cNvPicPr>
          <p:nvPr>
            <p:ph idx="1"/>
          </p:nvPr>
        </p:nvPicPr>
        <p:blipFill>
          <a:blip r:embed="rId2"/>
          <a:stretch>
            <a:fillRect/>
          </a:stretch>
        </p:blipFill>
        <p:spPr>
          <a:xfrm>
            <a:off x="1308211" y="1066799"/>
            <a:ext cx="9391473" cy="5346879"/>
          </a:xfrm>
        </p:spPr>
      </p:pic>
    </p:spTree>
    <p:extLst>
      <p:ext uri="{BB962C8B-B14F-4D97-AF65-F5344CB8AC3E}">
        <p14:creationId xmlns:p14="http://schemas.microsoft.com/office/powerpoint/2010/main" val="168189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3FB135-5ACE-456E-8CAD-C7A3616D573A}"/>
              </a:ext>
            </a:extLst>
          </p:cNvPr>
          <p:cNvSpPr>
            <a:spLocks noGrp="1"/>
          </p:cNvSpPr>
          <p:nvPr>
            <p:ph type="title"/>
          </p:nvPr>
        </p:nvSpPr>
        <p:spPr>
          <a:xfrm>
            <a:off x="1141412" y="257909"/>
            <a:ext cx="9905998" cy="669369"/>
          </a:xfrm>
        </p:spPr>
        <p:txBody>
          <a:bodyPr/>
          <a:lstStyle/>
          <a:p>
            <a:r>
              <a:rPr lang="es-AR" dirty="0">
                <a:solidFill>
                  <a:srgbClr val="000000"/>
                </a:solidFill>
              </a:rPr>
              <a:t>Principios Rectores</a:t>
            </a:r>
          </a:p>
        </p:txBody>
      </p:sp>
      <p:pic>
        <p:nvPicPr>
          <p:cNvPr id="5" name="Marcador de contenido 4">
            <a:extLst>
              <a:ext uri="{FF2B5EF4-FFF2-40B4-BE49-F238E27FC236}">
                <a16:creationId xmlns:a16="http://schemas.microsoft.com/office/drawing/2014/main" id="{08CB6E12-C640-4E03-A3F3-E1693C9E390B}"/>
              </a:ext>
            </a:extLst>
          </p:cNvPr>
          <p:cNvPicPr>
            <a:picLocks noGrp="1" noChangeAspect="1"/>
          </p:cNvPicPr>
          <p:nvPr>
            <p:ph idx="1"/>
          </p:nvPr>
        </p:nvPicPr>
        <p:blipFill>
          <a:blip r:embed="rId2"/>
          <a:stretch>
            <a:fillRect/>
          </a:stretch>
        </p:blipFill>
        <p:spPr>
          <a:xfrm>
            <a:off x="965933" y="1056068"/>
            <a:ext cx="10244339" cy="5409126"/>
          </a:xfrm>
        </p:spPr>
      </p:pic>
    </p:spTree>
    <p:extLst>
      <p:ext uri="{BB962C8B-B14F-4D97-AF65-F5344CB8AC3E}">
        <p14:creationId xmlns:p14="http://schemas.microsoft.com/office/powerpoint/2010/main" val="280946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8971C80-9B12-435B-9D43-6732B288B1CE}"/>
              </a:ext>
            </a:extLst>
          </p:cNvPr>
          <p:cNvSpPr>
            <a:spLocks noGrp="1"/>
          </p:cNvSpPr>
          <p:nvPr>
            <p:ph idx="1"/>
          </p:nvPr>
        </p:nvSpPr>
        <p:spPr>
          <a:xfrm>
            <a:off x="1021080" y="466215"/>
            <a:ext cx="9905999" cy="5069984"/>
          </a:xfrm>
        </p:spPr>
        <p:txBody>
          <a:bodyPr>
            <a:noAutofit/>
          </a:bodyPr>
          <a:lstStyle/>
          <a:p>
            <a:pPr marL="0" indent="0" algn="ctr">
              <a:buNone/>
            </a:pPr>
            <a:r>
              <a:rPr lang="es-ES" sz="2800" b="1" dirty="0">
                <a:solidFill>
                  <a:srgbClr val="000000"/>
                </a:solidFill>
              </a:rPr>
              <a:t>NORMATIVA</a:t>
            </a:r>
          </a:p>
          <a:p>
            <a:pPr marL="0" indent="0">
              <a:buNone/>
            </a:pPr>
            <a:r>
              <a:rPr lang="es-ES" dirty="0">
                <a:solidFill>
                  <a:srgbClr val="000000"/>
                </a:solidFill>
              </a:rPr>
              <a:t>	📜 DNU 70/2023:</a:t>
            </a:r>
          </a:p>
          <a:p>
            <a:pPr marL="0" indent="0">
              <a:buNone/>
            </a:pPr>
            <a:r>
              <a:rPr lang="es-ES" dirty="0">
                <a:solidFill>
                  <a:srgbClr val="000000"/>
                </a:solidFill>
              </a:rPr>
              <a:t>		• Declara emergencia en sectores clave, incluyendo salud.</a:t>
            </a:r>
          </a:p>
          <a:p>
            <a:pPr marL="0" indent="0">
              <a:buNone/>
            </a:pPr>
            <a:r>
              <a:rPr lang="es-ES" dirty="0">
                <a:solidFill>
                  <a:srgbClr val="000000"/>
                </a:solidFill>
              </a:rPr>
              <a:t>	📘 Decreto 379/2025:</a:t>
            </a:r>
          </a:p>
          <a:p>
            <a:pPr marL="0" indent="0">
              <a:buNone/>
            </a:pPr>
            <a:r>
              <a:rPr lang="es-ES" dirty="0">
                <a:solidFill>
                  <a:srgbClr val="000000"/>
                </a:solidFill>
              </a:rPr>
              <a:t>		• Crea PROMESA como procedimiento de mediación prejudicial en salud.	• Establece principios: gratuidad, celeridad, accesibilidad, confidencialidad.</a:t>
            </a:r>
          </a:p>
          <a:p>
            <a:pPr marL="0" indent="0">
              <a:buNone/>
            </a:pPr>
            <a:r>
              <a:rPr lang="es-ES" dirty="0">
                <a:solidFill>
                  <a:srgbClr val="000000"/>
                </a:solidFill>
              </a:rPr>
              <a:t>		• Prevé Registro de Mediadores y protocolos operativos.</a:t>
            </a:r>
          </a:p>
          <a:p>
            <a:pPr marL="0" indent="0">
              <a:buNone/>
            </a:pPr>
            <a:r>
              <a:rPr lang="es-ES" dirty="0">
                <a:solidFill>
                  <a:srgbClr val="000000"/>
                </a:solidFill>
              </a:rPr>
              <a:t>	📑 Resolución Conjunta 1/2025:</a:t>
            </a:r>
          </a:p>
          <a:p>
            <a:pPr marL="0" indent="0">
              <a:buNone/>
            </a:pPr>
            <a:r>
              <a:rPr lang="es-ES" dirty="0">
                <a:solidFill>
                  <a:srgbClr val="000000"/>
                </a:solidFill>
              </a:rPr>
              <a:t>		• Aprueba el Reglamento Operativo de PROMESA.</a:t>
            </a:r>
          </a:p>
          <a:p>
            <a:pPr marL="0" indent="0">
              <a:buNone/>
            </a:pPr>
            <a:r>
              <a:rPr lang="es-ES" dirty="0">
                <a:solidFill>
                  <a:srgbClr val="000000"/>
                </a:solidFill>
              </a:rPr>
              <a:t>		• Detalla procedimiento, etapas, documentación y acuerdos</a:t>
            </a:r>
            <a:r>
              <a:rPr lang="es-ES" dirty="0"/>
              <a:t>.</a:t>
            </a:r>
            <a:endParaRPr lang="es-AR" dirty="0"/>
          </a:p>
        </p:txBody>
      </p:sp>
    </p:spTree>
    <p:extLst>
      <p:ext uri="{BB962C8B-B14F-4D97-AF65-F5344CB8AC3E}">
        <p14:creationId xmlns:p14="http://schemas.microsoft.com/office/powerpoint/2010/main" val="3693109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704CAC9B-CD96-49FC-8540-97BE1D42582F}"/>
              </a:ext>
            </a:extLst>
          </p:cNvPr>
          <p:cNvSpPr/>
          <p:nvPr/>
        </p:nvSpPr>
        <p:spPr>
          <a:xfrm>
            <a:off x="512711" y="2268946"/>
            <a:ext cx="2231394" cy="2320108"/>
          </a:xfrm>
          <a:prstGeom prst="roundRec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0000"/>
                </a:solidFill>
              </a:rPr>
              <a:t>OPTATIVO para el</a:t>
            </a:r>
          </a:p>
          <a:p>
            <a:pPr algn="ctr"/>
            <a:r>
              <a:rPr lang="es-ES" dirty="0">
                <a:solidFill>
                  <a:srgbClr val="000000"/>
                </a:solidFill>
              </a:rPr>
              <a:t>reclamante.</a:t>
            </a:r>
          </a:p>
          <a:p>
            <a:pPr algn="ctr"/>
            <a:r>
              <a:rPr lang="es-ES" dirty="0">
                <a:solidFill>
                  <a:srgbClr val="000000"/>
                </a:solidFill>
              </a:rPr>
              <a:t>Pero la entidad</a:t>
            </a:r>
          </a:p>
          <a:p>
            <a:pPr algn="ctr"/>
            <a:r>
              <a:rPr lang="es-ES" dirty="0">
                <a:solidFill>
                  <a:srgbClr val="000000"/>
                </a:solidFill>
              </a:rPr>
              <a:t>reclamada no puede</a:t>
            </a:r>
          </a:p>
          <a:p>
            <a:pPr algn="ctr"/>
            <a:r>
              <a:rPr lang="es-ES" dirty="0">
                <a:solidFill>
                  <a:srgbClr val="000000"/>
                </a:solidFill>
              </a:rPr>
              <a:t>cuestionar la vía</a:t>
            </a:r>
          </a:p>
          <a:p>
            <a:pPr algn="ctr"/>
            <a:r>
              <a:rPr lang="es-ES" dirty="0">
                <a:solidFill>
                  <a:srgbClr val="000000"/>
                </a:solidFill>
              </a:rPr>
              <a:t>alternativa</a:t>
            </a:r>
            <a:endParaRPr lang="es-AR" dirty="0">
              <a:solidFill>
                <a:srgbClr val="000000"/>
              </a:solidFill>
            </a:endParaRPr>
          </a:p>
        </p:txBody>
      </p:sp>
      <p:sp>
        <p:nvSpPr>
          <p:cNvPr id="5" name="Rectángulo: esquinas redondeadas 4">
            <a:extLst>
              <a:ext uri="{FF2B5EF4-FFF2-40B4-BE49-F238E27FC236}">
                <a16:creationId xmlns:a16="http://schemas.microsoft.com/office/drawing/2014/main" id="{46A9765C-D925-477D-A252-37D4D77FBCFA}"/>
              </a:ext>
            </a:extLst>
          </p:cNvPr>
          <p:cNvSpPr/>
          <p:nvPr/>
        </p:nvSpPr>
        <p:spPr>
          <a:xfrm>
            <a:off x="3719076" y="2244143"/>
            <a:ext cx="2090670" cy="2369712"/>
          </a:xfrm>
          <a:prstGeom prst="roundRec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0000"/>
                </a:solidFill>
              </a:rPr>
              <a:t>PROCEDIMIENTO</a:t>
            </a:r>
          </a:p>
          <a:p>
            <a:pPr algn="ctr"/>
            <a:r>
              <a:rPr lang="es-ES" dirty="0">
                <a:solidFill>
                  <a:srgbClr val="000000"/>
                </a:solidFill>
              </a:rPr>
              <a:t>PREVIO a iniciar</a:t>
            </a:r>
          </a:p>
          <a:p>
            <a:pPr algn="ctr"/>
            <a:r>
              <a:rPr lang="es-ES" dirty="0">
                <a:solidFill>
                  <a:srgbClr val="000000"/>
                </a:solidFill>
              </a:rPr>
              <a:t>cualquier acción</a:t>
            </a:r>
          </a:p>
          <a:p>
            <a:pPr algn="ctr"/>
            <a:r>
              <a:rPr lang="es-ES" dirty="0">
                <a:solidFill>
                  <a:srgbClr val="000000"/>
                </a:solidFill>
              </a:rPr>
              <a:t>judicial, incluso</a:t>
            </a:r>
          </a:p>
          <a:p>
            <a:pPr algn="ctr"/>
            <a:r>
              <a:rPr lang="es-ES" dirty="0">
                <a:solidFill>
                  <a:srgbClr val="000000"/>
                </a:solidFill>
              </a:rPr>
              <a:t>AMPAROS o</a:t>
            </a:r>
          </a:p>
          <a:p>
            <a:pPr algn="ctr"/>
            <a:r>
              <a:rPr lang="es-ES" dirty="0">
                <a:solidFill>
                  <a:srgbClr val="000000"/>
                </a:solidFill>
              </a:rPr>
              <a:t>MEDIDAS</a:t>
            </a:r>
          </a:p>
          <a:p>
            <a:pPr algn="ctr"/>
            <a:r>
              <a:rPr lang="es-ES" dirty="0">
                <a:solidFill>
                  <a:srgbClr val="000000"/>
                </a:solidFill>
              </a:rPr>
              <a:t>URGENTES</a:t>
            </a:r>
            <a:endParaRPr lang="es-AR" dirty="0">
              <a:solidFill>
                <a:srgbClr val="000000"/>
              </a:solidFill>
            </a:endParaRPr>
          </a:p>
        </p:txBody>
      </p:sp>
      <p:sp>
        <p:nvSpPr>
          <p:cNvPr id="6" name="Rectángulo: esquinas redondeadas 5">
            <a:extLst>
              <a:ext uri="{FF2B5EF4-FFF2-40B4-BE49-F238E27FC236}">
                <a16:creationId xmlns:a16="http://schemas.microsoft.com/office/drawing/2014/main" id="{5FCBC9C1-9076-4DDD-9F57-67EB9E2036ED}"/>
              </a:ext>
            </a:extLst>
          </p:cNvPr>
          <p:cNvSpPr/>
          <p:nvPr/>
        </p:nvSpPr>
        <p:spPr>
          <a:xfrm>
            <a:off x="6737198" y="2266681"/>
            <a:ext cx="2090669" cy="2369713"/>
          </a:xfrm>
          <a:prstGeom prst="roundRec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0000"/>
                </a:solidFill>
              </a:rPr>
              <a:t>Con el INICIO de la acción judicial, se PIERDE la OPCION</a:t>
            </a:r>
          </a:p>
          <a:p>
            <a:pPr algn="ctr"/>
            <a:r>
              <a:rPr lang="es-ES" dirty="0">
                <a:solidFill>
                  <a:srgbClr val="000000"/>
                </a:solidFill>
              </a:rPr>
              <a:t>de la mediación</a:t>
            </a:r>
            <a:endParaRPr lang="es-AR" dirty="0">
              <a:solidFill>
                <a:srgbClr val="000000"/>
              </a:solidFill>
            </a:endParaRPr>
          </a:p>
        </p:txBody>
      </p:sp>
      <p:sp>
        <p:nvSpPr>
          <p:cNvPr id="7" name="Rectángulo: esquinas redondeadas 6">
            <a:extLst>
              <a:ext uri="{FF2B5EF4-FFF2-40B4-BE49-F238E27FC236}">
                <a16:creationId xmlns:a16="http://schemas.microsoft.com/office/drawing/2014/main" id="{6A76F24F-F1AF-4BA8-9A8D-AD0DE7277C22}"/>
              </a:ext>
            </a:extLst>
          </p:cNvPr>
          <p:cNvSpPr/>
          <p:nvPr/>
        </p:nvSpPr>
        <p:spPr>
          <a:xfrm>
            <a:off x="9771034" y="2269900"/>
            <a:ext cx="2090668" cy="2369713"/>
          </a:xfrm>
          <a:prstGeom prst="roundRec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rgbClr val="000000"/>
                </a:solidFill>
              </a:rPr>
              <a:t>Pero se admite</a:t>
            </a:r>
          </a:p>
          <a:p>
            <a:pPr algn="ctr"/>
            <a:r>
              <a:rPr lang="es-ES" sz="1600" dirty="0">
                <a:solidFill>
                  <a:srgbClr val="000000"/>
                </a:solidFill>
              </a:rPr>
              <a:t>DERIVACION</a:t>
            </a:r>
          </a:p>
          <a:p>
            <a:pPr algn="ctr"/>
            <a:r>
              <a:rPr lang="es-ES" sz="1600" dirty="0">
                <a:solidFill>
                  <a:srgbClr val="000000"/>
                </a:solidFill>
              </a:rPr>
              <a:t>JUDICIAL de OFICIO</a:t>
            </a:r>
          </a:p>
          <a:p>
            <a:pPr algn="ctr"/>
            <a:r>
              <a:rPr lang="es-ES" sz="1600" dirty="0">
                <a:solidFill>
                  <a:srgbClr val="000000"/>
                </a:solidFill>
              </a:rPr>
              <a:t>o a pedido de PARTE</a:t>
            </a:r>
          </a:p>
          <a:p>
            <a:pPr algn="ctr"/>
            <a:r>
              <a:rPr lang="es-ES" sz="1600" dirty="0">
                <a:solidFill>
                  <a:srgbClr val="000000"/>
                </a:solidFill>
              </a:rPr>
              <a:t>en cualquier estado</a:t>
            </a:r>
          </a:p>
          <a:p>
            <a:pPr algn="ctr"/>
            <a:r>
              <a:rPr lang="es-ES" sz="1600" dirty="0">
                <a:solidFill>
                  <a:srgbClr val="000000"/>
                </a:solidFill>
              </a:rPr>
              <a:t>del proceso. (art 11</a:t>
            </a:r>
          </a:p>
          <a:p>
            <a:pPr algn="ctr"/>
            <a:r>
              <a:rPr lang="es-ES" sz="1600" dirty="0">
                <a:solidFill>
                  <a:srgbClr val="000000"/>
                </a:solidFill>
              </a:rPr>
              <a:t>resfc-2025-1-APNMS-MJ</a:t>
            </a:r>
            <a:r>
              <a:rPr lang="es-ES" sz="1600" dirty="0"/>
              <a:t>)</a:t>
            </a:r>
            <a:endParaRPr lang="es-AR" sz="1600" dirty="0"/>
          </a:p>
        </p:txBody>
      </p:sp>
      <p:sp>
        <p:nvSpPr>
          <p:cNvPr id="8" name="Flecha: a la derecha 7">
            <a:extLst>
              <a:ext uri="{FF2B5EF4-FFF2-40B4-BE49-F238E27FC236}">
                <a16:creationId xmlns:a16="http://schemas.microsoft.com/office/drawing/2014/main" id="{CDDB174A-5835-4987-8243-D90722E860C1}"/>
              </a:ext>
            </a:extLst>
          </p:cNvPr>
          <p:cNvSpPr/>
          <p:nvPr/>
        </p:nvSpPr>
        <p:spPr>
          <a:xfrm>
            <a:off x="2703833" y="3247084"/>
            <a:ext cx="943167" cy="408905"/>
          </a:xfrm>
          <a:prstGeom prst="rightArrow">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000000"/>
              </a:solidFill>
            </a:endParaRPr>
          </a:p>
        </p:txBody>
      </p:sp>
      <p:sp>
        <p:nvSpPr>
          <p:cNvPr id="11" name="Flecha: a la derecha 10">
            <a:extLst>
              <a:ext uri="{FF2B5EF4-FFF2-40B4-BE49-F238E27FC236}">
                <a16:creationId xmlns:a16="http://schemas.microsoft.com/office/drawing/2014/main" id="{49F217F2-B983-44A0-AE92-ADC15C86E2CC}"/>
              </a:ext>
            </a:extLst>
          </p:cNvPr>
          <p:cNvSpPr/>
          <p:nvPr/>
        </p:nvSpPr>
        <p:spPr>
          <a:xfrm>
            <a:off x="5809747" y="3275953"/>
            <a:ext cx="927452" cy="408905"/>
          </a:xfrm>
          <a:prstGeom prst="rightArrow">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000000"/>
              </a:solidFill>
            </a:endParaRPr>
          </a:p>
        </p:txBody>
      </p:sp>
      <p:sp>
        <p:nvSpPr>
          <p:cNvPr id="12" name="Flecha: a la derecha 11">
            <a:extLst>
              <a:ext uri="{FF2B5EF4-FFF2-40B4-BE49-F238E27FC236}">
                <a16:creationId xmlns:a16="http://schemas.microsoft.com/office/drawing/2014/main" id="{88F278AF-6DB8-44E1-8200-CA4C7EDDC65C}"/>
              </a:ext>
            </a:extLst>
          </p:cNvPr>
          <p:cNvSpPr/>
          <p:nvPr/>
        </p:nvSpPr>
        <p:spPr>
          <a:xfrm>
            <a:off x="8843582" y="3306433"/>
            <a:ext cx="927452" cy="408905"/>
          </a:xfrm>
          <a:prstGeom prst="rightArrow">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000000"/>
              </a:solidFill>
            </a:endParaRPr>
          </a:p>
        </p:txBody>
      </p:sp>
    </p:spTree>
    <p:extLst>
      <p:ext uri="{BB962C8B-B14F-4D97-AF65-F5344CB8AC3E}">
        <p14:creationId xmlns:p14="http://schemas.microsoft.com/office/powerpoint/2010/main" val="2849762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456DC-E389-42B4-AFAB-A5B74E336D2E}"/>
              </a:ext>
            </a:extLst>
          </p:cNvPr>
          <p:cNvSpPr>
            <a:spLocks noGrp="1"/>
          </p:cNvSpPr>
          <p:nvPr>
            <p:ph type="title"/>
          </p:nvPr>
        </p:nvSpPr>
        <p:spPr>
          <a:xfrm>
            <a:off x="1151587" y="618494"/>
            <a:ext cx="9905998" cy="527702"/>
          </a:xfrm>
        </p:spPr>
        <p:txBody>
          <a:bodyPr>
            <a:normAutofit fontScale="90000"/>
          </a:bodyPr>
          <a:lstStyle/>
          <a:p>
            <a:r>
              <a:rPr lang="es-AR" dirty="0">
                <a:solidFill>
                  <a:schemeClr val="bg1">
                    <a:lumMod val="10000"/>
                  </a:schemeClr>
                </a:solidFill>
              </a:rPr>
              <a:t>Sistema de Salud</a:t>
            </a:r>
          </a:p>
        </p:txBody>
      </p:sp>
      <p:sp>
        <p:nvSpPr>
          <p:cNvPr id="10" name="Marcador de contenido 9">
            <a:extLst>
              <a:ext uri="{FF2B5EF4-FFF2-40B4-BE49-F238E27FC236}">
                <a16:creationId xmlns:a16="http://schemas.microsoft.com/office/drawing/2014/main" id="{9FE91E50-0DD2-42C0-AD16-8EBC032474CC}"/>
              </a:ext>
            </a:extLst>
          </p:cNvPr>
          <p:cNvSpPr>
            <a:spLocks noGrp="1"/>
          </p:cNvSpPr>
          <p:nvPr>
            <p:ph idx="1"/>
          </p:nvPr>
        </p:nvSpPr>
        <p:spPr>
          <a:xfrm>
            <a:off x="1141412" y="5666703"/>
            <a:ext cx="9905999" cy="124497"/>
          </a:xfrm>
        </p:spPr>
        <p:txBody>
          <a:bodyPr>
            <a:normAutofit fontScale="25000" lnSpcReduction="20000"/>
          </a:bodyPr>
          <a:lstStyle/>
          <a:p>
            <a:endParaRPr lang="es-AR" dirty="0"/>
          </a:p>
        </p:txBody>
      </p:sp>
      <p:sp>
        <p:nvSpPr>
          <p:cNvPr id="4" name="Rectángulo: esquinas redondeadas 3">
            <a:extLst>
              <a:ext uri="{FF2B5EF4-FFF2-40B4-BE49-F238E27FC236}">
                <a16:creationId xmlns:a16="http://schemas.microsoft.com/office/drawing/2014/main" id="{F749ABF1-C7BA-4F63-BEC8-88C07E0958B9}"/>
              </a:ext>
            </a:extLst>
          </p:cNvPr>
          <p:cNvSpPr/>
          <p:nvPr/>
        </p:nvSpPr>
        <p:spPr>
          <a:xfrm>
            <a:off x="4080627" y="1474619"/>
            <a:ext cx="4945488" cy="721217"/>
          </a:xfrm>
          <a:prstGeom prst="roundRec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a:solidFill>
                  <a:srgbClr val="000000"/>
                </a:solidFill>
              </a:rPr>
              <a:t>SUBSISTEMA DE SALUD</a:t>
            </a:r>
            <a:endParaRPr lang="es-AR" sz="3200" dirty="0">
              <a:solidFill>
                <a:srgbClr val="000000"/>
              </a:solidFill>
            </a:endParaRPr>
          </a:p>
        </p:txBody>
      </p:sp>
      <p:sp>
        <p:nvSpPr>
          <p:cNvPr id="11" name="Rectángulo: esquinas redondeadas 10">
            <a:extLst>
              <a:ext uri="{FF2B5EF4-FFF2-40B4-BE49-F238E27FC236}">
                <a16:creationId xmlns:a16="http://schemas.microsoft.com/office/drawing/2014/main" id="{42D48FD5-59AB-4E7B-A42F-4EB9528E75FA}"/>
              </a:ext>
            </a:extLst>
          </p:cNvPr>
          <p:cNvSpPr/>
          <p:nvPr/>
        </p:nvSpPr>
        <p:spPr>
          <a:xfrm>
            <a:off x="1991932" y="3747752"/>
            <a:ext cx="2368382" cy="1032435"/>
          </a:xfrm>
          <a:prstGeom prst="roundRec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000000"/>
                </a:solidFill>
              </a:rPr>
              <a:t>PUBLICO</a:t>
            </a:r>
            <a:endParaRPr lang="es-AR" sz="2800" dirty="0">
              <a:solidFill>
                <a:srgbClr val="000000"/>
              </a:solidFill>
            </a:endParaRPr>
          </a:p>
        </p:txBody>
      </p:sp>
      <p:sp>
        <p:nvSpPr>
          <p:cNvPr id="13" name="Rectángulo: esquinas redondeadas 12">
            <a:extLst>
              <a:ext uri="{FF2B5EF4-FFF2-40B4-BE49-F238E27FC236}">
                <a16:creationId xmlns:a16="http://schemas.microsoft.com/office/drawing/2014/main" id="{00FE4D70-2865-42E1-8BE2-C4ACBF7B9E6B}"/>
              </a:ext>
            </a:extLst>
          </p:cNvPr>
          <p:cNvSpPr/>
          <p:nvPr/>
        </p:nvSpPr>
        <p:spPr>
          <a:xfrm>
            <a:off x="4868214" y="3747752"/>
            <a:ext cx="2472744" cy="940158"/>
          </a:xfrm>
          <a:prstGeom prst="roundRec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000000"/>
                </a:solidFill>
              </a:rPr>
              <a:t>SEGURIDAD SOCIAL</a:t>
            </a:r>
            <a:endParaRPr lang="es-AR" sz="2800" dirty="0">
              <a:solidFill>
                <a:srgbClr val="000000"/>
              </a:solidFill>
            </a:endParaRPr>
          </a:p>
        </p:txBody>
      </p:sp>
      <p:sp>
        <p:nvSpPr>
          <p:cNvPr id="14" name="Rectángulo: esquinas redondeadas 13">
            <a:extLst>
              <a:ext uri="{FF2B5EF4-FFF2-40B4-BE49-F238E27FC236}">
                <a16:creationId xmlns:a16="http://schemas.microsoft.com/office/drawing/2014/main" id="{096ABAA4-DB28-4B09-A188-AF0085435B23}"/>
              </a:ext>
            </a:extLst>
          </p:cNvPr>
          <p:cNvSpPr/>
          <p:nvPr/>
        </p:nvSpPr>
        <p:spPr>
          <a:xfrm>
            <a:off x="8062175" y="3799267"/>
            <a:ext cx="2137893" cy="837127"/>
          </a:xfrm>
          <a:prstGeom prst="roundRec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000000"/>
                </a:solidFill>
              </a:rPr>
              <a:t>PRIVADO</a:t>
            </a:r>
            <a:endParaRPr lang="es-AR" sz="2800" dirty="0">
              <a:solidFill>
                <a:srgbClr val="000000"/>
              </a:solidFill>
            </a:endParaRPr>
          </a:p>
        </p:txBody>
      </p:sp>
      <p:cxnSp>
        <p:nvCxnSpPr>
          <p:cNvPr id="16" name="Conector recto 15">
            <a:extLst>
              <a:ext uri="{FF2B5EF4-FFF2-40B4-BE49-F238E27FC236}">
                <a16:creationId xmlns:a16="http://schemas.microsoft.com/office/drawing/2014/main" id="{19AB0F22-4907-4198-8600-2F7123BF086E}"/>
              </a:ext>
            </a:extLst>
          </p:cNvPr>
          <p:cNvCxnSpPr>
            <a:cxnSpLocks/>
          </p:cNvCxnSpPr>
          <p:nvPr/>
        </p:nvCxnSpPr>
        <p:spPr>
          <a:xfrm flipH="1">
            <a:off x="3322750" y="2195836"/>
            <a:ext cx="2781836" cy="1551915"/>
          </a:xfrm>
          <a:prstGeom prst="line">
            <a:avLst/>
          </a:prstGeom>
          <a:ln>
            <a:solidFill>
              <a:schemeClr val="accent6">
                <a:lumMod val="50000"/>
              </a:schemeClr>
            </a:solidFill>
          </a:ln>
        </p:spPr>
        <p:style>
          <a:lnRef idx="1">
            <a:schemeClr val="dk1"/>
          </a:lnRef>
          <a:fillRef idx="0">
            <a:schemeClr val="dk1"/>
          </a:fillRef>
          <a:effectRef idx="0">
            <a:schemeClr val="dk1"/>
          </a:effectRef>
          <a:fontRef idx="minor">
            <a:schemeClr val="tx1"/>
          </a:fontRef>
        </p:style>
      </p:cxnSp>
      <p:cxnSp>
        <p:nvCxnSpPr>
          <p:cNvPr id="18" name="Conector recto 17">
            <a:extLst>
              <a:ext uri="{FF2B5EF4-FFF2-40B4-BE49-F238E27FC236}">
                <a16:creationId xmlns:a16="http://schemas.microsoft.com/office/drawing/2014/main" id="{4566E88E-5C1A-4113-A5B3-9F605D7B3FFC}"/>
              </a:ext>
            </a:extLst>
          </p:cNvPr>
          <p:cNvCxnSpPr>
            <a:cxnSpLocks/>
            <a:endCxn id="13" idx="0"/>
          </p:cNvCxnSpPr>
          <p:nvPr/>
        </p:nvCxnSpPr>
        <p:spPr>
          <a:xfrm>
            <a:off x="6104586" y="2195836"/>
            <a:ext cx="0" cy="1551916"/>
          </a:xfrm>
          <a:prstGeom prst="line">
            <a:avLst/>
          </a:prstGeom>
          <a:ln>
            <a:solidFill>
              <a:schemeClr val="accent6">
                <a:lumMod val="50000"/>
              </a:schemeClr>
            </a:solidFill>
          </a:ln>
        </p:spPr>
        <p:style>
          <a:lnRef idx="1">
            <a:schemeClr val="dk1"/>
          </a:lnRef>
          <a:fillRef idx="0">
            <a:schemeClr val="dk1"/>
          </a:fillRef>
          <a:effectRef idx="0">
            <a:schemeClr val="dk1"/>
          </a:effectRef>
          <a:fontRef idx="minor">
            <a:schemeClr val="tx1"/>
          </a:fontRef>
        </p:style>
      </p:cxnSp>
      <p:cxnSp>
        <p:nvCxnSpPr>
          <p:cNvPr id="20" name="Conector recto 19">
            <a:extLst>
              <a:ext uri="{FF2B5EF4-FFF2-40B4-BE49-F238E27FC236}">
                <a16:creationId xmlns:a16="http://schemas.microsoft.com/office/drawing/2014/main" id="{187F3474-3D8D-42B0-8DCC-C2DDFBBDCFBB}"/>
              </a:ext>
            </a:extLst>
          </p:cNvPr>
          <p:cNvCxnSpPr>
            <a:cxnSpLocks/>
          </p:cNvCxnSpPr>
          <p:nvPr/>
        </p:nvCxnSpPr>
        <p:spPr>
          <a:xfrm>
            <a:off x="6104586" y="2195836"/>
            <a:ext cx="3013656" cy="1551915"/>
          </a:xfrm>
          <a:prstGeom prst="line">
            <a:avLst/>
          </a:prstGeom>
          <a:ln>
            <a:solidFill>
              <a:schemeClr val="accent6">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44224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775F-D4AE-4E6F-8B57-0A11C780C6BE}"/>
              </a:ext>
            </a:extLst>
          </p:cNvPr>
          <p:cNvSpPr>
            <a:spLocks noGrp="1"/>
          </p:cNvSpPr>
          <p:nvPr>
            <p:ph type="title"/>
          </p:nvPr>
        </p:nvSpPr>
        <p:spPr>
          <a:xfrm>
            <a:off x="1025504" y="371672"/>
            <a:ext cx="9905998" cy="695127"/>
          </a:xfrm>
        </p:spPr>
        <p:txBody>
          <a:bodyPr/>
          <a:lstStyle/>
          <a:p>
            <a:r>
              <a:rPr lang="es-AR" dirty="0">
                <a:solidFill>
                  <a:srgbClr val="000000"/>
                </a:solidFill>
              </a:rPr>
              <a:t>Sistema de Salud</a:t>
            </a:r>
          </a:p>
        </p:txBody>
      </p:sp>
      <p:sp>
        <p:nvSpPr>
          <p:cNvPr id="3" name="Marcador de contenido 2">
            <a:extLst>
              <a:ext uri="{FF2B5EF4-FFF2-40B4-BE49-F238E27FC236}">
                <a16:creationId xmlns:a16="http://schemas.microsoft.com/office/drawing/2014/main" id="{8B9391DC-39A6-4824-B7B4-DD5A2DBD2279}"/>
              </a:ext>
            </a:extLst>
          </p:cNvPr>
          <p:cNvSpPr>
            <a:spLocks noGrp="1"/>
          </p:cNvSpPr>
          <p:nvPr>
            <p:ph idx="1"/>
          </p:nvPr>
        </p:nvSpPr>
        <p:spPr>
          <a:xfrm>
            <a:off x="1141412" y="1262130"/>
            <a:ext cx="9905999" cy="4529071"/>
          </a:xfrm>
        </p:spPr>
        <p:txBody>
          <a:bodyPr>
            <a:normAutofit/>
          </a:bodyPr>
          <a:lstStyle/>
          <a:p>
            <a:pPr marL="0" indent="0">
              <a:buNone/>
            </a:pPr>
            <a:r>
              <a:rPr lang="es-ES" dirty="0"/>
              <a:t> </a:t>
            </a:r>
          </a:p>
          <a:p>
            <a:pPr marL="0" indent="0">
              <a:buNone/>
            </a:pPr>
            <a:r>
              <a:rPr lang="es-ES" dirty="0"/>
              <a:t>		</a:t>
            </a:r>
            <a:r>
              <a:rPr lang="es-ES" dirty="0">
                <a:solidFill>
                  <a:srgbClr val="000000"/>
                </a:solidFill>
              </a:rPr>
              <a:t>• Pilar universal y gratuito</a:t>
            </a:r>
          </a:p>
          <a:p>
            <a:pPr marL="0" indent="0">
              <a:buNone/>
            </a:pPr>
            <a:r>
              <a:rPr lang="es-ES" dirty="0">
                <a:solidFill>
                  <a:srgbClr val="000000"/>
                </a:solidFill>
              </a:rPr>
              <a:t>		• Hospitales, CAPS, programas nacionales, provinciales y 			   municipales</a:t>
            </a:r>
          </a:p>
          <a:p>
            <a:pPr marL="0" indent="0">
              <a:buNone/>
            </a:pPr>
            <a:r>
              <a:rPr lang="es-ES" dirty="0">
                <a:solidFill>
                  <a:srgbClr val="000000"/>
                </a:solidFill>
              </a:rPr>
              <a:t>		• Acceso irrestricto y gratuito en todos los niveles de atención</a:t>
            </a:r>
          </a:p>
          <a:p>
            <a:pPr marL="0" indent="0">
              <a:buNone/>
            </a:pPr>
            <a:r>
              <a:rPr lang="es-ES" dirty="0">
                <a:solidFill>
                  <a:srgbClr val="000000"/>
                </a:solidFill>
              </a:rPr>
              <a:t>		• Gestión descentralizada y rol de equidad</a:t>
            </a:r>
          </a:p>
          <a:p>
            <a:pPr marL="0" indent="0">
              <a:buNone/>
            </a:pPr>
            <a:r>
              <a:rPr lang="es-ES" dirty="0">
                <a:solidFill>
                  <a:srgbClr val="000000"/>
                </a:solidFill>
              </a:rPr>
              <a:t> 		• Fundamento: derecho a la salud (CN art. 42 y 75 inc. 22)</a:t>
            </a:r>
            <a:endParaRPr lang="es-AR" dirty="0">
              <a:solidFill>
                <a:srgbClr val="000000"/>
              </a:solidFill>
            </a:endParaRPr>
          </a:p>
        </p:txBody>
      </p:sp>
      <p:sp>
        <p:nvSpPr>
          <p:cNvPr id="4" name="Rectángulo: esquinas redondeadas 3">
            <a:extLst>
              <a:ext uri="{FF2B5EF4-FFF2-40B4-BE49-F238E27FC236}">
                <a16:creationId xmlns:a16="http://schemas.microsoft.com/office/drawing/2014/main" id="{57755CF0-9453-43CC-AC85-C48400338452}"/>
              </a:ext>
            </a:extLst>
          </p:cNvPr>
          <p:cNvSpPr/>
          <p:nvPr/>
        </p:nvSpPr>
        <p:spPr>
          <a:xfrm>
            <a:off x="1025504" y="2925651"/>
            <a:ext cx="1622738" cy="621406"/>
          </a:xfrm>
          <a:prstGeom prst="roundRec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000000"/>
                </a:solidFill>
              </a:rPr>
              <a:t>PUBLICO</a:t>
            </a:r>
            <a:endParaRPr lang="es-AR" sz="2800" dirty="0">
              <a:solidFill>
                <a:srgbClr val="000000"/>
              </a:solidFill>
            </a:endParaRPr>
          </a:p>
        </p:txBody>
      </p:sp>
    </p:spTree>
    <p:extLst>
      <p:ext uri="{BB962C8B-B14F-4D97-AF65-F5344CB8AC3E}">
        <p14:creationId xmlns:p14="http://schemas.microsoft.com/office/powerpoint/2010/main" val="11025783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Personalizado 1">
      <a:dk1>
        <a:srgbClr val="FEF4CD"/>
      </a:dk1>
      <a:lt1>
        <a:sysClr val="window" lastClr="FFFFFF"/>
      </a:lt1>
      <a:dk2>
        <a:srgbClr val="FFCA08"/>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emplate/>
  <TotalTime>1017</TotalTime>
  <Words>1383</Words>
  <Application>Microsoft Office PowerPoint</Application>
  <PresentationFormat>Panorámica</PresentationFormat>
  <Paragraphs>219</Paragraphs>
  <Slides>24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24</vt:i4>
      </vt:variant>
    </vt:vector>
  </HeadingPairs>
  <TitlesOfParts>
    <vt:vector size="29" baseType="lpstr">
      <vt:lpstr>Arial</vt:lpstr>
      <vt:lpstr>Google Sans</vt:lpstr>
      <vt:lpstr>Montserrat</vt:lpstr>
      <vt:lpstr>Tw Cen MT</vt:lpstr>
      <vt:lpstr>Circuito</vt:lpstr>
      <vt:lpstr>  Promesa  </vt:lpstr>
      <vt:lpstr>Presentación de PowerPoint</vt:lpstr>
      <vt:lpstr>Presentación de PowerPoint</vt:lpstr>
      <vt:lpstr>Promesa: política pública</vt:lpstr>
      <vt:lpstr>Principios Rectores</vt:lpstr>
      <vt:lpstr>Presentación de PowerPoint</vt:lpstr>
      <vt:lpstr>Presentación de PowerPoint</vt:lpstr>
      <vt:lpstr>Sistema de Salud</vt:lpstr>
      <vt:lpstr>Sistema de Salud</vt:lpstr>
      <vt:lpstr>Sistema de Salud</vt:lpstr>
      <vt:lpstr>Sistema de Salud</vt:lpstr>
      <vt:lpstr>OBJETO Y REQUERIDOS</vt:lpstr>
      <vt:lpstr>NO PROCEDEN</vt:lpstr>
      <vt:lpstr>INTERVENCIÓN DEL MINISTERIO DE SALUD  </vt:lpstr>
      <vt:lpstr>PATROCINIO LETRADO</vt:lpstr>
      <vt:lpstr>ARANCELES Y COSTOS</vt:lpstr>
      <vt:lpstr>PLAZOS Y HORAS</vt:lpstr>
      <vt:lpstr>SISTEMA A OPERAR</vt:lpstr>
      <vt:lpstr>INICIO Y ASIGNACION DE MEDIADOR</vt:lpstr>
      <vt:lpstr>AUDIENCIAS DE MEDIACIÓN</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promesa</dc:title>
  <dc:creator>Karina</dc:creator>
  <cp:lastModifiedBy>Karina</cp:lastModifiedBy>
  <cp:revision>7</cp:revision>
  <dcterms:created xsi:type="dcterms:W3CDTF">2025-10-17T14:08:28Z</dcterms:created>
  <dcterms:modified xsi:type="dcterms:W3CDTF">2025-11-14T19:08:56Z</dcterms:modified>
</cp:coreProperties>
</file>