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AR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FBA790-554B-43F7-B4C0-6F72F3B58CDE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C398562-8222-4F85-A2D6-CD0ADC30A50D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59688" cy="2160239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 smtClean="0"/>
              <a:t>“</a:t>
            </a:r>
            <a:r>
              <a:rPr lang="es-AR" sz="4400" b="1" dirty="0" smtClean="0"/>
              <a:t>AROSTEGUI PABLO MARTIN C/ OMEGA A.R.T. S.A. Y PAMETAL PELUSO Y COMPAÑÍA S.R.L.”</a:t>
            </a:r>
            <a:br>
              <a:rPr lang="es-AR" sz="4400" b="1" dirty="0" smtClean="0"/>
            </a:br>
            <a:endParaRPr lang="es-AR" sz="44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2852936"/>
            <a:ext cx="8458200" cy="3240360"/>
          </a:xfrm>
        </p:spPr>
        <p:txBody>
          <a:bodyPr>
            <a:normAutofit fontScale="92500" lnSpcReduction="10000"/>
          </a:bodyPr>
          <a:lstStyle/>
          <a:p>
            <a:r>
              <a:rPr lang="es-AR" dirty="0" smtClean="0"/>
              <a:t>Fallo dictado por la Corte Suprema de Justicia. </a:t>
            </a:r>
          </a:p>
          <a:p>
            <a:r>
              <a:rPr lang="es-AR" dirty="0" smtClean="0"/>
              <a:t>El 8 de Abril de 2.008.-</a:t>
            </a:r>
          </a:p>
          <a:p>
            <a:endParaRPr lang="es-AR" dirty="0"/>
          </a:p>
          <a:p>
            <a:endParaRPr lang="es-AR" dirty="0" smtClean="0"/>
          </a:p>
          <a:p>
            <a:r>
              <a:rPr lang="es-AR" dirty="0" smtClean="0"/>
              <a:t>Fallo dictado por los ministros: LORENZETTI -  HIGHTON DE NOLASCO – FAYT – PETRACCHI – MAQUEDA – ZAFFARONI Y ARGIBAY</a:t>
            </a:r>
          </a:p>
          <a:p>
            <a:endParaRPr lang="es-AR" dirty="0"/>
          </a:p>
          <a:p>
            <a:pPr algn="r"/>
            <a:r>
              <a:rPr lang="es-AR" sz="1700" b="1" dirty="0" smtClean="0"/>
              <a:t>PP REALIZADO POR EL DR. DIEGO SOUTO</a:t>
            </a:r>
            <a:endParaRPr lang="es-AR" sz="1700" b="1" dirty="0"/>
          </a:p>
        </p:txBody>
      </p:sp>
    </p:spTree>
    <p:extLst>
      <p:ext uri="{BB962C8B-B14F-4D97-AF65-F5344CB8AC3E}">
        <p14:creationId xmlns:p14="http://schemas.microsoft.com/office/powerpoint/2010/main" val="2524346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LAS MANIFESTACIONES DEL ESPIRITU TAMBIEN INTEGRAN EL VALOR VITAL DE LOS HOMBRE (AQUINO Y DIAZ)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379317"/>
          </a:xfrm>
        </p:spPr>
        <p:txBody>
          <a:bodyPr>
            <a:normAutofit fontScale="92500"/>
          </a:bodyPr>
          <a:lstStyle/>
          <a:p>
            <a:pPr algn="just"/>
            <a:r>
              <a:rPr lang="es-AR" dirty="0" smtClean="0"/>
              <a:t>“La incapacidad del trabajador, suele producir a este “un serio perjuicio en su vida de relación, lo que repercute en sus relaciones sociales, deportivas, artísticas, etc.”.</a:t>
            </a:r>
          </a:p>
          <a:p>
            <a:pPr algn="just"/>
            <a:r>
              <a:rPr lang="es-AR" dirty="0" smtClean="0"/>
              <a:t>“Debe ser objeto de reparación , al margen de lo que pueda corresponder por el menoscabo de la actividad productiva y por el daño moral, la integridad física en si misma tiene un valor indemnizable”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939144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323728"/>
          </a:xfrm>
        </p:spPr>
        <p:txBody>
          <a:bodyPr>
            <a:normAutofit fontScale="90000"/>
          </a:bodyPr>
          <a:lstStyle/>
          <a:p>
            <a:pPr algn="just"/>
            <a:r>
              <a:rPr lang="es-AR" sz="3100" dirty="0" smtClean="0"/>
              <a:t>En el </a:t>
            </a:r>
            <a:r>
              <a:rPr lang="es-AR" sz="3100" dirty="0" err="1" smtClean="0"/>
              <a:t>ambito</a:t>
            </a:r>
            <a:r>
              <a:rPr lang="es-AR" sz="3100" dirty="0" smtClean="0"/>
              <a:t> del trabajo, corresponde indemnizar la perdida de “chance”, cuando el accidente ha privado a la victima de la posibilidad futura de ascender en su carrera”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2420888"/>
            <a:ext cx="8686800" cy="3659237"/>
          </a:xfrm>
        </p:spPr>
        <p:txBody>
          <a:bodyPr>
            <a:normAutofit lnSpcReduction="10000"/>
          </a:bodyPr>
          <a:lstStyle/>
          <a:p>
            <a:r>
              <a:rPr lang="es-AR" dirty="0" smtClean="0"/>
              <a:t>En tercer lugar: La sala dejó de atender un agravio relevante. El carácter desmembrado de la forma de percepción de la reparación prevista en la LRT.</a:t>
            </a:r>
          </a:p>
          <a:p>
            <a:r>
              <a:rPr lang="es-AR" dirty="0" smtClean="0"/>
              <a:t>Esto fue tenido en cuenta en “</a:t>
            </a:r>
            <a:r>
              <a:rPr lang="es-AR" dirty="0" err="1" smtClean="0"/>
              <a:t>Milone</a:t>
            </a:r>
            <a:r>
              <a:rPr lang="es-AR" dirty="0" smtClean="0"/>
              <a:t>”. </a:t>
            </a:r>
          </a:p>
          <a:p>
            <a:r>
              <a:rPr lang="es-AR" dirty="0" smtClean="0"/>
              <a:t>Afecta al Proyecto de Vida (Cita Fallo Loayza de Tamayo Vs. Perú de la Corte IDH).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33933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467744"/>
          </a:xfrm>
        </p:spPr>
        <p:txBody>
          <a:bodyPr>
            <a:noAutofit/>
          </a:bodyPr>
          <a:lstStyle/>
          <a:p>
            <a:pPr algn="just"/>
            <a:r>
              <a:rPr lang="es-AR" sz="2800" dirty="0" smtClean="0"/>
              <a:t>7.- por los motivos expuestos. La sentencia debe ser descalificada como acto judicial valido. Por su arbitrariedad.-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3429000"/>
            <a:ext cx="8686800" cy="2651125"/>
          </a:xfrm>
        </p:spPr>
        <p:txBody>
          <a:bodyPr/>
          <a:lstStyle/>
          <a:p>
            <a:r>
              <a:rPr lang="es-AR" dirty="0" smtClean="0"/>
              <a:t>SE HACE LUGAR A LA QUEJA. </a:t>
            </a:r>
          </a:p>
          <a:p>
            <a:r>
              <a:rPr lang="es-AR" dirty="0" smtClean="0"/>
              <a:t>SE DECLARA PROCEDENTE EL REX.</a:t>
            </a:r>
          </a:p>
          <a:p>
            <a:r>
              <a:rPr lang="es-AR" dirty="0" smtClean="0"/>
              <a:t>SE DEJA SIN EFECTO LA SENTENCIA APELADA.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121747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1.- La Sala III de la </a:t>
            </a:r>
            <a:r>
              <a:rPr lang="es-AR" dirty="0" err="1" smtClean="0"/>
              <a:t>Camara</a:t>
            </a:r>
            <a:r>
              <a:rPr lang="es-AR" dirty="0" smtClean="0"/>
              <a:t> laboral confirmo sentencia de 1ra. instancia</a:t>
            </a:r>
            <a:endParaRPr lang="es-AR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Rechazo la demanda promovida por el trabajador contra su empleador y contra la ART, del reclamo fundado en el Código Civil.</a:t>
            </a:r>
          </a:p>
          <a:p>
            <a:endParaRPr lang="es-AR" dirty="0" smtClean="0"/>
          </a:p>
          <a:p>
            <a:r>
              <a:rPr lang="es-AR" dirty="0" smtClean="0"/>
              <a:t>La Sala señalo que no se dieron los presupuestos fácticos que habilitaran la declaración de Inconstitucionalidad del Art. 39.1 de la Ley 24.557.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1187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323728"/>
          </a:xfrm>
        </p:spPr>
        <p:txBody>
          <a:bodyPr>
            <a:normAutofit/>
          </a:bodyPr>
          <a:lstStyle/>
          <a:p>
            <a:r>
              <a:rPr lang="es-AR" sz="2800" dirty="0" err="1" smtClean="0"/>
              <a:t>Efectuo</a:t>
            </a:r>
            <a:r>
              <a:rPr lang="es-AR" sz="2800" dirty="0" smtClean="0"/>
              <a:t> una </a:t>
            </a:r>
            <a:r>
              <a:rPr lang="es-AR" sz="2800" dirty="0" err="1" smtClean="0"/>
              <a:t>comparacion</a:t>
            </a:r>
            <a:r>
              <a:rPr lang="es-AR" sz="2800" dirty="0" smtClean="0"/>
              <a:t> entre lo que correspondía percibir a la víctima por prestaciones dinerarias (Art. 14.2b LRT) y los montos que usualmente otorgaba la sala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2708920"/>
            <a:ext cx="8686800" cy="3371205"/>
          </a:xfrm>
        </p:spPr>
        <p:txBody>
          <a:bodyPr>
            <a:normAutofit lnSpcReduction="10000"/>
          </a:bodyPr>
          <a:lstStyle/>
          <a:p>
            <a:r>
              <a:rPr lang="es-AR" dirty="0" smtClean="0"/>
              <a:t> Tuvo en cuenta que el actor (quien sufrió la amputación parcial de 7 dedos) desde el siniestro (25/4/97) cobraba una renta mensual que a partir del 2.000 era de $ 306.</a:t>
            </a:r>
          </a:p>
          <a:p>
            <a:r>
              <a:rPr lang="es-AR" dirty="0" smtClean="0"/>
              <a:t>A la fecha de su jubilación percibiría a “valores constantes” $ 163.098 (306 x 13 mese x 41 años)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85354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Para estimar la </a:t>
            </a:r>
            <a:r>
              <a:rPr lang="es-AR" dirty="0" err="1" smtClean="0"/>
              <a:t>reparacion</a:t>
            </a:r>
            <a:r>
              <a:rPr lang="es-AR" dirty="0" smtClean="0"/>
              <a:t> plena se tuvo en cuenta el criterio “</a:t>
            </a:r>
            <a:r>
              <a:rPr lang="es-AR" dirty="0" err="1" smtClean="0"/>
              <a:t>Vuotto</a:t>
            </a:r>
            <a:r>
              <a:rPr lang="es-AR" dirty="0" smtClean="0"/>
              <a:t>”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AR" dirty="0" smtClean="0"/>
              <a:t>Según esta fórmula, la indemnización asciende a $ 57.101,89. Elevada a $ 72.101,78 si se adiciona daños psíquicos     ($ 5.000) y Moral ($ 10.000). </a:t>
            </a:r>
          </a:p>
          <a:p>
            <a:r>
              <a:rPr lang="es-AR" dirty="0" smtClean="0"/>
              <a:t>La Sala Concluyó que las sumas que percibiría el actor por LRT, superaban las de la Reparación Plena. No se daban los presupuestos que justificarían la Inconstitucionalidad solicitada.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488670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2.- contra la sentencia de la sala. El actor dedujo </a:t>
            </a:r>
            <a:r>
              <a:rPr lang="es-AR" dirty="0" err="1" smtClean="0"/>
              <a:t>rex</a:t>
            </a:r>
            <a:r>
              <a:rPr lang="es-AR" dirty="0" smtClean="0"/>
              <a:t>.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smtClean="0"/>
              <a:t>Consideró “Arbitrario” y sostuvo que la Sala realizó un “deficiente Análisis de los hechos probados”. Tanto en relación a la </a:t>
            </a:r>
            <a:r>
              <a:rPr lang="es-AR" u="sng" dirty="0" smtClean="0"/>
              <a:t>gravedad del daño</a:t>
            </a:r>
            <a:r>
              <a:rPr lang="es-AR" dirty="0" smtClean="0"/>
              <a:t> como al “importe y Composición de la renta” </a:t>
            </a:r>
          </a:p>
          <a:p>
            <a:r>
              <a:rPr lang="es-AR" dirty="0" smtClean="0"/>
              <a:t>Destaca el actor, que la “Renta” ($ 225,05) es baja e incluye asignaciones familiares que dejará de percibir cuando sus hijos sean mayores. </a:t>
            </a:r>
          </a:p>
          <a:p>
            <a:r>
              <a:rPr lang="es-AR" dirty="0" smtClean="0"/>
              <a:t>El pago periódico constituye una “indemnización Totalmente desmembrada”, le impide disponer de su patrimonio.</a:t>
            </a:r>
          </a:p>
          <a:p>
            <a:r>
              <a:rPr lang="es-AR" dirty="0" smtClean="0"/>
              <a:t>Señala que la Reparación Plena debe contemplar “todos los ámbitos de la Vida”, no sólo el laboral.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17550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sz="2800" dirty="0" smtClean="0"/>
              <a:t>Cuestiona el actor, que se haya dado validez constitucional a los arts. 1 y 39 de la </a:t>
            </a:r>
            <a:r>
              <a:rPr lang="es-AR" sz="2800" dirty="0" err="1" smtClean="0"/>
              <a:t>lrt</a:t>
            </a:r>
            <a:r>
              <a:rPr lang="es-AR" sz="2800" dirty="0" smtClean="0"/>
              <a:t>. La </a:t>
            </a:r>
            <a:r>
              <a:rPr lang="es-AR" sz="2800" dirty="0" err="1" smtClean="0"/>
              <a:t>denegacion</a:t>
            </a:r>
            <a:r>
              <a:rPr lang="es-AR" sz="2800" dirty="0" smtClean="0"/>
              <a:t> del </a:t>
            </a:r>
            <a:r>
              <a:rPr lang="es-AR" sz="2800" dirty="0" err="1" smtClean="0"/>
              <a:t>rex</a:t>
            </a:r>
            <a:r>
              <a:rPr lang="es-AR" sz="2800" dirty="0" smtClean="0"/>
              <a:t>, dio origen a la queja.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AR" dirty="0" smtClean="0"/>
              <a:t>3.- Señala la Corte: Que los Agravios del apelante </a:t>
            </a:r>
            <a:r>
              <a:rPr lang="es-AR" u="sng" dirty="0" smtClean="0"/>
              <a:t>suscitan cuestión federal</a:t>
            </a:r>
            <a:r>
              <a:rPr lang="es-AR" dirty="0" smtClean="0"/>
              <a:t>. El fallo contiene una ponderación de la realidad económica que satisface solo en apariencia el principio de la Reparación Plena, o no constituye una derivación razonada del derecho u omite el examen de circunstancias relevantes del litigio.</a:t>
            </a:r>
          </a:p>
          <a:p>
            <a:r>
              <a:rPr lang="es-AR" dirty="0" smtClean="0"/>
              <a:t>Señala la Corte, se configuran estas excepciones, por un “TRIPLE ORDEN DE RAZONES”. A continuación se explican: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07466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Juzgamiento tanto en el </a:t>
            </a:r>
            <a:r>
              <a:rPr lang="es-AR" dirty="0" err="1" smtClean="0"/>
              <a:t>ambito</a:t>
            </a:r>
            <a:r>
              <a:rPr lang="es-AR" dirty="0" smtClean="0"/>
              <a:t> de la </a:t>
            </a:r>
            <a:r>
              <a:rPr lang="es-AR" dirty="0" err="1" smtClean="0"/>
              <a:t>lrt</a:t>
            </a:r>
            <a:r>
              <a:rPr lang="es-AR" dirty="0" smtClean="0"/>
              <a:t> como en el </a:t>
            </a:r>
            <a:r>
              <a:rPr lang="es-AR" dirty="0" err="1" smtClean="0"/>
              <a:t>codigo</a:t>
            </a:r>
            <a:r>
              <a:rPr lang="es-AR" dirty="0" smtClean="0"/>
              <a:t> civil.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AR" dirty="0" smtClean="0"/>
              <a:t>En tercer término: Con la preterición de un extremo conducente para la debida decisión de la controversia.</a:t>
            </a:r>
          </a:p>
          <a:p>
            <a:r>
              <a:rPr lang="es-AR" dirty="0" smtClean="0"/>
              <a:t>4.- El importe de la Renta Mensual ($ 306) s incluyeron las asignaciones familiares, sin dar razones por las cuales éstas integrarían dicho importe por 41 años.</a:t>
            </a:r>
          </a:p>
          <a:p>
            <a:r>
              <a:rPr lang="es-AR" dirty="0" smtClean="0"/>
              <a:t>La segunda cuestión, “resulta inválido el método de sumar”, como si fueran valores actuales.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971696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Las cantidades de dinero solo pueden ser objeto de </a:t>
            </a:r>
            <a:r>
              <a:rPr lang="es-AR" dirty="0" err="1" smtClean="0"/>
              <a:t>adicion</a:t>
            </a:r>
            <a:r>
              <a:rPr lang="es-AR" dirty="0" smtClean="0"/>
              <a:t> cuando ocurren en el mismo momento.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1844824"/>
            <a:ext cx="8686800" cy="4235301"/>
          </a:xfrm>
        </p:spPr>
        <p:txBody>
          <a:bodyPr/>
          <a:lstStyle/>
          <a:p>
            <a:r>
              <a:rPr lang="es-AR" dirty="0" smtClean="0"/>
              <a:t>La propia LRT, sigue el concepto de “Valor actual” del dinero en su Art. 49, disposición final segunda, punto 3, también en el Art. 14.2.b. (</a:t>
            </a:r>
            <a:r>
              <a:rPr lang="es-AR" dirty="0" err="1" smtClean="0"/>
              <a:t>Dec</a:t>
            </a:r>
            <a:r>
              <a:rPr lang="es-AR" dirty="0" smtClean="0"/>
              <a:t>. 1278/2000).</a:t>
            </a:r>
          </a:p>
          <a:p>
            <a:r>
              <a:rPr lang="es-AR" dirty="0" smtClean="0"/>
              <a:t>La referencia del fallo apelado a los valores “constantes” de las rentas no se encuentra acompaña de explicación alguna que la precise y justifique.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93138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sz="2800" dirty="0" smtClean="0"/>
              <a:t>Estimo el resarcimiento por el daño material del derecho civil, mediante una tarifa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Tarifa análoga a la LRT, sólo atiende a la persona humana en su faz exclusiva laboral.</a:t>
            </a:r>
          </a:p>
          <a:p>
            <a:r>
              <a:rPr lang="es-AR" dirty="0" smtClean="0"/>
              <a:t>Tal criterio de evaluación, por lo “</a:t>
            </a:r>
            <a:r>
              <a:rPr lang="es-AR" u="sng" dirty="0" smtClean="0"/>
              <a:t>REDUCCIONISTA</a:t>
            </a:r>
            <a:r>
              <a:rPr lang="es-AR" dirty="0" smtClean="0"/>
              <a:t>”, resulta opuesto frontalmente al régimen jurídico que pretende aplicar.</a:t>
            </a:r>
          </a:p>
          <a:p>
            <a:r>
              <a:rPr lang="es-AR" b="1" u="sng" dirty="0" smtClean="0"/>
              <a:t>EL VALOR DE LA VIDA HUMANA NO RESULTA  APRECIABLE TAN SOLO SOBRE LA BASE DE CRITERIOS EXCLUSIVAMENTE MATERIALES.</a:t>
            </a:r>
            <a:endParaRPr lang="es-AR" b="1" u="sng" dirty="0"/>
          </a:p>
        </p:txBody>
      </p:sp>
    </p:spTree>
    <p:extLst>
      <p:ext uri="{BB962C8B-B14F-4D97-AF65-F5344CB8AC3E}">
        <p14:creationId xmlns:p14="http://schemas.microsoft.com/office/powerpoint/2010/main" val="41253673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86</TotalTime>
  <Words>967</Words>
  <Application>Microsoft Office PowerPoint</Application>
  <PresentationFormat>Presentación en pantalla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Viajes</vt:lpstr>
      <vt:lpstr>“AROSTEGUI PABLO MARTIN C/ OMEGA A.R.T. S.A. Y PAMETAL PELUSO Y COMPAÑÍA S.R.L.” </vt:lpstr>
      <vt:lpstr>1.- La Sala III de la Camara laboral confirmo sentencia de 1ra. instancia</vt:lpstr>
      <vt:lpstr>Efectuo una comparacion entre lo que correspondía percibir a la víctima por prestaciones dinerarias (Art. 14.2b LRT) y los montos que usualmente otorgaba la sala</vt:lpstr>
      <vt:lpstr>Para estimar la reparacion plena se tuvo en cuenta el criterio “Vuotto”</vt:lpstr>
      <vt:lpstr>2.- contra la sentencia de la sala. El actor dedujo rex. </vt:lpstr>
      <vt:lpstr>Cuestiona el actor, que se haya dado validez constitucional a los arts. 1 y 39 de la lrt. La denegacion del rex, dio origen a la queja.</vt:lpstr>
      <vt:lpstr>Juzgamiento tanto en el ambito de la lrt como en el codigo civil.</vt:lpstr>
      <vt:lpstr>Las cantidades de dinero solo pueden ser objeto de adicion cuando ocurren en el mismo momento.</vt:lpstr>
      <vt:lpstr>Estimo el resarcimiento por el daño material del derecho civil, mediante una tarifa</vt:lpstr>
      <vt:lpstr>LAS MANIFESTACIONES DEL ESPIRITU TAMBIEN INTEGRAN EL VALOR VITAL DE LOS HOMBRE (AQUINO Y DIAZ)</vt:lpstr>
      <vt:lpstr>En el ambito del trabajo, corresponde indemnizar la perdida de “chance”, cuando el accidente ha privado a la victima de la posibilidad futura de ascender en su carrera” </vt:lpstr>
      <vt:lpstr>7.- por los motivos expuestos. La sentencia debe ser descalificada como acto judicial valido. Por su arbitrariedad.-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AROSTEGUI PABLO MARTIN C/ OMEGA A.R.T. S.A. Y PAMETAL PELUSO Y COMPAÑÍA S.R.L.</dc:title>
  <dc:creator>Usuario</dc:creator>
  <cp:lastModifiedBy>Usuario</cp:lastModifiedBy>
  <cp:revision>20</cp:revision>
  <dcterms:created xsi:type="dcterms:W3CDTF">2019-04-05T01:06:06Z</dcterms:created>
  <dcterms:modified xsi:type="dcterms:W3CDTF">2019-08-27T23:21:35Z</dcterms:modified>
</cp:coreProperties>
</file>