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9144000" cy="6858000" type="screen4x3"/>
  <p:notesSz cx="6858000" cy="9144000"/>
  <p:defaultTextStyle>
    <a:defPPr>
      <a:defRPr lang="es-A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0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Triángulo isósceles"/>
          <p:cNvSpPr/>
          <p:nvPr/>
        </p:nvSpPr>
        <p:spPr>
          <a:xfrm rot="16200000">
            <a:off x="7554353" y="5254283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7 Título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>
            <a:normAutofit/>
          </a:bodyPr>
          <a:lstStyle>
            <a:lvl1pPr algn="r">
              <a:defRPr sz="4400"/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9" name="8 Subtítulo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s-ES" smtClean="0"/>
              <a:t>Haga clic para modificar el estilo de subtítulo del patrón</a:t>
            </a:r>
            <a:endParaRPr kumimoji="0" lang="en-US"/>
          </a:p>
        </p:txBody>
      </p:sp>
      <p:sp>
        <p:nvSpPr>
          <p:cNvPr id="28" name="27 Marcador de fecha"/>
          <p:cNvSpPr>
            <a:spLocks noGrp="1"/>
          </p:cNvSpPr>
          <p:nvPr>
            <p:ph type="dt" sz="half" idx="10"/>
          </p:nvPr>
        </p:nvSpPr>
        <p:spPr>
          <a:xfrm>
            <a:off x="1371600" y="6012656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fld id="{8808325C-22EF-40A9-8644-245C9CA00FE5}" type="datetimeFigureOut">
              <a:rPr lang="es-AR" smtClean="0"/>
              <a:pPr/>
              <a:t>27/08/2019</a:t>
            </a:fld>
            <a:endParaRPr lang="es-AR"/>
          </a:p>
        </p:txBody>
      </p:sp>
      <p:sp>
        <p:nvSpPr>
          <p:cNvPr id="17" name="16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1371600" y="5650704"/>
            <a:ext cx="5791200" cy="365125"/>
          </a:xfrm>
        </p:spPr>
        <p:txBody>
          <a:bodyPr tIns="0" bIns="0" anchor="b"/>
          <a:lstStyle>
            <a:lvl1pPr algn="r">
              <a:defRPr sz="1100"/>
            </a:lvl1pPr>
          </a:lstStyle>
          <a:p>
            <a:endParaRPr lang="es-AR"/>
          </a:p>
        </p:txBody>
      </p:sp>
      <p:sp>
        <p:nvSpPr>
          <p:cNvPr id="29" name="28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8392247" y="5752307"/>
            <a:ext cx="502920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fld id="{7DAB1212-FD53-4FEF-BC23-92AE8AB95AB4}" type="slidenum">
              <a:rPr lang="es-AR" smtClean="0"/>
              <a:pPr/>
              <a:t>‹Nº›</a:t>
            </a:fld>
            <a:endParaRPr lang="es-A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08325C-22EF-40A9-8644-245C9CA00FE5}" type="datetimeFigureOut">
              <a:rPr lang="es-AR" smtClean="0"/>
              <a:pPr/>
              <a:t>27/08/2019</a:t>
            </a:fld>
            <a:endParaRPr lang="es-AR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AB1212-FD53-4FEF-BC23-92AE8AB95AB4}" type="slidenum">
              <a:rPr lang="es-AR" smtClean="0"/>
              <a:pPr/>
              <a:t>‹Nº›</a:t>
            </a:fld>
            <a:endParaRPr lang="es-A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08325C-22EF-40A9-8644-245C9CA00FE5}" type="datetimeFigureOut">
              <a:rPr lang="es-AR" smtClean="0"/>
              <a:pPr/>
              <a:t>27/08/2019</a:t>
            </a:fld>
            <a:endParaRPr lang="es-AR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AB1212-FD53-4FEF-BC23-92AE8AB95AB4}" type="slidenum">
              <a:rPr lang="es-AR" smtClean="0"/>
              <a:pPr/>
              <a:t>‹Nº›</a:t>
            </a:fld>
            <a:endParaRPr lang="es-A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>
          <a:xfrm>
            <a:off x="4791456" y="6480048"/>
            <a:ext cx="2133600" cy="301752"/>
          </a:xfrm>
        </p:spPr>
        <p:txBody>
          <a:bodyPr/>
          <a:lstStyle/>
          <a:p>
            <a:fld id="{8808325C-22EF-40A9-8644-245C9CA00FE5}" type="datetimeFigureOut">
              <a:rPr lang="es-AR" smtClean="0"/>
              <a:pPr/>
              <a:t>27/08/2019</a:t>
            </a:fld>
            <a:endParaRPr lang="es-AR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0831"/>
          </a:xfrm>
        </p:spPr>
        <p:txBody>
          <a:bodyPr/>
          <a:lstStyle/>
          <a:p>
            <a:endParaRPr lang="es-AR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AB1212-FD53-4FEF-BC23-92AE8AB95AB4}" type="slidenum">
              <a:rPr lang="es-AR" smtClean="0"/>
              <a:pPr/>
              <a:t>‹Nº›</a:t>
            </a:fld>
            <a:endParaRPr lang="es-A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Encabezado de secció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Triángulo rectángulo"/>
          <p:cNvSpPr/>
          <p:nvPr/>
        </p:nvSpPr>
        <p:spPr>
          <a:xfrm flipV="1">
            <a:off x="7034" y="7034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algn="ctr" defTabSz="914400" rtl="0" eaLnBrk="1" latinLnBrk="0" hangingPunct="1"/>
            <a:endParaRPr kumimoji="0"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7 Triángulo isósceles"/>
          <p:cNvSpPr/>
          <p:nvPr/>
        </p:nvSpPr>
        <p:spPr>
          <a:xfrm rot="5400000" flipV="1">
            <a:off x="7554353" y="309490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>
          <a:xfrm>
            <a:off x="6955632" y="6477000"/>
            <a:ext cx="2133600" cy="304800"/>
          </a:xfrm>
        </p:spPr>
        <p:txBody>
          <a:bodyPr/>
          <a:lstStyle/>
          <a:p>
            <a:fld id="{8808325C-22EF-40A9-8644-245C9CA00FE5}" type="datetimeFigureOut">
              <a:rPr lang="es-AR" smtClean="0"/>
              <a:pPr/>
              <a:t>27/08/2019</a:t>
            </a:fld>
            <a:endParaRPr lang="es-AR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2619376" y="6480969"/>
            <a:ext cx="4260056" cy="300831"/>
          </a:xfrm>
        </p:spPr>
        <p:txBody>
          <a:bodyPr/>
          <a:lstStyle/>
          <a:p>
            <a:endParaRPr lang="es-AR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8451056" y="809624"/>
            <a:ext cx="502920" cy="300831"/>
          </a:xfrm>
        </p:spPr>
        <p:txBody>
          <a:bodyPr/>
          <a:lstStyle/>
          <a:p>
            <a:fld id="{7DAB1212-FD53-4FEF-BC23-92AE8AB95AB4}" type="slidenum">
              <a:rPr lang="es-AR" smtClean="0"/>
              <a:pPr/>
              <a:t>‹Nº›</a:t>
            </a:fld>
            <a:endParaRPr lang="es-AR"/>
          </a:p>
        </p:txBody>
      </p:sp>
      <p:cxnSp>
        <p:nvCxnSpPr>
          <p:cNvPr id="11" name="10 Conector recto"/>
          <p:cNvCxnSpPr/>
          <p:nvPr/>
        </p:nvCxnSpPr>
        <p:spPr>
          <a:xfrm rot="10800000">
            <a:off x="6468794" y="9381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9 Conector recto"/>
          <p:cNvCxnSpPr/>
          <p:nvPr/>
        </p:nvCxnSpPr>
        <p:spPr>
          <a:xfrm flipV="1"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 anchor="ctr"/>
          <a:lstStyle>
            <a:lvl1pPr marL="0" algn="l">
              <a:buNone/>
              <a:defRPr sz="3600" b="1" cap="none" baseline="0"/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 anchor="t"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8808325C-22EF-40A9-8644-245C9CA00FE5}" type="datetimeFigureOut">
              <a:rPr lang="es-AR" smtClean="0"/>
              <a:pPr/>
              <a:t>27/08/2019</a:t>
            </a:fld>
            <a:endParaRPr lang="es-AR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1752"/>
          </a:xfrm>
        </p:spPr>
        <p:txBody>
          <a:bodyPr/>
          <a:lstStyle/>
          <a:p>
            <a:endParaRPr lang="es-AR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7DAB1212-FD53-4FEF-BC23-92AE8AB95AB4}" type="slidenum">
              <a:rPr lang="es-AR" smtClean="0"/>
              <a:pPr/>
              <a:t>‹Nº›</a:t>
            </a:fld>
            <a:endParaRPr lang="es-A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ación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5" name="4 Marcador de contenido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0552" cy="301752"/>
          </a:xfrm>
        </p:spPr>
        <p:txBody>
          <a:bodyPr/>
          <a:lstStyle/>
          <a:p>
            <a:fld id="{8808325C-22EF-40A9-8644-245C9CA00FE5}" type="datetimeFigureOut">
              <a:rPr lang="es-AR" smtClean="0"/>
              <a:pPr/>
              <a:t>27/08/2019</a:t>
            </a:fld>
            <a:endParaRPr lang="es-AR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1104" cy="301752"/>
          </a:xfrm>
        </p:spPr>
        <p:txBody>
          <a:bodyPr/>
          <a:lstStyle/>
          <a:p>
            <a:endParaRPr lang="es-AR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7589520" y="6483096"/>
            <a:ext cx="502920" cy="301752"/>
          </a:xfrm>
        </p:spPr>
        <p:txBody>
          <a:bodyPr/>
          <a:lstStyle>
            <a:lvl1pPr algn="ctr">
              <a:defRPr/>
            </a:lvl1pPr>
          </a:lstStyle>
          <a:p>
            <a:fld id="{7DAB1212-FD53-4FEF-BC23-92AE8AB95AB4}" type="slidenum">
              <a:rPr lang="es-AR" smtClean="0"/>
              <a:pPr/>
              <a:t>‹Nº›</a:t>
            </a:fld>
            <a:endParaRPr lang="es-A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08325C-22EF-40A9-8644-245C9CA00FE5}" type="datetimeFigureOut">
              <a:rPr lang="es-AR" smtClean="0"/>
              <a:pPr/>
              <a:t>27/08/2019</a:t>
            </a:fld>
            <a:endParaRPr lang="es-AR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AB1212-FD53-4FEF-BC23-92AE8AB95AB4}" type="slidenum">
              <a:rPr lang="es-AR" smtClean="0"/>
              <a:pPr/>
              <a:t>‹Nº›</a:t>
            </a:fld>
            <a:endParaRPr lang="es-A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8808325C-22EF-40A9-8644-245C9CA00FE5}" type="datetimeFigureOut">
              <a:rPr lang="es-AR" smtClean="0"/>
              <a:pPr/>
              <a:t>27/08/2019</a:t>
            </a:fld>
            <a:endParaRPr lang="es-AR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457200" y="6481890"/>
            <a:ext cx="4260056" cy="300831"/>
          </a:xfrm>
        </p:spPr>
        <p:txBody>
          <a:bodyPr/>
          <a:lstStyle/>
          <a:p>
            <a:endParaRPr lang="es-AR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7DAB1212-FD53-4FEF-BC23-92AE8AB95AB4}" type="slidenum">
              <a:rPr lang="es-AR" smtClean="0"/>
              <a:pPr/>
              <a:t>‹Nº›</a:t>
            </a:fld>
            <a:endParaRPr lang="es-A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ido con título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>
          <a:xfrm>
            <a:off x="6278976" y="6556248"/>
            <a:ext cx="2133600" cy="301752"/>
          </a:xfrm>
        </p:spPr>
        <p:txBody>
          <a:bodyPr/>
          <a:lstStyle>
            <a:lvl1pPr>
              <a:defRPr sz="900"/>
            </a:lvl1pPr>
          </a:lstStyle>
          <a:p>
            <a:fld id="{8808325C-22EF-40A9-8644-245C9CA00FE5}" type="datetimeFigureOut">
              <a:rPr lang="es-AR" smtClean="0"/>
              <a:pPr/>
              <a:t>27/08/2019</a:t>
            </a:fld>
            <a:endParaRPr lang="es-AR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1135856" y="6556248"/>
            <a:ext cx="5143120" cy="301752"/>
          </a:xfrm>
        </p:spPr>
        <p:txBody>
          <a:bodyPr/>
          <a:lstStyle>
            <a:lvl1pPr>
              <a:defRPr sz="900"/>
            </a:lvl1pPr>
          </a:lstStyle>
          <a:p>
            <a:endParaRPr lang="es-AR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8410576" y="6556248"/>
            <a:ext cx="502920" cy="301752"/>
          </a:xfrm>
        </p:spPr>
        <p:txBody>
          <a:bodyPr/>
          <a:lstStyle>
            <a:lvl1pPr>
              <a:defRPr sz="900"/>
            </a:lvl1pPr>
          </a:lstStyle>
          <a:p>
            <a:fld id="{7DAB1212-FD53-4FEF-BC23-92AE8AB95AB4}" type="slidenum">
              <a:rPr lang="es-AR" smtClean="0"/>
              <a:pPr/>
              <a:t>‹Nº›</a:t>
            </a:fld>
            <a:endParaRPr lang="es-A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n con título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s-ES" smtClean="0"/>
              <a:t>Haga clic en el icono para agregar una imagen</a:t>
            </a:r>
            <a:endParaRPr kumimoji="0" lang="en-US" dirty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>
          <a:xfrm>
            <a:off x="6108192" y="6556248"/>
            <a:ext cx="2103120" cy="301752"/>
          </a:xfrm>
        </p:spPr>
        <p:txBody>
          <a:bodyPr/>
          <a:lstStyle>
            <a:lvl1pPr>
              <a:defRPr sz="900"/>
            </a:lvl1pPr>
          </a:lstStyle>
          <a:p>
            <a:fld id="{8808325C-22EF-40A9-8644-245C9CA00FE5}" type="datetimeFigureOut">
              <a:rPr lang="es-AR" smtClean="0"/>
              <a:pPr/>
              <a:t>27/08/2019</a:t>
            </a:fld>
            <a:endParaRPr lang="es-AR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1170432" y="6557169"/>
            <a:ext cx="4948072" cy="301752"/>
          </a:xfrm>
        </p:spPr>
        <p:txBody>
          <a:bodyPr/>
          <a:lstStyle>
            <a:lvl1pPr>
              <a:defRPr sz="900"/>
            </a:lvl1pPr>
          </a:lstStyle>
          <a:p>
            <a:endParaRPr lang="es-AR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8217192" y="6556248"/>
            <a:ext cx="365760" cy="301752"/>
          </a:xfrm>
        </p:spPr>
        <p:txBody>
          <a:bodyPr/>
          <a:lstStyle>
            <a:lvl1pPr algn="ctr">
              <a:defRPr sz="900"/>
            </a:lvl1pPr>
          </a:lstStyle>
          <a:p>
            <a:fld id="{7DAB1212-FD53-4FEF-BC23-92AE8AB95AB4}" type="slidenum">
              <a:rPr lang="es-AR" smtClean="0"/>
              <a:pPr/>
              <a:t>‹Nº›</a:t>
            </a:fld>
            <a:endParaRPr lang="es-A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10 Triángulo rectángulo"/>
          <p:cNvSpPr/>
          <p:nvPr/>
        </p:nvSpPr>
        <p:spPr>
          <a:xfrm>
            <a:off x="7034" y="14068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8" name="7 Conector recto"/>
          <p:cNvCxnSpPr/>
          <p:nvPr/>
        </p:nvCxnSpPr>
        <p:spPr>
          <a:xfrm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8 Conector recto"/>
          <p:cNvCxnSpPr/>
          <p:nvPr/>
        </p:nvCxnSpPr>
        <p:spPr>
          <a:xfrm rot="10800000" flipV="1">
            <a:off x="6468794" y="4948410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21 Marcador de título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13" name="12 Marcador de texto"/>
          <p:cNvSpPr>
            <a:spLocks noGrp="1"/>
          </p:cNvSpPr>
          <p:nvPr>
            <p:ph type="body" idx="1"/>
          </p:nvPr>
        </p:nvSpPr>
        <p:spPr>
          <a:xfrm>
            <a:off x="457200" y="1882808"/>
            <a:ext cx="8229600" cy="4572000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  <a:p>
            <a:pPr lvl="1" eaLnBrk="1" latinLnBrk="0" hangingPunct="1"/>
            <a:r>
              <a:rPr kumimoji="0" lang="es-ES" smtClean="0"/>
              <a:t>Segundo nivel</a:t>
            </a:r>
          </a:p>
          <a:p>
            <a:pPr lvl="2" eaLnBrk="1" latinLnBrk="0" hangingPunct="1"/>
            <a:r>
              <a:rPr kumimoji="0" lang="es-ES" smtClean="0"/>
              <a:t>Tercer nivel</a:t>
            </a:r>
          </a:p>
          <a:p>
            <a:pPr lvl="3" eaLnBrk="1" latinLnBrk="0" hangingPunct="1"/>
            <a:r>
              <a:rPr kumimoji="0" lang="es-ES" smtClean="0"/>
              <a:t>Cuarto nivel</a:t>
            </a:r>
          </a:p>
          <a:p>
            <a:pPr lvl="4" eaLnBrk="1" latinLnBrk="0" hangingPunct="1"/>
            <a:r>
              <a:rPr kumimoji="0" lang="es-ES" smtClean="0"/>
              <a:t>Quinto nivel</a:t>
            </a:r>
            <a:endParaRPr kumimoji="0" lang="en-US"/>
          </a:p>
        </p:txBody>
      </p:sp>
      <p:sp>
        <p:nvSpPr>
          <p:cNvPr id="14" name="13 Marcador de fecha"/>
          <p:cNvSpPr>
            <a:spLocks noGrp="1"/>
          </p:cNvSpPr>
          <p:nvPr>
            <p:ph type="dt" sz="half" idx="2"/>
          </p:nvPr>
        </p:nvSpPr>
        <p:spPr>
          <a:xfrm>
            <a:off x="4791456" y="6480969"/>
            <a:ext cx="2133600" cy="301752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fld id="{8808325C-22EF-40A9-8644-245C9CA00FE5}" type="datetimeFigureOut">
              <a:rPr lang="es-AR" smtClean="0"/>
              <a:pPr/>
              <a:t>27/08/2019</a:t>
            </a:fld>
            <a:endParaRPr lang="es-AR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457200" y="6481890"/>
            <a:ext cx="4260056" cy="300831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endParaRPr lang="es-AR"/>
          </a:p>
        </p:txBody>
      </p:sp>
      <p:sp>
        <p:nvSpPr>
          <p:cNvPr id="23" name="22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7589520" y="6480969"/>
            <a:ext cx="502920" cy="301752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7DAB1212-FD53-4FEF-BC23-92AE8AB95AB4}" type="slidenum">
              <a:rPr lang="es-AR" smtClean="0"/>
              <a:pPr/>
              <a:t>‹Nº›</a:t>
            </a:fld>
            <a:endParaRPr lang="es-AR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marL="484632" algn="l" rtl="0" eaLnBrk="1" latinLnBrk="0" hangingPunct="1">
        <a:spcBef>
          <a:spcPct val="0"/>
        </a:spcBef>
        <a:buNone/>
        <a:defRPr kumimoji="0" sz="4200" kern="1200">
          <a:ln w="6350">
            <a:solidFill>
              <a:schemeClr val="accent1">
                <a:shade val="43000"/>
              </a:schemeClr>
            </a:solidFill>
          </a:ln>
          <a:solidFill>
            <a:schemeClr val="accent1">
              <a:tint val="83000"/>
              <a:satMod val="150000"/>
            </a:schemeClr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448056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85750" algn="l" rtl="0" eaLnBrk="1" latinLnBrk="0" hangingPunct="1">
        <a:spcBef>
          <a:spcPct val="20000"/>
        </a:spcBef>
        <a:buClr>
          <a:schemeClr val="accent1"/>
        </a:buClr>
        <a:buSzPct val="95000"/>
        <a:buFont typeface="Verdana"/>
        <a:buChar char="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6424" indent="-228600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10312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755576" y="620688"/>
            <a:ext cx="7772400" cy="2232248"/>
          </a:xfrm>
        </p:spPr>
        <p:txBody>
          <a:bodyPr>
            <a:normAutofit fontScale="90000"/>
          </a:bodyPr>
          <a:lstStyle/>
          <a:p>
            <a:pPr algn="just"/>
            <a:r>
              <a:rPr lang="es-AR" sz="3200" b="1" dirty="0" smtClean="0">
                <a:solidFill>
                  <a:srgbClr val="0070C0"/>
                </a:solidFill>
                <a:latin typeface="Georgia" panose="02040502050405020303" pitchFamily="18" charset="0"/>
              </a:rPr>
              <a:t>FALLO: “BONET PATRICIA GABRIELA por </a:t>
            </a:r>
            <a:r>
              <a:rPr lang="es-AR" sz="3200" b="1" dirty="0">
                <a:solidFill>
                  <a:srgbClr val="0070C0"/>
                </a:solidFill>
                <a:latin typeface="Georgia" panose="02040502050405020303" pitchFamily="18" charset="0"/>
              </a:rPr>
              <a:t>sí y en </a:t>
            </a:r>
            <a:r>
              <a:rPr lang="es-AR" sz="3200" b="1" dirty="0" smtClean="0">
                <a:solidFill>
                  <a:srgbClr val="0070C0"/>
                </a:solidFill>
                <a:latin typeface="Georgia" panose="02040502050405020303" pitchFamily="18" charset="0"/>
              </a:rPr>
              <a:t>Representación de sus hijos </a:t>
            </a:r>
            <a:r>
              <a:rPr lang="es-AR" sz="3200" b="1" dirty="0">
                <a:solidFill>
                  <a:srgbClr val="0070C0"/>
                </a:solidFill>
                <a:latin typeface="Georgia" panose="02040502050405020303" pitchFamily="18" charset="0"/>
              </a:rPr>
              <a:t>menores c/ </a:t>
            </a:r>
            <a:r>
              <a:rPr lang="es-AR" sz="3200" b="1" dirty="0" smtClean="0">
                <a:solidFill>
                  <a:srgbClr val="0070C0"/>
                </a:solidFill>
                <a:latin typeface="Georgia" panose="02040502050405020303" pitchFamily="18" charset="0"/>
              </a:rPr>
              <a:t>EXPERTA Aseguradora </a:t>
            </a:r>
            <a:r>
              <a:rPr lang="es-AR" sz="3200" b="1" dirty="0">
                <a:solidFill>
                  <a:srgbClr val="0070C0"/>
                </a:solidFill>
                <a:latin typeface="Georgia" panose="02040502050405020303" pitchFamily="18" charset="0"/>
              </a:rPr>
              <a:t>de Riesgos del Trabajo Sociedad Anónima y otros s/ </a:t>
            </a:r>
            <a:r>
              <a:rPr lang="es-AR" sz="3200" b="1" dirty="0" smtClean="0">
                <a:solidFill>
                  <a:srgbClr val="0070C0"/>
                </a:solidFill>
                <a:latin typeface="Georgia" panose="02040502050405020303" pitchFamily="18" charset="0"/>
              </a:rPr>
              <a:t>Accidente </a:t>
            </a:r>
            <a:r>
              <a:rPr lang="es-AR" sz="3200" b="1" dirty="0">
                <a:solidFill>
                  <a:srgbClr val="0070C0"/>
                </a:solidFill>
                <a:latin typeface="Georgia" panose="02040502050405020303" pitchFamily="18" charset="0"/>
              </a:rPr>
              <a:t>- </a:t>
            </a:r>
            <a:r>
              <a:rPr lang="es-AR" sz="3200" b="1" dirty="0" smtClean="0">
                <a:solidFill>
                  <a:srgbClr val="0070C0"/>
                </a:solidFill>
                <a:latin typeface="Georgia" panose="02040502050405020303" pitchFamily="18" charset="0"/>
              </a:rPr>
              <a:t>Acción Civil” </a:t>
            </a:r>
            <a:endParaRPr lang="es-AR" sz="3200" b="1" dirty="0">
              <a:solidFill>
                <a:srgbClr val="0070C0"/>
              </a:solidFill>
              <a:latin typeface="Georgia" panose="02040502050405020303" pitchFamily="18" charset="0"/>
            </a:endParaRPr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755576" y="3068960"/>
            <a:ext cx="7776864" cy="2880320"/>
          </a:xfrm>
        </p:spPr>
        <p:txBody>
          <a:bodyPr>
            <a:normAutofit fontScale="92500"/>
          </a:bodyPr>
          <a:lstStyle/>
          <a:p>
            <a:r>
              <a:rPr lang="es-AR" b="1" dirty="0" smtClean="0">
                <a:solidFill>
                  <a:schemeClr val="tx1"/>
                </a:solidFill>
                <a:latin typeface="Georgia" panose="02040502050405020303" pitchFamily="18" charset="0"/>
              </a:rPr>
              <a:t>Corte Suprema de Justicia de la Nación</a:t>
            </a:r>
          </a:p>
          <a:p>
            <a:endParaRPr lang="es-AR" b="1" dirty="0" smtClean="0">
              <a:solidFill>
                <a:schemeClr val="tx1"/>
              </a:solidFill>
              <a:latin typeface="Georgia" panose="02040502050405020303" pitchFamily="18" charset="0"/>
            </a:endParaRPr>
          </a:p>
          <a:p>
            <a:r>
              <a:rPr lang="es-AR" b="1" dirty="0" smtClean="0">
                <a:solidFill>
                  <a:schemeClr val="tx1"/>
                </a:solidFill>
                <a:latin typeface="Georgia" panose="02040502050405020303" pitchFamily="18" charset="0"/>
              </a:rPr>
              <a:t>26 de Febrero de </a:t>
            </a:r>
            <a:r>
              <a:rPr lang="es-AR" b="1" dirty="0" smtClean="0">
                <a:solidFill>
                  <a:schemeClr val="tx1"/>
                </a:solidFill>
                <a:latin typeface="Georgia" panose="02040502050405020303" pitchFamily="18" charset="0"/>
              </a:rPr>
              <a:t>2.019</a:t>
            </a:r>
          </a:p>
          <a:p>
            <a:endParaRPr lang="es-AR" b="1" dirty="0">
              <a:solidFill>
                <a:schemeClr val="tx1"/>
              </a:solidFill>
              <a:latin typeface="Georgia" panose="02040502050405020303" pitchFamily="18" charset="0"/>
            </a:endParaRPr>
          </a:p>
          <a:p>
            <a:endParaRPr lang="es-AR" b="1" dirty="0" smtClean="0">
              <a:solidFill>
                <a:schemeClr val="tx1"/>
              </a:solidFill>
              <a:latin typeface="Georgia" panose="02040502050405020303" pitchFamily="18" charset="0"/>
            </a:endParaRPr>
          </a:p>
          <a:p>
            <a:endParaRPr lang="es-AR" b="1" dirty="0">
              <a:solidFill>
                <a:schemeClr val="tx1"/>
              </a:solidFill>
              <a:latin typeface="Georgia" panose="02040502050405020303" pitchFamily="18" charset="0"/>
            </a:endParaRPr>
          </a:p>
          <a:p>
            <a:r>
              <a:rPr lang="es-AR" sz="1400" b="1" dirty="0" smtClean="0">
                <a:solidFill>
                  <a:schemeClr val="accent6">
                    <a:lumMod val="75000"/>
                  </a:schemeClr>
                </a:solidFill>
                <a:latin typeface="Georgia" panose="02040502050405020303" pitchFamily="18" charset="0"/>
              </a:rPr>
              <a:t>PP REALIZADO POR DIEGO SOUTO</a:t>
            </a:r>
            <a:endParaRPr lang="es-AR" sz="1400" b="1" dirty="0">
              <a:solidFill>
                <a:schemeClr val="accent6">
                  <a:lumMod val="75000"/>
                </a:schemeClr>
              </a:solidFill>
              <a:latin typeface="Georgia" panose="020405020504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111253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AR" sz="3200" b="1" dirty="0" smtClean="0">
                <a:latin typeface="Georgia" panose="02040502050405020303" pitchFamily="18" charset="0"/>
              </a:rPr>
              <a:t>Considerando 6 – Juez </a:t>
            </a:r>
            <a:r>
              <a:rPr lang="es-AR" sz="3200" b="1" dirty="0" err="1" smtClean="0">
                <a:latin typeface="Georgia" panose="02040502050405020303" pitchFamily="18" charset="0"/>
              </a:rPr>
              <a:t>Rosatti</a:t>
            </a:r>
            <a:endParaRPr lang="es-AR" sz="3200" b="1" dirty="0">
              <a:latin typeface="Georgia" panose="02040502050405020303" pitchFamily="18" charset="0"/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algn="just"/>
            <a:r>
              <a:rPr lang="es-AR" sz="2600" dirty="0" smtClean="0">
                <a:latin typeface="Georgia" panose="02040502050405020303" pitchFamily="18" charset="0"/>
              </a:rPr>
              <a:t>La </a:t>
            </a:r>
            <a:r>
              <a:rPr lang="es-AR" sz="2600" dirty="0">
                <a:latin typeface="Georgia" panose="02040502050405020303" pitchFamily="18" charset="0"/>
              </a:rPr>
              <a:t>sentencia estableció como capital nominal del crédito la suma de $ 3.041.280, </a:t>
            </a:r>
            <a:r>
              <a:rPr lang="es-AR" sz="2600" b="1" u="sng" dirty="0" smtClean="0">
                <a:latin typeface="Georgia" panose="02040502050405020303" pitchFamily="18" charset="0"/>
              </a:rPr>
              <a:t>inferior </a:t>
            </a:r>
            <a:r>
              <a:rPr lang="es-AR" sz="2600" b="1" u="sng" dirty="0">
                <a:latin typeface="Georgia" panose="02040502050405020303" pitchFamily="18" charset="0"/>
              </a:rPr>
              <a:t>a la reclamada en la demanda</a:t>
            </a:r>
            <a:r>
              <a:rPr lang="es-AR" sz="2600" dirty="0">
                <a:latin typeface="Georgia" panose="02040502050405020303" pitchFamily="18" charset="0"/>
              </a:rPr>
              <a:t> deducida en el año 2002 ($ 3.341.433), lo que descarta la hipótesis de los apelantes de que la condena fue determinada a valores </a:t>
            </a:r>
            <a:r>
              <a:rPr lang="es-AR" sz="2400" dirty="0" smtClean="0">
                <a:latin typeface="Georgia" panose="02040502050405020303" pitchFamily="18" charset="0"/>
              </a:rPr>
              <a:t>actualizados </a:t>
            </a:r>
            <a:r>
              <a:rPr lang="es-AR" sz="2400" dirty="0">
                <a:latin typeface="Georgia" panose="02040502050405020303" pitchFamily="18" charset="0"/>
              </a:rPr>
              <a:t>a la fecha de la sentencia y que, sobre dicha actualización, se aplicó una tasa de interés de contenido </a:t>
            </a:r>
            <a:r>
              <a:rPr lang="es-AR" sz="2400" dirty="0" err="1" smtClean="0">
                <a:latin typeface="Georgia" panose="02040502050405020303" pitchFamily="18" charset="0"/>
              </a:rPr>
              <a:t>indexatorio</a:t>
            </a:r>
            <a:r>
              <a:rPr lang="es-AR" sz="2400" dirty="0" smtClean="0">
                <a:latin typeface="Georgia" panose="02040502050405020303" pitchFamily="18" charset="0"/>
              </a:rPr>
              <a:t>.</a:t>
            </a:r>
          </a:p>
          <a:p>
            <a:pPr algn="just"/>
            <a:r>
              <a:rPr lang="es-AR" sz="2400" dirty="0" smtClean="0">
                <a:latin typeface="Georgia" panose="02040502050405020303" pitchFamily="18" charset="0"/>
              </a:rPr>
              <a:t>Por otro lado, advierte el Ministro que la Sentencia de 1ra. Instancia fue en el año 2.013, y la Tasa fue posterior (2.014), pero la actora solicitó expresamente la aplicación de sus previsiones. Por lo tanto la alzada se encontraba habilitada para expedirse sobre el tema.</a:t>
            </a:r>
            <a:endParaRPr lang="es-AR" sz="2400" dirty="0">
              <a:latin typeface="Georgia" panose="02040502050405020303" pitchFamily="18" charset="0"/>
            </a:endParaRPr>
          </a:p>
          <a:p>
            <a:endParaRPr lang="es-AR" dirty="0"/>
          </a:p>
        </p:txBody>
      </p:sp>
    </p:spTree>
    <p:extLst>
      <p:ext uri="{BB962C8B-B14F-4D97-AF65-F5344CB8AC3E}">
        <p14:creationId xmlns:p14="http://schemas.microsoft.com/office/powerpoint/2010/main" val="286786485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570186"/>
          </a:xfrm>
        </p:spPr>
        <p:txBody>
          <a:bodyPr>
            <a:normAutofit/>
          </a:bodyPr>
          <a:lstStyle/>
          <a:p>
            <a:pPr algn="just"/>
            <a:r>
              <a:rPr lang="es-AR" sz="2400" dirty="0" smtClean="0">
                <a:latin typeface="Georgia" panose="02040502050405020303" pitchFamily="18" charset="0"/>
              </a:rPr>
              <a:t>Destaca el Ministro que en los Remedios procesales, los apelantes no se agravian de los intereses fijados por el Juez de grado. Solo objetan el reemplazo de la Tasa. Y solo es un 24 % de diferencia.</a:t>
            </a:r>
            <a:endParaRPr lang="es-AR" sz="2400" dirty="0">
              <a:latin typeface="Georgia" panose="02040502050405020303" pitchFamily="18" charset="0"/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2492896"/>
            <a:ext cx="8229600" cy="3633267"/>
          </a:xfrm>
        </p:spPr>
        <p:txBody>
          <a:bodyPr/>
          <a:lstStyle/>
          <a:p>
            <a:r>
              <a:rPr lang="es-AR" dirty="0" smtClean="0"/>
              <a:t>Que tal diferencia “que no ha sido justificada mediante una liquidación seria”, no basta para demostrar que la brecha entre ambos accesorios sea de tal magnitud que llegue a desnaturalizar el contenido económico del crédito, tornándolo irrazonable.</a:t>
            </a:r>
          </a:p>
          <a:p>
            <a:endParaRPr lang="es-AR" dirty="0"/>
          </a:p>
        </p:txBody>
      </p:sp>
    </p:spTree>
    <p:extLst>
      <p:ext uri="{BB962C8B-B14F-4D97-AF65-F5344CB8AC3E}">
        <p14:creationId xmlns:p14="http://schemas.microsoft.com/office/powerpoint/2010/main" val="161873333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AR" b="1" dirty="0" smtClean="0">
                <a:latin typeface="Georgia" panose="02040502050405020303" pitchFamily="18" charset="0"/>
              </a:rPr>
              <a:t>“Considerando 7 – Juez Horacio </a:t>
            </a:r>
            <a:r>
              <a:rPr lang="es-AR" b="1" dirty="0" err="1" smtClean="0">
                <a:latin typeface="Georgia" panose="02040502050405020303" pitchFamily="18" charset="0"/>
              </a:rPr>
              <a:t>Rosatti</a:t>
            </a:r>
            <a:r>
              <a:rPr lang="es-AR" b="1" dirty="0" smtClean="0">
                <a:latin typeface="Georgia" panose="02040502050405020303" pitchFamily="18" charset="0"/>
              </a:rPr>
              <a:t>”</a:t>
            </a:r>
            <a:endParaRPr lang="es-AR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AR" dirty="0"/>
          </a:p>
          <a:p>
            <a:pPr marL="0" indent="0" algn="just">
              <a:buNone/>
            </a:pPr>
            <a:r>
              <a:rPr lang="es-AR" b="1" dirty="0" smtClean="0">
                <a:solidFill>
                  <a:srgbClr val="FF0000"/>
                </a:solidFill>
              </a:rPr>
              <a:t>NO ES LA TASA DE INTERES</a:t>
            </a:r>
            <a:r>
              <a:rPr lang="es-AR" dirty="0" smtClean="0"/>
              <a:t>, por </a:t>
            </a:r>
            <a:r>
              <a:rPr lang="es-AR" dirty="0"/>
              <a:t>sí sola, la que genera la deuda que aquí se impugna, </a:t>
            </a:r>
            <a:r>
              <a:rPr lang="es-AR" dirty="0">
                <a:solidFill>
                  <a:srgbClr val="FF0000"/>
                </a:solidFill>
              </a:rPr>
              <a:t>sino </a:t>
            </a:r>
            <a:r>
              <a:rPr lang="es-AR" b="1" u="sng" dirty="0" smtClean="0">
                <a:solidFill>
                  <a:srgbClr val="FF0000"/>
                </a:solidFill>
              </a:rPr>
              <a:t>LOS 16 AÑOS QUE HA INSUMIDO </a:t>
            </a:r>
            <a:r>
              <a:rPr lang="es-AR" b="1" u="sng" dirty="0">
                <a:solidFill>
                  <a:srgbClr val="FF0000"/>
                </a:solidFill>
              </a:rPr>
              <a:t>este pleito, </a:t>
            </a:r>
            <a:r>
              <a:rPr lang="es-AR" b="1" u="sng" dirty="0" smtClean="0">
                <a:solidFill>
                  <a:srgbClr val="FF0000"/>
                </a:solidFill>
              </a:rPr>
              <a:t>QUE IMPACTAN inexorablemente EN EL MONTO FINAL DEL JUICIO</a:t>
            </a:r>
            <a:r>
              <a:rPr lang="es-AR" dirty="0" smtClean="0">
                <a:solidFill>
                  <a:srgbClr val="FF0000"/>
                </a:solidFill>
              </a:rPr>
              <a:t>. </a:t>
            </a:r>
            <a:r>
              <a:rPr lang="es-AR" dirty="0"/>
              <a:t>	</a:t>
            </a:r>
          </a:p>
          <a:p>
            <a:endParaRPr lang="es-AR" dirty="0"/>
          </a:p>
        </p:txBody>
      </p:sp>
    </p:spTree>
    <p:extLst>
      <p:ext uri="{BB962C8B-B14F-4D97-AF65-F5344CB8AC3E}">
        <p14:creationId xmlns:p14="http://schemas.microsoft.com/office/powerpoint/2010/main" val="15125191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114"/>
          </a:xfrm>
        </p:spPr>
        <p:txBody>
          <a:bodyPr>
            <a:normAutofit/>
          </a:bodyPr>
          <a:lstStyle/>
          <a:p>
            <a:r>
              <a:rPr lang="es-AR" sz="2400" b="1" u="sng" dirty="0" smtClean="0">
                <a:solidFill>
                  <a:srgbClr val="00B0F0"/>
                </a:solidFill>
                <a:latin typeface="Georgia" panose="02040502050405020303" pitchFamily="18" charset="0"/>
              </a:rPr>
              <a:t>Considerando 1</a:t>
            </a:r>
            <a:endParaRPr lang="es-AR" sz="2400" b="1" u="sng" dirty="0">
              <a:solidFill>
                <a:srgbClr val="00B0F0"/>
              </a:solidFill>
              <a:latin typeface="Georgia" panose="02040502050405020303" pitchFamily="18" charset="0"/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95536" y="1196752"/>
            <a:ext cx="8291264" cy="4929411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es-AR" sz="1800" dirty="0" smtClean="0">
                <a:solidFill>
                  <a:srgbClr val="FF0000"/>
                </a:solidFill>
                <a:latin typeface="Georgia" panose="02040502050405020303" pitchFamily="18" charset="0"/>
              </a:rPr>
              <a:t>La Sala III confirmo la sentencia de 1ra. Instancia </a:t>
            </a:r>
            <a:r>
              <a:rPr lang="es-AR" sz="1800" dirty="0" smtClean="0">
                <a:latin typeface="Georgia" panose="02040502050405020303" pitchFamily="18" charset="0"/>
              </a:rPr>
              <a:t>que había admitido la demanda de indemnización, con base en el </a:t>
            </a:r>
            <a:r>
              <a:rPr lang="es-AR" sz="1800" dirty="0" smtClean="0">
                <a:solidFill>
                  <a:srgbClr val="FF0000"/>
                </a:solidFill>
                <a:latin typeface="Georgia" panose="02040502050405020303" pitchFamily="18" charset="0"/>
              </a:rPr>
              <a:t>Derecho Civil </a:t>
            </a:r>
            <a:r>
              <a:rPr lang="es-AR" sz="1800" dirty="0" smtClean="0">
                <a:latin typeface="Georgia" panose="02040502050405020303" pitchFamily="18" charset="0"/>
              </a:rPr>
              <a:t>(reparación integral) promovida por la viuda e hijos menores de un trabajador, quien falleció como consecuencia de un derrumbe acaecido en su trabajo.</a:t>
            </a:r>
          </a:p>
          <a:p>
            <a:pPr marL="0" indent="0" algn="just">
              <a:buNone/>
            </a:pPr>
            <a:r>
              <a:rPr lang="es-AR" sz="1800" dirty="0" smtClean="0">
                <a:latin typeface="Georgia" panose="02040502050405020303" pitchFamily="18" charset="0"/>
              </a:rPr>
              <a:t>Por otra parte dicha </a:t>
            </a:r>
            <a:r>
              <a:rPr lang="es-AR" sz="1800" dirty="0" smtClean="0">
                <a:solidFill>
                  <a:srgbClr val="FF0000"/>
                </a:solidFill>
                <a:latin typeface="Georgia" panose="02040502050405020303" pitchFamily="18" charset="0"/>
              </a:rPr>
              <a:t>Sala III, elevó los montos </a:t>
            </a:r>
            <a:r>
              <a:rPr lang="es-AR" sz="1800" dirty="0" err="1" smtClean="0">
                <a:solidFill>
                  <a:srgbClr val="FF0000"/>
                </a:solidFill>
                <a:latin typeface="Georgia" panose="02040502050405020303" pitchFamily="18" charset="0"/>
              </a:rPr>
              <a:t>reparatorios</a:t>
            </a:r>
            <a:r>
              <a:rPr lang="es-AR" sz="1800" dirty="0" smtClean="0">
                <a:solidFill>
                  <a:srgbClr val="FF0000"/>
                </a:solidFill>
                <a:latin typeface="Georgia" panose="02040502050405020303" pitchFamily="18" charset="0"/>
              </a:rPr>
              <a:t> correspondientes al “Daño Material” y al “Daño Moral” y dispuso la aplicación de Intereses a la Tasa (Activa) del Acta 2601</a:t>
            </a:r>
            <a:r>
              <a:rPr lang="es-AR" sz="1800" dirty="0" smtClean="0">
                <a:latin typeface="Georgia" panose="02040502050405020303" pitchFamily="18" charset="0"/>
              </a:rPr>
              <a:t>. </a:t>
            </a:r>
          </a:p>
          <a:p>
            <a:pPr marL="0" indent="0" algn="just">
              <a:buNone/>
            </a:pPr>
            <a:r>
              <a:rPr lang="es-AR" sz="1800" dirty="0" smtClean="0">
                <a:latin typeface="Georgia" panose="02040502050405020303" pitchFamily="18" charset="0"/>
              </a:rPr>
              <a:t>La condena recayó de manera solidaria sobre ACA, la Caja de Ahorro y Seguros, La Caja ART S.A., </a:t>
            </a:r>
            <a:r>
              <a:rPr lang="es-AR" sz="1800" dirty="0" err="1" smtClean="0">
                <a:latin typeface="Georgia" panose="02040502050405020303" pitchFamily="18" charset="0"/>
              </a:rPr>
              <a:t>Conictec</a:t>
            </a:r>
            <a:r>
              <a:rPr lang="es-AR" sz="1800" dirty="0" smtClean="0">
                <a:latin typeface="Georgia" panose="02040502050405020303" pitchFamily="18" charset="0"/>
              </a:rPr>
              <a:t> SRL, 2 personas físicas (Carlos Enrique </a:t>
            </a:r>
            <a:r>
              <a:rPr lang="es-AR" sz="1800" dirty="0" err="1" smtClean="0">
                <a:latin typeface="Georgia" panose="02040502050405020303" pitchFamily="18" charset="0"/>
              </a:rPr>
              <a:t>Mazzeo</a:t>
            </a:r>
            <a:r>
              <a:rPr lang="es-AR" sz="1800" dirty="0">
                <a:latin typeface="Georgia" panose="02040502050405020303" pitchFamily="18" charset="0"/>
              </a:rPr>
              <a:t> </a:t>
            </a:r>
            <a:r>
              <a:rPr lang="es-AR" sz="1800" dirty="0" smtClean="0">
                <a:latin typeface="Georgia" panose="02040502050405020303" pitchFamily="18" charset="0"/>
              </a:rPr>
              <a:t>y Domingo Oscar </a:t>
            </a:r>
            <a:r>
              <a:rPr lang="es-AR" sz="1800" dirty="0" err="1" smtClean="0">
                <a:latin typeface="Georgia" panose="02040502050405020303" pitchFamily="18" charset="0"/>
              </a:rPr>
              <a:t>Arrayago</a:t>
            </a:r>
            <a:r>
              <a:rPr lang="es-AR" sz="1800" dirty="0" smtClean="0">
                <a:latin typeface="Georgia" panose="02040502050405020303" pitchFamily="18" charset="0"/>
              </a:rPr>
              <a:t>) y Aseguradora de Cauciones S.A. (quien había suscripto un contrato de seguro técnico y de responsabilidad civil con </a:t>
            </a:r>
            <a:r>
              <a:rPr lang="es-AR" sz="1800" dirty="0" err="1" smtClean="0">
                <a:latin typeface="Georgia" panose="02040502050405020303" pitchFamily="18" charset="0"/>
              </a:rPr>
              <a:t>Conintec</a:t>
            </a:r>
            <a:r>
              <a:rPr lang="es-AR" sz="1800" dirty="0" smtClean="0">
                <a:latin typeface="Georgia" panose="02040502050405020303" pitchFamily="18" charset="0"/>
              </a:rPr>
              <a:t> y ACA).</a:t>
            </a:r>
          </a:p>
          <a:p>
            <a:pPr marL="0" indent="0" algn="just">
              <a:buNone/>
            </a:pPr>
            <a:r>
              <a:rPr lang="es-AR" sz="1800" dirty="0" smtClean="0">
                <a:latin typeface="Georgia" panose="02040502050405020303" pitchFamily="18" charset="0"/>
              </a:rPr>
              <a:t>Contra la sentencia de la Sala, los demandados deducen Recurso Extraordinario, el mismo fue denegado, por lo que presentaron un Recurso de Queja ante la Corte Suprema. </a:t>
            </a:r>
          </a:p>
          <a:p>
            <a:pPr marL="0" indent="0">
              <a:buNone/>
            </a:pPr>
            <a:endParaRPr lang="es-AR" sz="1800" dirty="0">
              <a:latin typeface="Georgia" panose="020405020504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385836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AR" sz="2400" b="1" u="sng" dirty="0" smtClean="0">
                <a:solidFill>
                  <a:srgbClr val="00B0F0"/>
                </a:solidFill>
                <a:latin typeface="Georgia" panose="02040502050405020303" pitchFamily="18" charset="0"/>
              </a:rPr>
              <a:t>Considerando 2</a:t>
            </a:r>
            <a:endParaRPr lang="es-AR" sz="2400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628800"/>
            <a:ext cx="8229600" cy="4497363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es-AR" sz="1800" dirty="0" smtClean="0">
                <a:latin typeface="Georgia" panose="02040502050405020303" pitchFamily="18" charset="0"/>
              </a:rPr>
              <a:t>La Sala consideró que: </a:t>
            </a:r>
          </a:p>
          <a:p>
            <a:pPr marL="0" indent="0" algn="just">
              <a:buNone/>
            </a:pPr>
            <a:r>
              <a:rPr lang="es-AR" sz="1800" dirty="0" smtClean="0">
                <a:latin typeface="Georgia" panose="02040502050405020303" pitchFamily="18" charset="0"/>
              </a:rPr>
              <a:t>1.- La prueba producida: La pericia técnica y la testimonial, resultaron contundente demostración, del cúmulo de incumplimientos, errores y falencias en que incurrieron todos los intervinientes en la etapa de proyecto, dirección y construcción de una obra, y que concurrieron a crear las condiciones de “inseguridad “ que generaron el colapso y derrumbe de la misma, provocando el deceso del empleado. </a:t>
            </a:r>
          </a:p>
          <a:p>
            <a:pPr marL="0" indent="0" algn="just">
              <a:buNone/>
            </a:pPr>
            <a:r>
              <a:rPr lang="es-AR" sz="1800" dirty="0" smtClean="0">
                <a:latin typeface="Georgia" panose="02040502050405020303" pitchFamily="18" charset="0"/>
              </a:rPr>
              <a:t>2.- La reparación material por cada actor debía establecerse en $ 800.000 y de $ 200.000 en concepto de Daño Moral </a:t>
            </a:r>
            <a:r>
              <a:rPr lang="es-AR" sz="1800" dirty="0" smtClean="0">
                <a:solidFill>
                  <a:srgbClr val="FF0000"/>
                </a:solidFill>
                <a:latin typeface="Georgia" panose="02040502050405020303" pitchFamily="18" charset="0"/>
              </a:rPr>
              <a:t>para cada uno de los actores</a:t>
            </a:r>
            <a:r>
              <a:rPr lang="es-AR" sz="1800" dirty="0" smtClean="0">
                <a:latin typeface="Georgia" panose="02040502050405020303" pitchFamily="18" charset="0"/>
              </a:rPr>
              <a:t>.</a:t>
            </a:r>
          </a:p>
          <a:p>
            <a:pPr marL="0" indent="0" algn="just">
              <a:buNone/>
            </a:pPr>
            <a:r>
              <a:rPr lang="es-AR" sz="1800" dirty="0" smtClean="0">
                <a:latin typeface="Georgia" panose="02040502050405020303" pitchFamily="18" charset="0"/>
              </a:rPr>
              <a:t>3.- A dichos importes debía adicionarse intereses desde la </a:t>
            </a:r>
            <a:r>
              <a:rPr lang="es-AR" sz="1800" dirty="0" smtClean="0">
                <a:solidFill>
                  <a:srgbClr val="FF0000"/>
                </a:solidFill>
                <a:latin typeface="Georgia" panose="02040502050405020303" pitchFamily="18" charset="0"/>
              </a:rPr>
              <a:t>fecha del siniestro</a:t>
            </a:r>
            <a:r>
              <a:rPr lang="es-AR" sz="1800" dirty="0" smtClean="0">
                <a:latin typeface="Georgia" panose="02040502050405020303" pitchFamily="18" charset="0"/>
              </a:rPr>
              <a:t>, </a:t>
            </a:r>
            <a:r>
              <a:rPr lang="es-AR" sz="1800" b="1" u="sng" dirty="0" smtClean="0">
                <a:solidFill>
                  <a:srgbClr val="FF0000"/>
                </a:solidFill>
                <a:latin typeface="Georgia" panose="02040502050405020303" pitchFamily="18" charset="0"/>
              </a:rPr>
              <a:t>16 de febrero de 2.001</a:t>
            </a:r>
            <a:r>
              <a:rPr lang="es-AR" sz="1800" dirty="0" smtClean="0">
                <a:latin typeface="Georgia" panose="02040502050405020303" pitchFamily="18" charset="0"/>
              </a:rPr>
              <a:t>, conforme el </a:t>
            </a:r>
            <a:r>
              <a:rPr lang="es-AR" sz="1800" dirty="0" smtClean="0">
                <a:solidFill>
                  <a:srgbClr val="FF0000"/>
                </a:solidFill>
                <a:latin typeface="Georgia" panose="02040502050405020303" pitchFamily="18" charset="0"/>
              </a:rPr>
              <a:t>Acta 2601. </a:t>
            </a:r>
          </a:p>
          <a:p>
            <a:pPr marL="0" indent="0" algn="just">
              <a:buNone/>
            </a:pPr>
            <a:endParaRPr lang="es-AR" sz="1800" dirty="0">
              <a:latin typeface="Georgia" panose="02040502050405020303" pitchFamily="18" charset="0"/>
            </a:endParaRPr>
          </a:p>
          <a:p>
            <a:pPr marL="0" indent="0" algn="just">
              <a:buNone/>
            </a:pPr>
            <a:endParaRPr lang="es-AR" sz="1800" dirty="0" smtClean="0">
              <a:latin typeface="Georgia" panose="02040502050405020303" pitchFamily="18" charset="0"/>
            </a:endParaRPr>
          </a:p>
          <a:p>
            <a:pPr marL="0" indent="0" algn="just">
              <a:buNone/>
            </a:pPr>
            <a:endParaRPr lang="es-AR" sz="1800" dirty="0">
              <a:latin typeface="Georgia" panose="020405020504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379311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AR" sz="2400" b="1" u="sng" dirty="0" smtClean="0">
                <a:solidFill>
                  <a:srgbClr val="00B0F0"/>
                </a:solidFill>
                <a:latin typeface="Georgia" panose="02040502050405020303" pitchFamily="18" charset="0"/>
              </a:rPr>
              <a:t>Considerando 3</a:t>
            </a:r>
            <a:endParaRPr lang="es-AR" sz="2400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just">
              <a:buNone/>
            </a:pPr>
            <a:r>
              <a:rPr lang="es-AR" sz="2400" dirty="0" smtClean="0">
                <a:latin typeface="Georgia" panose="02040502050405020303" pitchFamily="18" charset="0"/>
              </a:rPr>
              <a:t>Se deniega la admisibilidad del Recurso Extraordinario incoado por los herederos del calculista, </a:t>
            </a:r>
            <a:r>
              <a:rPr lang="es-AR" sz="2400" dirty="0" err="1" smtClean="0">
                <a:latin typeface="Georgia" panose="02040502050405020303" pitchFamily="18" charset="0"/>
              </a:rPr>
              <a:t>Conictec</a:t>
            </a:r>
            <a:r>
              <a:rPr lang="es-AR" sz="2400" dirty="0" smtClean="0">
                <a:latin typeface="Georgia" panose="02040502050405020303" pitchFamily="18" charset="0"/>
              </a:rPr>
              <a:t> y </a:t>
            </a:r>
            <a:r>
              <a:rPr lang="es-AR" sz="2400" dirty="0" err="1" smtClean="0">
                <a:latin typeface="Georgia" panose="02040502050405020303" pitchFamily="18" charset="0"/>
              </a:rPr>
              <a:t>Burruchaga</a:t>
            </a:r>
            <a:r>
              <a:rPr lang="es-AR" sz="2400" dirty="0" smtClean="0">
                <a:latin typeface="Georgia" panose="02040502050405020303" pitchFamily="18" charset="0"/>
              </a:rPr>
              <a:t>, quienes había planteado la impugnación de su responsabilidad endilgada.</a:t>
            </a:r>
          </a:p>
          <a:p>
            <a:pPr marL="0" indent="0" algn="ctr">
              <a:buNone/>
            </a:pPr>
            <a:endParaRPr lang="es-AR" sz="2400" b="1" u="sng" dirty="0" smtClean="0">
              <a:solidFill>
                <a:srgbClr val="00B0F0"/>
              </a:solidFill>
              <a:latin typeface="Georgia" panose="02040502050405020303" pitchFamily="18" charset="0"/>
            </a:endParaRPr>
          </a:p>
          <a:p>
            <a:pPr marL="0" indent="0" algn="ctr">
              <a:buNone/>
            </a:pPr>
            <a:r>
              <a:rPr lang="es-AR" sz="2400" b="1" u="sng" dirty="0" smtClean="0">
                <a:solidFill>
                  <a:srgbClr val="00B0F0"/>
                </a:solidFill>
                <a:latin typeface="Georgia" panose="02040502050405020303" pitchFamily="18" charset="0"/>
              </a:rPr>
              <a:t>Considerando 4</a:t>
            </a:r>
          </a:p>
          <a:p>
            <a:pPr marL="0" indent="0" algn="just">
              <a:buNone/>
            </a:pPr>
            <a:r>
              <a:rPr lang="es-AR" sz="2400" dirty="0" smtClean="0">
                <a:latin typeface="Georgia" panose="02040502050405020303" pitchFamily="18" charset="0"/>
              </a:rPr>
              <a:t>Se deniega también al Recurso Extraordinario planteado en relación a los montos fijados en concepto de agravios. </a:t>
            </a:r>
            <a:endParaRPr lang="es-AR" sz="2400" dirty="0">
              <a:latin typeface="Georgia" panose="020405020504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1824325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AR" sz="2800" b="1" u="sng" dirty="0" smtClean="0">
                <a:solidFill>
                  <a:srgbClr val="00B0F0"/>
                </a:solidFill>
                <a:latin typeface="Georgia" panose="02040502050405020303" pitchFamily="18" charset="0"/>
              </a:rPr>
              <a:t>Considerando 5</a:t>
            </a:r>
            <a:endParaRPr lang="es-AR" sz="2800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95536" y="1124744"/>
            <a:ext cx="8291264" cy="5001419"/>
          </a:xfrm>
        </p:spPr>
        <p:txBody>
          <a:bodyPr>
            <a:normAutofit fontScale="92500"/>
          </a:bodyPr>
          <a:lstStyle/>
          <a:p>
            <a:pPr marL="0" indent="0" algn="just">
              <a:buNone/>
            </a:pPr>
            <a:r>
              <a:rPr lang="es-AR" dirty="0" smtClean="0"/>
              <a:t>Se admite el recurso en relación al planteo </a:t>
            </a:r>
            <a:r>
              <a:rPr lang="es-AR" b="1" u="sng" dirty="0" smtClean="0">
                <a:solidFill>
                  <a:srgbClr val="FF0000"/>
                </a:solidFill>
              </a:rPr>
              <a:t>sobre la Tasa de Interés a aplicar</a:t>
            </a:r>
            <a:r>
              <a:rPr lang="es-AR" dirty="0" smtClean="0"/>
              <a:t>.</a:t>
            </a:r>
          </a:p>
          <a:p>
            <a:pPr marL="0" indent="0" algn="just">
              <a:buNone/>
            </a:pPr>
            <a:r>
              <a:rPr lang="es-AR" dirty="0" smtClean="0"/>
              <a:t>La corte hace lugar de manera excepcional al examen del Derecho Común y a la materia procesal. Porque considera que la decisión de la Sala, en relación al tema abordado, </a:t>
            </a:r>
            <a:r>
              <a:rPr lang="es-AR" b="1" dirty="0" smtClean="0">
                <a:solidFill>
                  <a:srgbClr val="FF0000"/>
                </a:solidFill>
              </a:rPr>
              <a:t>“resulta claramente irrazonable”</a:t>
            </a:r>
            <a:r>
              <a:rPr lang="es-AR" dirty="0" smtClean="0"/>
              <a:t>. </a:t>
            </a:r>
          </a:p>
          <a:p>
            <a:pPr marL="0" indent="0" algn="just">
              <a:buNone/>
            </a:pPr>
            <a:r>
              <a:rPr lang="es-AR" dirty="0" smtClean="0"/>
              <a:t>Señala que </a:t>
            </a:r>
            <a:r>
              <a:rPr lang="es-AR" dirty="0" smtClean="0">
                <a:solidFill>
                  <a:srgbClr val="FF0000"/>
                </a:solidFill>
              </a:rPr>
              <a:t>aplicando la Tasa se llega a un importe de $ 16.906.439,58</a:t>
            </a:r>
            <a:r>
              <a:rPr lang="es-AR" dirty="0" smtClean="0"/>
              <a:t>.- y que esto prescinde de la realidad económica existente al momento del pronunciamiento.</a:t>
            </a:r>
            <a:endParaRPr lang="es-AR" dirty="0"/>
          </a:p>
        </p:txBody>
      </p:sp>
    </p:spTree>
    <p:extLst>
      <p:ext uri="{BB962C8B-B14F-4D97-AF65-F5344CB8AC3E}">
        <p14:creationId xmlns:p14="http://schemas.microsoft.com/office/powerpoint/2010/main" val="170346371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AR" sz="2400" b="1" u="sng" dirty="0" smtClean="0">
                <a:solidFill>
                  <a:srgbClr val="00B0F0"/>
                </a:solidFill>
                <a:latin typeface="Georgia" panose="02040502050405020303" pitchFamily="18" charset="0"/>
              </a:rPr>
              <a:t>Considerando 6</a:t>
            </a:r>
            <a:endParaRPr lang="es-AR" sz="2400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4857403"/>
          </a:xfrm>
        </p:spPr>
        <p:txBody>
          <a:bodyPr/>
          <a:lstStyle/>
          <a:p>
            <a:pPr marL="0" indent="0" algn="just">
              <a:buNone/>
            </a:pPr>
            <a:r>
              <a:rPr lang="es-AR" sz="2400" dirty="0" smtClean="0">
                <a:latin typeface="Georgia" panose="02040502050405020303" pitchFamily="18" charset="0"/>
              </a:rPr>
              <a:t>Señalan los Ministros que: “esa desproporción”, se comprueba </a:t>
            </a:r>
            <a:r>
              <a:rPr lang="es-AR" sz="2400" dirty="0" smtClean="0">
                <a:solidFill>
                  <a:srgbClr val="FF0000"/>
                </a:solidFill>
                <a:latin typeface="Georgia" panose="02040502050405020303" pitchFamily="18" charset="0"/>
              </a:rPr>
              <a:t>dado el empleo de una elevada tasa de interés</a:t>
            </a:r>
            <a:r>
              <a:rPr lang="es-AR" sz="2400" dirty="0" smtClean="0">
                <a:latin typeface="Georgia" panose="02040502050405020303" pitchFamily="18" charset="0"/>
              </a:rPr>
              <a:t>, sin tomar en cuenta que la utilización de interés “constituye solo un arbitrio tendiente </a:t>
            </a:r>
            <a:r>
              <a:rPr lang="es-AR" sz="2400" dirty="0">
                <a:latin typeface="Georgia" panose="02040502050405020303" pitchFamily="18" charset="0"/>
              </a:rPr>
              <a:t>a obtener una ponderación objetiva de la realidad económica a partir de pautas de legítimo </a:t>
            </a:r>
            <a:r>
              <a:rPr lang="es-AR" sz="2400" dirty="0" smtClean="0">
                <a:latin typeface="Georgia" panose="02040502050405020303" pitchFamily="18" charset="0"/>
              </a:rPr>
              <a:t>resarcimiento”. </a:t>
            </a:r>
            <a:r>
              <a:rPr lang="es-AR" dirty="0"/>
              <a:t>	</a:t>
            </a:r>
            <a:endParaRPr lang="es-AR" dirty="0" smtClean="0"/>
          </a:p>
          <a:p>
            <a:pPr marL="0" indent="0" algn="just">
              <a:buNone/>
            </a:pPr>
            <a:r>
              <a:rPr lang="es-AR" sz="2400" dirty="0" smtClean="0">
                <a:solidFill>
                  <a:srgbClr val="FF0000"/>
                </a:solidFill>
                <a:latin typeface="Georgia" panose="02040502050405020303" pitchFamily="18" charset="0"/>
              </a:rPr>
              <a:t>El resultado se vuelve injusto objetivamente </a:t>
            </a:r>
            <a:r>
              <a:rPr lang="es-AR" sz="2400" dirty="0" smtClean="0">
                <a:latin typeface="Georgia" panose="02040502050405020303" pitchFamily="18" charset="0"/>
              </a:rPr>
              <a:t>y debe ser corregido, en tanto </a:t>
            </a:r>
            <a:r>
              <a:rPr lang="es-AR" sz="2400" dirty="0" smtClean="0">
                <a:solidFill>
                  <a:srgbClr val="FF0000"/>
                </a:solidFill>
                <a:latin typeface="Georgia" panose="02040502050405020303" pitchFamily="18" charset="0"/>
              </a:rPr>
              <a:t>la realidad debe prevalecer sobre las abstractas fórmulas matemáticas</a:t>
            </a:r>
            <a:r>
              <a:rPr lang="es-AR" sz="2400" dirty="0" smtClean="0">
                <a:latin typeface="Georgia" panose="02040502050405020303" pitchFamily="18" charset="0"/>
              </a:rPr>
              <a:t>.</a:t>
            </a:r>
            <a:endParaRPr lang="es-AR" sz="2400" dirty="0">
              <a:latin typeface="Georgia" panose="02040502050405020303" pitchFamily="18" charset="0"/>
            </a:endParaRPr>
          </a:p>
          <a:p>
            <a:pPr marL="0" indent="0">
              <a:buNone/>
            </a:pPr>
            <a:endParaRPr lang="es-AR" dirty="0"/>
          </a:p>
        </p:txBody>
      </p:sp>
    </p:spTree>
    <p:extLst>
      <p:ext uri="{BB962C8B-B14F-4D97-AF65-F5344CB8AC3E}">
        <p14:creationId xmlns:p14="http://schemas.microsoft.com/office/powerpoint/2010/main" val="315447061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AR" sz="2400" b="1" u="sng" dirty="0" smtClean="0">
                <a:solidFill>
                  <a:srgbClr val="00B0F0"/>
                </a:solidFill>
                <a:latin typeface="Georgia" panose="02040502050405020303" pitchFamily="18" charset="0"/>
              </a:rPr>
              <a:t>Considerando 7</a:t>
            </a:r>
            <a:endParaRPr lang="es-AR" sz="2400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67544" y="1268760"/>
            <a:ext cx="8219256" cy="4857403"/>
          </a:xfrm>
        </p:spPr>
        <p:txBody>
          <a:bodyPr>
            <a:normAutofit/>
          </a:bodyPr>
          <a:lstStyle/>
          <a:p>
            <a:pPr algn="just"/>
            <a:r>
              <a:rPr lang="es-AR" sz="2400" dirty="0" smtClean="0">
                <a:latin typeface="Georgia" panose="02040502050405020303" pitchFamily="18" charset="0"/>
              </a:rPr>
              <a:t>La corte aduce que “la propia Cámara Laboral” ha expresado que las resoluciones adoptadas mediante las actas, son indicativas. </a:t>
            </a:r>
          </a:p>
          <a:p>
            <a:pPr algn="just"/>
            <a:r>
              <a:rPr lang="es-AR" sz="2400" dirty="0" smtClean="0">
                <a:latin typeface="Georgia" panose="02040502050405020303" pitchFamily="18" charset="0"/>
              </a:rPr>
              <a:t>Dicho temperamento impone a los magistrados el deber de “ponderar” de manera concreta el resultado al que arribará mediante la aplicación de la Tasa. </a:t>
            </a:r>
          </a:p>
          <a:p>
            <a:pPr algn="just"/>
            <a:r>
              <a:rPr lang="es-AR" sz="2400" dirty="0" smtClean="0">
                <a:latin typeface="Georgia" panose="02040502050405020303" pitchFamily="18" charset="0"/>
              </a:rPr>
              <a:t>Sostiene la Corte además que: </a:t>
            </a:r>
            <a:r>
              <a:rPr lang="es-AR" sz="2400" dirty="0" smtClean="0">
                <a:solidFill>
                  <a:srgbClr val="FF0000"/>
                </a:solidFill>
                <a:latin typeface="Georgia" panose="02040502050405020303" pitchFamily="18" charset="0"/>
              </a:rPr>
              <a:t>el desempeño judicial no se agota con la remisión a la letra de los textos</a:t>
            </a:r>
            <a:r>
              <a:rPr lang="es-AR" sz="2400" dirty="0" smtClean="0">
                <a:latin typeface="Georgia" panose="02040502050405020303" pitchFamily="18" charset="0"/>
              </a:rPr>
              <a:t>, y </a:t>
            </a:r>
            <a:r>
              <a:rPr lang="es-AR" sz="2400" dirty="0" smtClean="0">
                <a:solidFill>
                  <a:srgbClr val="FF0000"/>
                </a:solidFill>
                <a:latin typeface="Georgia" panose="02040502050405020303" pitchFamily="18" charset="0"/>
              </a:rPr>
              <a:t>ha desechado la admisión de soluciones “notoriamente” injustas </a:t>
            </a:r>
            <a:r>
              <a:rPr lang="es-AR" sz="2400" dirty="0" smtClean="0">
                <a:latin typeface="Georgia" panose="02040502050405020303" pitchFamily="18" charset="0"/>
              </a:rPr>
              <a:t>que </a:t>
            </a:r>
            <a:r>
              <a:rPr lang="es-AR" sz="2400" dirty="0" smtClean="0">
                <a:solidFill>
                  <a:srgbClr val="FF0000"/>
                </a:solidFill>
                <a:latin typeface="Georgia" panose="02040502050405020303" pitchFamily="18" charset="0"/>
              </a:rPr>
              <a:t>no se avienen con el fin, propio de la labor de los jueces. </a:t>
            </a:r>
            <a:endParaRPr lang="es-AR" sz="2400" dirty="0">
              <a:solidFill>
                <a:srgbClr val="FF0000"/>
              </a:solidFill>
              <a:latin typeface="Georgia" panose="020405020504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8651384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rmAutofit/>
          </a:bodyPr>
          <a:lstStyle/>
          <a:p>
            <a:r>
              <a:rPr lang="es-AR" sz="2400" b="1" u="sng" dirty="0" smtClean="0">
                <a:solidFill>
                  <a:srgbClr val="00B0F0"/>
                </a:solidFill>
                <a:latin typeface="Georgia" panose="02040502050405020303" pitchFamily="18" charset="0"/>
              </a:rPr>
              <a:t>Considerando 8</a:t>
            </a:r>
            <a:endParaRPr lang="es-AR" sz="2400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908720"/>
            <a:ext cx="8229600" cy="5217443"/>
          </a:xfrm>
        </p:spPr>
        <p:txBody>
          <a:bodyPr>
            <a:normAutofit fontScale="92500" lnSpcReduction="10000"/>
          </a:bodyPr>
          <a:lstStyle/>
          <a:p>
            <a:r>
              <a:rPr lang="es-AR" sz="2000" dirty="0" smtClean="0">
                <a:latin typeface="Georgia" panose="02040502050405020303" pitchFamily="18" charset="0"/>
              </a:rPr>
              <a:t>Continua en su reto, la Corte, hacia la Sala III, y señala que “en este caso no se tuvo en cuenta que </a:t>
            </a:r>
            <a:r>
              <a:rPr lang="es-AR" sz="2000" dirty="0" smtClean="0">
                <a:solidFill>
                  <a:srgbClr val="FF0000"/>
                </a:solidFill>
                <a:latin typeface="Georgia" panose="02040502050405020303" pitchFamily="18" charset="0"/>
              </a:rPr>
              <a:t>la aplicación irrazonada del Acta y la Tasa, generó un importe que carece de </a:t>
            </a:r>
            <a:r>
              <a:rPr lang="es-AR" sz="2000" u="sng" dirty="0" smtClean="0">
                <a:solidFill>
                  <a:srgbClr val="FF0000"/>
                </a:solidFill>
                <a:latin typeface="Georgia" panose="02040502050405020303" pitchFamily="18" charset="0"/>
              </a:rPr>
              <a:t>proporción y Razonabilidad</a:t>
            </a:r>
            <a:r>
              <a:rPr lang="es-AR" sz="2000" dirty="0" smtClean="0">
                <a:latin typeface="Georgia" panose="02040502050405020303" pitchFamily="18" charset="0"/>
              </a:rPr>
              <a:t>, </a:t>
            </a:r>
            <a:r>
              <a:rPr lang="es-AR" sz="2000" dirty="0" smtClean="0">
                <a:solidFill>
                  <a:srgbClr val="FF0000"/>
                </a:solidFill>
                <a:latin typeface="Georgia" panose="02040502050405020303" pitchFamily="18" charset="0"/>
              </a:rPr>
              <a:t>e importa un </a:t>
            </a:r>
            <a:r>
              <a:rPr lang="es-AR" sz="2000" u="sng" dirty="0" smtClean="0">
                <a:solidFill>
                  <a:srgbClr val="FF0000"/>
                </a:solidFill>
                <a:latin typeface="Georgia" panose="02040502050405020303" pitchFamily="18" charset="0"/>
              </a:rPr>
              <a:t>apartamiento palmario de la realidad económica</a:t>
            </a:r>
            <a:r>
              <a:rPr lang="es-AR" sz="2000" dirty="0" smtClean="0">
                <a:latin typeface="Georgia" panose="02040502050405020303" pitchFamily="18" charset="0"/>
              </a:rPr>
              <a:t>.</a:t>
            </a:r>
          </a:p>
          <a:p>
            <a:endParaRPr lang="es-AR" sz="2000" dirty="0">
              <a:latin typeface="Georgia" panose="02040502050405020303" pitchFamily="18" charset="0"/>
            </a:endParaRPr>
          </a:p>
          <a:p>
            <a:r>
              <a:rPr lang="es-AR" sz="2000" dirty="0" smtClean="0">
                <a:latin typeface="Georgia" panose="02040502050405020303" pitchFamily="18" charset="0"/>
              </a:rPr>
              <a:t>Señala en sus fundamentos la Corte, que al 2.018, y con un 36% anual, la indemnización para cada uno de los actores, entre Capital e intereses sería de una cifra cercana a los 23 millones de pesos.</a:t>
            </a:r>
          </a:p>
          <a:p>
            <a:endParaRPr lang="es-AR" sz="2000" dirty="0" smtClean="0">
              <a:latin typeface="Georgia" panose="02040502050405020303" pitchFamily="18" charset="0"/>
            </a:endParaRPr>
          </a:p>
          <a:p>
            <a:pPr marL="0" indent="0" algn="ctr">
              <a:buNone/>
            </a:pPr>
            <a:r>
              <a:rPr lang="es-AR" sz="2000" dirty="0" smtClean="0">
                <a:latin typeface="Georgia" panose="02040502050405020303" pitchFamily="18" charset="0"/>
              </a:rPr>
              <a:t> </a:t>
            </a:r>
            <a:r>
              <a:rPr lang="es-AR" sz="2000" b="1" u="sng" dirty="0" smtClean="0">
                <a:solidFill>
                  <a:srgbClr val="00B0F0"/>
                </a:solidFill>
                <a:latin typeface="Georgia" panose="02040502050405020303" pitchFamily="18" charset="0"/>
              </a:rPr>
              <a:t>Considerando 9</a:t>
            </a:r>
          </a:p>
          <a:p>
            <a:pPr marL="0" indent="0" algn="just">
              <a:buNone/>
            </a:pPr>
            <a:r>
              <a:rPr lang="es-AR" sz="2000" dirty="0" smtClean="0">
                <a:latin typeface="Georgia" panose="02040502050405020303" pitchFamily="18" charset="0"/>
              </a:rPr>
              <a:t>Finaliza la Corte indicando que si bien, </a:t>
            </a:r>
            <a:r>
              <a:rPr lang="es-AR" sz="2000" dirty="0" smtClean="0">
                <a:solidFill>
                  <a:srgbClr val="FF0000"/>
                </a:solidFill>
                <a:latin typeface="Georgia" panose="02040502050405020303" pitchFamily="18" charset="0"/>
              </a:rPr>
              <a:t>la tasa queda a la discreción de los Jueces</a:t>
            </a:r>
            <a:r>
              <a:rPr lang="es-AR" sz="2000" dirty="0" smtClean="0">
                <a:latin typeface="Georgia" panose="02040502050405020303" pitchFamily="18" charset="0"/>
              </a:rPr>
              <a:t>, los mismos </a:t>
            </a:r>
            <a:r>
              <a:rPr lang="es-AR" sz="2000" dirty="0" smtClean="0">
                <a:solidFill>
                  <a:srgbClr val="FF0000"/>
                </a:solidFill>
                <a:latin typeface="Georgia" panose="02040502050405020303" pitchFamily="18" charset="0"/>
              </a:rPr>
              <a:t>no deben lesionar las garantías constitucionales</a:t>
            </a:r>
            <a:r>
              <a:rPr lang="es-AR" sz="2000" dirty="0" smtClean="0">
                <a:latin typeface="Georgia" panose="02040502050405020303" pitchFamily="18" charset="0"/>
              </a:rPr>
              <a:t>. </a:t>
            </a:r>
          </a:p>
          <a:p>
            <a:pPr marL="0" indent="0" algn="just">
              <a:buNone/>
            </a:pPr>
            <a:r>
              <a:rPr lang="es-AR" sz="2000" dirty="0" smtClean="0">
                <a:latin typeface="Georgia" panose="02040502050405020303" pitchFamily="18" charset="0"/>
              </a:rPr>
              <a:t>Y consideran resultar ser una suma </a:t>
            </a:r>
            <a:r>
              <a:rPr lang="es-AR" sz="2000" dirty="0" err="1" smtClean="0">
                <a:latin typeface="Georgia" panose="02040502050405020303" pitchFamily="18" charset="0"/>
              </a:rPr>
              <a:t>exhorbitante</a:t>
            </a:r>
            <a:r>
              <a:rPr lang="es-AR" sz="2000" dirty="0" smtClean="0">
                <a:latin typeface="Georgia" panose="02040502050405020303" pitchFamily="18" charset="0"/>
              </a:rPr>
              <a:t> que ha arrojado un resultado notablemente superior al de los valores a sustituir. </a:t>
            </a:r>
          </a:p>
          <a:p>
            <a:pPr marL="0" indent="0" algn="just">
              <a:buNone/>
            </a:pPr>
            <a:r>
              <a:rPr lang="es-AR" sz="2000" b="1" dirty="0" smtClean="0">
                <a:latin typeface="Georgia" panose="02040502050405020303" pitchFamily="18" charset="0"/>
              </a:rPr>
              <a:t>POR LO TANTO SE DESCALIFICA LA SENTENCIA DE LA SALA III POSTULANDO LA DOCTRINA DE LA ARBITRARIEDAD DE SENTENCIAS.</a:t>
            </a:r>
            <a:endParaRPr lang="es-AR" sz="2000" b="1" dirty="0">
              <a:latin typeface="Georgia" panose="020405020504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5669705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AR" sz="3200" b="1" dirty="0" smtClean="0">
                <a:solidFill>
                  <a:srgbClr val="00B0F0"/>
                </a:solidFill>
              </a:rPr>
              <a:t>DISIDENCIA DEL MINISTRO HORACIO ROSATTI</a:t>
            </a:r>
            <a:endParaRPr lang="es-AR" sz="3200" b="1" dirty="0">
              <a:solidFill>
                <a:srgbClr val="00B0F0"/>
              </a:solidFill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s-AR" sz="2000" dirty="0" smtClean="0">
                <a:latin typeface="Georgia" panose="02040502050405020303" pitchFamily="18" charset="0"/>
              </a:rPr>
              <a:t>COINCIDE CON LOS CONSIDERANDOS 1 A 4</a:t>
            </a:r>
          </a:p>
          <a:p>
            <a:pPr algn="just"/>
            <a:r>
              <a:rPr lang="es-AR" sz="2000" dirty="0" smtClean="0">
                <a:latin typeface="Georgia" panose="02040502050405020303" pitchFamily="18" charset="0"/>
              </a:rPr>
              <a:t>Respecto al Considerando 5, señala que </a:t>
            </a:r>
            <a:r>
              <a:rPr lang="es-AR" sz="2000" dirty="0" smtClean="0">
                <a:solidFill>
                  <a:srgbClr val="FF0000"/>
                </a:solidFill>
                <a:latin typeface="Georgia" panose="02040502050405020303" pitchFamily="18" charset="0"/>
              </a:rPr>
              <a:t>“N</a:t>
            </a:r>
            <a:r>
              <a:rPr lang="es-AR" sz="2000" u="sng" dirty="0" smtClean="0">
                <a:solidFill>
                  <a:srgbClr val="FF0000"/>
                </a:solidFill>
                <a:latin typeface="Georgia" panose="02040502050405020303" pitchFamily="18" charset="0"/>
              </a:rPr>
              <a:t>o pueden prosperar los agravios formulados por los demandados respecto a la Tasa de Interés</a:t>
            </a:r>
            <a:r>
              <a:rPr lang="es-AR" sz="2000" dirty="0" smtClean="0">
                <a:latin typeface="Georgia" panose="02040502050405020303" pitchFamily="18" charset="0"/>
              </a:rPr>
              <a:t>”.</a:t>
            </a:r>
          </a:p>
          <a:p>
            <a:pPr algn="just"/>
            <a:r>
              <a:rPr lang="es-AR" sz="2000" dirty="0" smtClean="0">
                <a:latin typeface="Georgia" panose="02040502050405020303" pitchFamily="18" charset="0"/>
              </a:rPr>
              <a:t>Funda su voto en dos razones: En que </a:t>
            </a:r>
            <a:r>
              <a:rPr lang="es-AR" sz="2000" dirty="0" smtClean="0">
                <a:solidFill>
                  <a:srgbClr val="FF0000"/>
                </a:solidFill>
                <a:latin typeface="Georgia" panose="02040502050405020303" pitchFamily="18" charset="0"/>
              </a:rPr>
              <a:t>a partir de la sentencia del fallo Banco </a:t>
            </a:r>
            <a:r>
              <a:rPr lang="es-AR" sz="2000" dirty="0" err="1" smtClean="0">
                <a:solidFill>
                  <a:srgbClr val="FF0000"/>
                </a:solidFill>
                <a:latin typeface="Georgia" panose="02040502050405020303" pitchFamily="18" charset="0"/>
              </a:rPr>
              <a:t>Sudameris</a:t>
            </a:r>
            <a:r>
              <a:rPr lang="es-AR" sz="2000" dirty="0" smtClean="0">
                <a:solidFill>
                  <a:srgbClr val="FF0000"/>
                </a:solidFill>
                <a:latin typeface="Georgia" panose="02040502050405020303" pitchFamily="18" charset="0"/>
              </a:rPr>
              <a:t> (317:507) la Corte adopto el criterio según el cual la Tasa de Interés a aplicar queda ubicado en el espacio de </a:t>
            </a:r>
            <a:r>
              <a:rPr lang="es-AR" sz="2000" u="sng" dirty="0" smtClean="0">
                <a:solidFill>
                  <a:srgbClr val="FF0000"/>
                </a:solidFill>
                <a:latin typeface="Georgia" panose="02040502050405020303" pitchFamily="18" charset="0"/>
              </a:rPr>
              <a:t>razonable discreción de los Jueces</a:t>
            </a:r>
          </a:p>
          <a:p>
            <a:pPr algn="just"/>
            <a:r>
              <a:rPr lang="es-AR" sz="2000" u="sng" dirty="0" smtClean="0">
                <a:latin typeface="Georgia" panose="02040502050405020303" pitchFamily="18" charset="0"/>
              </a:rPr>
              <a:t>L</a:t>
            </a:r>
            <a:r>
              <a:rPr lang="es-AR" sz="2000" dirty="0" smtClean="0">
                <a:latin typeface="Georgia" panose="02040502050405020303" pitchFamily="18" charset="0"/>
              </a:rPr>
              <a:t>a otra razón es que tal decisión “</a:t>
            </a:r>
            <a:r>
              <a:rPr lang="es-AR" sz="2000" dirty="0" smtClean="0">
                <a:solidFill>
                  <a:srgbClr val="FF0000"/>
                </a:solidFill>
                <a:latin typeface="Georgia" panose="02040502050405020303" pitchFamily="18" charset="0"/>
              </a:rPr>
              <a:t>es </a:t>
            </a:r>
            <a:r>
              <a:rPr lang="es-AR" sz="2000" b="1" u="sng" dirty="0" smtClean="0">
                <a:solidFill>
                  <a:srgbClr val="FF0000"/>
                </a:solidFill>
                <a:latin typeface="Georgia" panose="02040502050405020303" pitchFamily="18" charset="0"/>
              </a:rPr>
              <a:t>ajena a la vía del Art. 14 Ley 48</a:t>
            </a:r>
            <a:r>
              <a:rPr lang="es-AR" sz="2000" dirty="0" smtClean="0">
                <a:solidFill>
                  <a:srgbClr val="FF0000"/>
                </a:solidFill>
                <a:latin typeface="Georgia" panose="02040502050405020303" pitchFamily="18" charset="0"/>
              </a:rPr>
              <a:t>”</a:t>
            </a:r>
            <a:r>
              <a:rPr lang="es-AR" sz="2000" dirty="0" smtClean="0">
                <a:latin typeface="Georgia" panose="02040502050405020303" pitchFamily="18" charset="0"/>
              </a:rPr>
              <a:t>. El caso tratado, indica, </a:t>
            </a:r>
            <a:r>
              <a:rPr lang="es-AR" sz="2000" b="1" u="sng" dirty="0" smtClean="0">
                <a:solidFill>
                  <a:srgbClr val="FF0000"/>
                </a:solidFill>
                <a:latin typeface="Georgia" panose="02040502050405020303" pitchFamily="18" charset="0"/>
              </a:rPr>
              <a:t>no ha demostrado </a:t>
            </a:r>
            <a:r>
              <a:rPr lang="es-AR" sz="2000" b="1" u="sng" dirty="0" err="1" smtClean="0">
                <a:solidFill>
                  <a:srgbClr val="FF0000"/>
                </a:solidFill>
                <a:latin typeface="Georgia" panose="02040502050405020303" pitchFamily="18" charset="0"/>
              </a:rPr>
              <a:t>irrazonabilidad</a:t>
            </a:r>
            <a:r>
              <a:rPr lang="es-AR" sz="2000" b="1" u="sng" dirty="0" smtClean="0">
                <a:solidFill>
                  <a:srgbClr val="FF0000"/>
                </a:solidFill>
                <a:latin typeface="Georgia" panose="02040502050405020303" pitchFamily="18" charset="0"/>
              </a:rPr>
              <a:t> </a:t>
            </a:r>
            <a:r>
              <a:rPr lang="es-AR" sz="2000" dirty="0" smtClean="0">
                <a:latin typeface="Georgia" panose="02040502050405020303" pitchFamily="18" charset="0"/>
              </a:rPr>
              <a:t>en lo decidido.</a:t>
            </a:r>
          </a:p>
          <a:p>
            <a:pPr algn="just"/>
            <a:endParaRPr lang="es-AR" sz="2000" dirty="0" smtClean="0">
              <a:latin typeface="Georgia" panose="02040502050405020303" pitchFamily="18" charset="0"/>
            </a:endParaRPr>
          </a:p>
          <a:p>
            <a:pPr algn="just"/>
            <a:endParaRPr lang="es-AR" sz="2000" dirty="0">
              <a:latin typeface="Georgia" panose="020405020504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28821004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Brío">
  <a:themeElements>
    <a:clrScheme name="Brío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Brío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Brío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Verve</Template>
  <TotalTime>229</TotalTime>
  <Words>1201</Words>
  <Application>Microsoft Office PowerPoint</Application>
  <PresentationFormat>Presentación en pantalla (4:3)</PresentationFormat>
  <Paragraphs>57</Paragraphs>
  <Slides>12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12</vt:i4>
      </vt:variant>
    </vt:vector>
  </HeadingPairs>
  <TitlesOfParts>
    <vt:vector size="13" baseType="lpstr">
      <vt:lpstr>Brío</vt:lpstr>
      <vt:lpstr>FALLO: “BONET PATRICIA GABRIELA por sí y en Representación de sus hijos menores c/ EXPERTA Aseguradora de Riesgos del Trabajo Sociedad Anónima y otros s/ Accidente - Acción Civil” </vt:lpstr>
      <vt:lpstr>Considerando 1</vt:lpstr>
      <vt:lpstr>Considerando 2</vt:lpstr>
      <vt:lpstr>Considerando 3</vt:lpstr>
      <vt:lpstr>Considerando 5</vt:lpstr>
      <vt:lpstr>Considerando 6</vt:lpstr>
      <vt:lpstr>Considerando 7</vt:lpstr>
      <vt:lpstr>Considerando 8</vt:lpstr>
      <vt:lpstr>DISIDENCIA DEL MINISTRO HORACIO ROSATTI</vt:lpstr>
      <vt:lpstr>Considerando 6 – Juez Rosatti</vt:lpstr>
      <vt:lpstr>Destaca el Ministro que en los Remedios procesales, los apelantes no se agravian de los intereses fijados por el Juez de grado. Solo objetan el reemplazo de la Tasa. Y solo es un 24 % de diferencia.</vt:lpstr>
      <vt:lpstr>“Considerando 7 – Juez Horacio Rosatti”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BONET    Bonet, Patricia Gabriela por sí y en rep. hijos menores c/ Experta Aseguradora de Riesgos del Trabajo Sociedad Anónima y otros s/ accidente - acción civil</dc:title>
  <dc:creator>Usuario</dc:creator>
  <cp:lastModifiedBy>Usuario</cp:lastModifiedBy>
  <cp:revision>29</cp:revision>
  <dcterms:created xsi:type="dcterms:W3CDTF">2019-03-21T03:32:11Z</dcterms:created>
  <dcterms:modified xsi:type="dcterms:W3CDTF">2019-08-27T23:25:12Z</dcterms:modified>
</cp:coreProperties>
</file>