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AR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F202D0F-8F79-4ECD-B469-74601EC90CC5}" type="datetimeFigureOut">
              <a:rPr lang="es-AR" smtClean="0"/>
              <a:t>27/08/2019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61AD3FC-C8E9-4231-BFA5-3EAA65FB438D}" type="slidenum">
              <a:rPr lang="es-AR" smtClean="0"/>
              <a:t>‹Nº›</a:t>
            </a:fld>
            <a:endParaRPr lang="es-A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381001"/>
            <a:ext cx="8586330" cy="2759968"/>
          </a:xfrm>
        </p:spPr>
        <p:txBody>
          <a:bodyPr>
            <a:normAutofit fontScale="90000"/>
          </a:bodyPr>
          <a:lstStyle/>
          <a:p>
            <a:r>
              <a:rPr lang="es-AR" b="1" dirty="0" smtClean="0">
                <a:solidFill>
                  <a:srgbClr val="FF0000"/>
                </a:solidFill>
              </a:rPr>
              <a:t>“</a:t>
            </a:r>
            <a:r>
              <a:rPr lang="es-AR" b="1" u="sng" dirty="0" smtClean="0">
                <a:solidFill>
                  <a:srgbClr val="FF0000"/>
                </a:solidFill>
              </a:rPr>
              <a:t>LUCCA DE HOZ MIRTA LILIANA C/ TADDEI EDUARDO Y OTRO S/ ACCIDENTE – ACCION CIVIL</a:t>
            </a:r>
            <a:r>
              <a:rPr lang="es-AR" b="1" dirty="0" smtClean="0">
                <a:solidFill>
                  <a:srgbClr val="FF0000"/>
                </a:solidFill>
              </a:rPr>
              <a:t>”</a:t>
            </a: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> 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051720" y="4149080"/>
            <a:ext cx="6560234" cy="1752600"/>
          </a:xfrm>
        </p:spPr>
        <p:txBody>
          <a:bodyPr>
            <a:normAutofit lnSpcReduction="10000"/>
          </a:bodyPr>
          <a:lstStyle/>
          <a:p>
            <a:r>
              <a:rPr lang="es-AR" dirty="0" smtClean="0"/>
              <a:t>Sentencia dictada por la Corte Suprema de Justicia de la Nación. </a:t>
            </a:r>
          </a:p>
          <a:p>
            <a:r>
              <a:rPr lang="es-AR" dirty="0" smtClean="0"/>
              <a:t>El 17 de Agosto de </a:t>
            </a:r>
            <a:r>
              <a:rPr lang="es-AR" dirty="0" smtClean="0"/>
              <a:t>2.010</a:t>
            </a:r>
          </a:p>
          <a:p>
            <a:r>
              <a:rPr lang="es-AR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PP REALIZADO POR DIEGO SOUTO</a:t>
            </a:r>
            <a:endParaRPr lang="es-AR" sz="24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84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just"/>
            <a:r>
              <a:rPr lang="es-AR" b="1" dirty="0" smtClean="0"/>
              <a:t>LA REPARACION INTEGRAL PRETENDIDA</a:t>
            </a:r>
            <a:endParaRPr lang="es-AR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699000"/>
          </a:xfrm>
        </p:spPr>
        <p:txBody>
          <a:bodyPr>
            <a:normAutofit/>
          </a:bodyPr>
          <a:lstStyle/>
          <a:p>
            <a:pPr algn="just"/>
            <a:r>
              <a:rPr lang="es-AR" dirty="0" smtClean="0"/>
              <a:t>Solo podría haberse perseguido a partir de la atribución de alguno de los factores de imputación de responsabilidad establecidos en el Código Civil.</a:t>
            </a:r>
          </a:p>
          <a:p>
            <a:pPr algn="just"/>
            <a:r>
              <a:rPr lang="es-AR" dirty="0" smtClean="0"/>
              <a:t>Por ello la Dra. Argibay</a:t>
            </a:r>
            <a:r>
              <a:rPr lang="es-AR" smtClean="0"/>
              <a:t>, desestima el REX.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09398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b="1" u="sng" dirty="0" smtClean="0"/>
              <a:t>Considerando</a:t>
            </a:r>
            <a:endParaRPr lang="es-AR" b="1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Se declara procedente el Recurso Extraordinario. </a:t>
            </a:r>
          </a:p>
          <a:p>
            <a:r>
              <a:rPr lang="es-AR" dirty="0" smtClean="0"/>
              <a:t>Se deja sin efecto la sentencia apelada.</a:t>
            </a:r>
          </a:p>
          <a:p>
            <a:endParaRPr lang="es-AR" dirty="0"/>
          </a:p>
          <a:p>
            <a:r>
              <a:rPr lang="es-AR" dirty="0" smtClean="0"/>
              <a:t>Jueces: </a:t>
            </a:r>
            <a:r>
              <a:rPr lang="es-AR" dirty="0" err="1" smtClean="0"/>
              <a:t>Lorenzetti</a:t>
            </a:r>
            <a:r>
              <a:rPr lang="es-AR" dirty="0" smtClean="0"/>
              <a:t> – </a:t>
            </a:r>
            <a:r>
              <a:rPr lang="es-AR" dirty="0" err="1" smtClean="0"/>
              <a:t>Highton</a:t>
            </a:r>
            <a:r>
              <a:rPr lang="es-AR" dirty="0" smtClean="0"/>
              <a:t> de Nolasco – </a:t>
            </a:r>
            <a:r>
              <a:rPr lang="es-AR" dirty="0" err="1" smtClean="0"/>
              <a:t>Petracchi</a:t>
            </a:r>
            <a:r>
              <a:rPr lang="es-AR" dirty="0" smtClean="0"/>
              <a:t> – </a:t>
            </a:r>
            <a:r>
              <a:rPr lang="es-AR" dirty="0" err="1" smtClean="0"/>
              <a:t>Maqueda</a:t>
            </a:r>
            <a:r>
              <a:rPr lang="es-AR" dirty="0" smtClean="0"/>
              <a:t> – </a:t>
            </a:r>
            <a:r>
              <a:rPr lang="es-AR" dirty="0" err="1" smtClean="0"/>
              <a:t>Zaffaroni</a:t>
            </a:r>
            <a:r>
              <a:rPr lang="es-AR" dirty="0" smtClean="0"/>
              <a:t>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92344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40544" y="776289"/>
            <a:ext cx="8062912" cy="1068536"/>
          </a:xfrm>
        </p:spPr>
        <p:txBody>
          <a:bodyPr/>
          <a:lstStyle/>
          <a:p>
            <a:r>
              <a:rPr lang="es-AR" sz="3200" b="1" u="sng" dirty="0" smtClean="0"/>
              <a:t>DISIDENCIA DRA. CARMEN ARGIBAY</a:t>
            </a:r>
            <a:endParaRPr lang="es-AR" sz="3200" b="1" u="sng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60772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s-AR" b="1" u="sng" dirty="0" smtClean="0"/>
              <a:t>Considerando</a:t>
            </a:r>
          </a:p>
          <a:p>
            <a:pPr algn="l"/>
            <a:r>
              <a:rPr lang="es-AR" dirty="0" smtClean="0"/>
              <a:t>Mirta Liliana Lucca promueve demanda contra Eduardo </a:t>
            </a:r>
            <a:r>
              <a:rPr lang="es-AR" dirty="0" err="1" smtClean="0"/>
              <a:t>Taddei</a:t>
            </a:r>
            <a:r>
              <a:rPr lang="es-AR" dirty="0" smtClean="0"/>
              <a:t> y Federación Patronal.</a:t>
            </a:r>
          </a:p>
          <a:p>
            <a:pPr algn="l"/>
            <a:r>
              <a:rPr lang="es-AR" dirty="0" smtClean="0"/>
              <a:t>Cónyuge de René Remigio Hoz. Quien falleció el 25 de Julio de 1.999, en su lugar de trabajo, el interior del Hipódromo Argentino, como consecuencia de </a:t>
            </a:r>
            <a:r>
              <a:rPr lang="es-AR" dirty="0" err="1" smtClean="0"/>
              <a:t>sufrír</a:t>
            </a:r>
            <a:r>
              <a:rPr lang="es-AR" dirty="0" smtClean="0"/>
              <a:t> una violenta paliza por sujetos de otro </a:t>
            </a:r>
            <a:r>
              <a:rPr lang="es-AR" dirty="0" err="1" smtClean="0"/>
              <a:t>Stud</a:t>
            </a:r>
            <a:r>
              <a:rPr lang="es-AR" dirty="0" smtClean="0"/>
              <a:t>.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636047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7494"/>
            <a:ext cx="8496944" cy="1399032"/>
          </a:xfrm>
        </p:spPr>
        <p:txBody>
          <a:bodyPr/>
          <a:lstStyle/>
          <a:p>
            <a:r>
              <a:rPr lang="es-AR" sz="2400" dirty="0" smtClean="0"/>
              <a:t>La actora solicita se declare la Inconstitucionalidad del Art. 15 de la Ley 24.557.</a:t>
            </a:r>
            <a:endParaRPr lang="es-AR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AR" dirty="0" smtClean="0"/>
              <a:t>Aduce que el tope Legal ($ 55.000), no contempla adecuadamente los daños producidos, tampoco tiende a efectuar una reparación mínima. </a:t>
            </a:r>
          </a:p>
          <a:p>
            <a:r>
              <a:rPr lang="es-AR" dirty="0" smtClean="0"/>
              <a:t>El límite del 2do. Párrafo del art. 15, resulte insuficiente para compensar el fallecimiento.</a:t>
            </a:r>
          </a:p>
          <a:p>
            <a:r>
              <a:rPr lang="es-AR" dirty="0" smtClean="0"/>
              <a:t>Los $ 55.000 no le alcanza para cubrir los gastos mínimos que debe afrontar tras la muerte de su marido.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840755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800" dirty="0" smtClean="0"/>
              <a:t>2.- El Juez de Primera Instancia hace lugar a la demanda y condena a los demandados a pagar $ 35.000.</a:t>
            </a:r>
            <a:endParaRPr lang="es-AR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AR" dirty="0" smtClean="0"/>
              <a:t>La </a:t>
            </a:r>
            <a:r>
              <a:rPr lang="es-AR" b="1" u="sng" dirty="0" smtClean="0"/>
              <a:t>Sala IV</a:t>
            </a:r>
            <a:r>
              <a:rPr lang="es-AR" dirty="0" smtClean="0"/>
              <a:t> de la Cámara Nacional de Apelaciones. Desestima la acción contra el demandado </a:t>
            </a:r>
            <a:r>
              <a:rPr lang="es-AR" dirty="0" err="1" smtClean="0"/>
              <a:t>Taddei</a:t>
            </a:r>
            <a:r>
              <a:rPr lang="es-AR" dirty="0" smtClean="0"/>
              <a:t>.</a:t>
            </a:r>
          </a:p>
          <a:p>
            <a:r>
              <a:rPr lang="es-AR" dirty="0" smtClean="0"/>
              <a:t>Dispone que la indemnización sea efectivizada en un Pago Único.</a:t>
            </a:r>
          </a:p>
          <a:p>
            <a:r>
              <a:rPr lang="es-AR" dirty="0" smtClean="0"/>
              <a:t>No se demandó por una reparación Integral.</a:t>
            </a:r>
          </a:p>
          <a:p>
            <a:r>
              <a:rPr lang="es-AR" dirty="0" smtClean="0"/>
              <a:t>Rechaza se declare inconstitucional el Monto resarcitorio previsto en el Sistema Especial. El reclamo estuvo circunscripto a las prestaciones previstas en los Arts. 15 y 18 de la LCT.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722058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495952" cy="2129681"/>
          </a:xfrm>
        </p:spPr>
        <p:txBody>
          <a:bodyPr>
            <a:normAutofit fontScale="90000"/>
          </a:bodyPr>
          <a:lstStyle/>
          <a:p>
            <a:pPr algn="just"/>
            <a:r>
              <a:rPr lang="es-AR" sz="3600" b="1" u="sng" dirty="0" smtClean="0"/>
              <a:t>NO SE RECLAMO EN LA DEMANDA UNA EVENTUAL REPARACION INTEGRAL</a:t>
            </a:r>
            <a:r>
              <a:rPr lang="es-AR" dirty="0" smtClean="0"/>
              <a:t>.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779120"/>
          </a:xfrm>
        </p:spPr>
        <p:txBody>
          <a:bodyPr>
            <a:normAutofit/>
          </a:bodyPr>
          <a:lstStyle/>
          <a:p>
            <a:pPr algn="just"/>
            <a:r>
              <a:rPr lang="es-AR" dirty="0" smtClean="0"/>
              <a:t>Señalo la Sala que no había mérito para modificar suma alguna. Se ajustó a los términos del contrato, a la remuneración del causante y a la normativa vigente.</a:t>
            </a:r>
          </a:p>
          <a:p>
            <a:pPr algn="just"/>
            <a:r>
              <a:rPr lang="es-AR" dirty="0" smtClean="0"/>
              <a:t>Dado el monto del resarcimiento y la exigua prestación mensual (por renta periódica) contrariaba los propósitos reparadores que motivaron la adopción del sistema de la LRT.</a:t>
            </a:r>
          </a:p>
          <a:p>
            <a:pPr algn="just"/>
            <a:endParaRPr lang="es-AR" dirty="0" smtClean="0"/>
          </a:p>
          <a:p>
            <a:pPr algn="just"/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661401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67494"/>
            <a:ext cx="8712968" cy="1649338"/>
          </a:xfrm>
        </p:spPr>
        <p:txBody>
          <a:bodyPr>
            <a:noAutofit/>
          </a:bodyPr>
          <a:lstStyle/>
          <a:p>
            <a:r>
              <a:rPr lang="es-AR" sz="3200" b="1" dirty="0" smtClean="0"/>
              <a:t>3.- </a:t>
            </a:r>
            <a:r>
              <a:rPr lang="es-AR" sz="3200" b="1" u="sng" dirty="0" smtClean="0"/>
              <a:t>Contra la decisión de la Sala IV, la actora plantea Rec. Extraordinario al que se le concede de manera parcial.</a:t>
            </a:r>
            <a:endParaRPr lang="es-AR" sz="3200" b="1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dirty="0" smtClean="0"/>
              <a:t>4.- La actora planteó la </a:t>
            </a:r>
            <a:r>
              <a:rPr lang="es-AR" dirty="0" err="1" smtClean="0"/>
              <a:t>inconst</a:t>
            </a:r>
            <a:r>
              <a:rPr lang="es-AR" dirty="0" smtClean="0"/>
              <a:t>. del monto, máxime que había salido el </a:t>
            </a:r>
            <a:r>
              <a:rPr lang="es-AR" dirty="0" err="1" smtClean="0"/>
              <a:t>Dec</a:t>
            </a:r>
            <a:r>
              <a:rPr lang="es-AR" dirty="0" smtClean="0"/>
              <a:t>. 1278/00 que establecía un tope de          $ 180.000 y un adiciona de $ 50.000.-</a:t>
            </a:r>
          </a:p>
          <a:p>
            <a:r>
              <a:rPr lang="es-AR" dirty="0" smtClean="0"/>
              <a:t>El Juez de 1ra. Instancia determinó                 $ 35.008.- Por lo tanto, la actora  consideró ser inconstitucional el Sistema de Cálculo.</a:t>
            </a:r>
          </a:p>
          <a:p>
            <a:r>
              <a:rPr lang="es-AR" dirty="0" smtClean="0"/>
              <a:t>Planteó que el “</a:t>
            </a:r>
            <a:r>
              <a:rPr lang="es-AR" dirty="0" err="1" smtClean="0"/>
              <a:t>Maximum</a:t>
            </a:r>
            <a:r>
              <a:rPr lang="es-AR" dirty="0" smtClean="0"/>
              <a:t>” indemnizatorio (art. 15) resultaba insuficiente de acuerdo al principio de “Reparación Integral” Citó </a:t>
            </a:r>
            <a:r>
              <a:rPr lang="es-AR" dirty="0" err="1" smtClean="0"/>
              <a:t>Milone</a:t>
            </a:r>
            <a:r>
              <a:rPr lang="es-AR" dirty="0" smtClean="0"/>
              <a:t> y Aquino.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880599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just"/>
            <a:r>
              <a:rPr lang="es-AR" sz="3600" b="1" dirty="0" smtClean="0"/>
              <a:t>La Ministra Argibay expone que, como lo ha señalado en “Díaz”</a:t>
            </a:r>
            <a:r>
              <a:rPr lang="es-AR" dirty="0" smtClean="0"/>
              <a:t> 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49108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AR" dirty="0" smtClean="0"/>
              <a:t>El sistema de la LRT se basa en un seguro obligatorio. La base conceptual de las reparaciones que establecen las leyes laborales y civiles es diferente.</a:t>
            </a:r>
          </a:p>
          <a:p>
            <a:pPr algn="just"/>
            <a:r>
              <a:rPr lang="es-AR" dirty="0" smtClean="0"/>
              <a:t>En las primeras pretenden contrarrestar el desequilibrio en la capacidad </a:t>
            </a:r>
            <a:r>
              <a:rPr lang="es-AR" dirty="0" err="1" smtClean="0"/>
              <a:t>negocial</a:t>
            </a:r>
            <a:r>
              <a:rPr lang="es-AR" dirty="0" smtClean="0"/>
              <a:t> de las partes.</a:t>
            </a:r>
          </a:p>
          <a:p>
            <a:pPr algn="just"/>
            <a:r>
              <a:rPr lang="es-AR" dirty="0" smtClean="0"/>
              <a:t>En las </a:t>
            </a:r>
            <a:r>
              <a:rPr lang="es-AR" b="1" u="sng" dirty="0" smtClean="0"/>
              <a:t>Civiles</a:t>
            </a:r>
            <a:r>
              <a:rPr lang="es-AR" dirty="0" smtClean="0"/>
              <a:t>: La reparación de los daños sufridos corresponde al derecho de las personas que tienen a verse </a:t>
            </a:r>
            <a:r>
              <a:rPr lang="es-AR" dirty="0" err="1" smtClean="0"/>
              <a:t>libres.Protegidas</a:t>
            </a:r>
            <a:r>
              <a:rPr lang="es-AR" dirty="0" smtClean="0"/>
              <a:t> de toda interferencia arbitraria en el ejercicio de sus derechos.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321361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es-AR" sz="3200" dirty="0" smtClean="0"/>
              <a:t>Por último, señala Argibay, la protección que la CN ordena brindar contra la interferencia ilegítima de terceros en los derechos de las personas (Arts. 18 y 19)  </a:t>
            </a:r>
            <a:endParaRPr lang="es-AR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779120"/>
          </a:xfrm>
        </p:spPr>
        <p:txBody>
          <a:bodyPr>
            <a:normAutofit lnSpcReduction="10000"/>
          </a:bodyPr>
          <a:lstStyle/>
          <a:p>
            <a:pPr algn="just"/>
            <a:r>
              <a:rPr lang="es-AR" sz="2800" dirty="0" smtClean="0"/>
              <a:t>No es la misma que corresponde a la Previsión Social.</a:t>
            </a:r>
          </a:p>
          <a:p>
            <a:pPr algn="just"/>
            <a:r>
              <a:rPr lang="es-AR" sz="2800" dirty="0" smtClean="0"/>
              <a:t>La diferencia se pone de manifiesto en el diverso impacto de unos y otros en la ecuación económica financiera del seguro.</a:t>
            </a:r>
          </a:p>
          <a:p>
            <a:pPr algn="just"/>
            <a:r>
              <a:rPr lang="es-AR" dirty="0" smtClean="0"/>
              <a:t>6.- Acoger las genéricas impugnaciones de la actora, afectaría la ecuación económico financiera del contrato de seguro dado los diferentes objetivos perseguidos, sea el sistema laboral y el común. </a:t>
            </a:r>
          </a:p>
        </p:txBody>
      </p:sp>
    </p:spTree>
    <p:extLst>
      <p:ext uri="{BB962C8B-B14F-4D97-AF65-F5344CB8AC3E}">
        <p14:creationId xmlns:p14="http://schemas.microsoft.com/office/powerpoint/2010/main" val="31837852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79</TotalTime>
  <Words>707</Words>
  <Application>Microsoft Office PowerPoint</Application>
  <PresentationFormat>Presentación en pantalla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Brío</vt:lpstr>
      <vt:lpstr>“LUCCA DE HOZ MIRTA LILIANA C/ TADDEI EDUARDO Y OTRO S/ ACCIDENTE – ACCION CIVIL”  </vt:lpstr>
      <vt:lpstr>Considerando</vt:lpstr>
      <vt:lpstr>DISIDENCIA DRA. CARMEN ARGIBAY</vt:lpstr>
      <vt:lpstr>La actora solicita se declare la Inconstitucionalidad del Art. 15 de la Ley 24.557.</vt:lpstr>
      <vt:lpstr>2.- El Juez de Primera Instancia hace lugar a la demanda y condena a los demandados a pagar $ 35.000.</vt:lpstr>
      <vt:lpstr>NO SE RECLAMO EN LA DEMANDA UNA EVENTUAL REPARACION INTEGRAL. </vt:lpstr>
      <vt:lpstr>3.- Contra la decisión de la Sala IV, la actora plantea Rec. Extraordinario al que se le concede de manera parcial.</vt:lpstr>
      <vt:lpstr>La Ministra Argibay expone que, como lo ha señalado en “Díaz” </vt:lpstr>
      <vt:lpstr>Por último, señala Argibay, la protección que la CN ordena brindar contra la interferencia ilegítima de terceros en los derechos de las personas (Arts. 18 y 19)  </vt:lpstr>
      <vt:lpstr>LA REPARACION INTEGRAL PRETENDIDA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“LUCCA DE HOZ MIRTA LILIANA C/ TADDEI EDUARDO Y OTRO S/ ACCIDENTE – ACCION CIVIL”  </dc:title>
  <dc:creator>Usuario</dc:creator>
  <cp:lastModifiedBy>Usuario</cp:lastModifiedBy>
  <cp:revision>19</cp:revision>
  <dcterms:created xsi:type="dcterms:W3CDTF">2019-04-04T23:47:20Z</dcterms:created>
  <dcterms:modified xsi:type="dcterms:W3CDTF">2019-08-27T23:26:31Z</dcterms:modified>
</cp:coreProperties>
</file>