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4" d="100"/>
          <a:sy n="74" d="100"/>
        </p:scale>
        <p:origin x="-1890" y="-90"/>
      </p:cViewPr>
      <p:guideLst>
        <p:guide orient="horz" pos="2160"/>
        <p:guide pos="2880"/>
      </p:guideLst>
    </p:cSldViewPr>
  </p:slideViewPr>
  <p:notesTextViewPr>
    <p:cViewPr>
      <p:scale>
        <a:sx n="1" d="1"/>
        <a:sy n="1" d="1"/>
      </p:scale>
      <p:origin x="0" y="0"/>
    </p:cViewPr>
  </p:notesTextViewPr>
  <p:sorterViewPr>
    <p:cViewPr>
      <p:scale>
        <a:sx n="100" d="100"/>
        <a:sy n="100" d="100"/>
      </p:scale>
      <p:origin x="0" y="53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2"/>
      </p:bgRef>
    </p:bg>
    <p:spTree>
      <p:nvGrpSpPr>
        <p:cNvPr id="1" name=""/>
        <p:cNvGrpSpPr/>
        <p:nvPr/>
      </p:nvGrpSpPr>
      <p:grpSpPr>
        <a:xfrm>
          <a:off x="0" y="0"/>
          <a:ext cx="0" cy="0"/>
          <a:chOff x="0" y="0"/>
          <a:chExt cx="0" cy="0"/>
        </a:xfrm>
      </p:grpSpPr>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Subtítulo"/>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17" name="16 Marcador de pie de página"/>
          <p:cNvSpPr>
            <a:spLocks noGrp="1"/>
          </p:cNvSpPr>
          <p:nvPr>
            <p:ph type="ftr" sz="quarter" idx="11"/>
          </p:nvPr>
        </p:nvSpPr>
        <p:spPr/>
        <p:txBody>
          <a:bodyPr/>
          <a:lstStyle/>
          <a:p>
            <a:endParaRPr lang="es-AR"/>
          </a:p>
        </p:txBody>
      </p:sp>
      <p:sp>
        <p:nvSpPr>
          <p:cNvPr id="7" name="6 Conector recto"/>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E701807C-C6EB-46E4-9686-408032C8B6CE}" type="slidenum">
              <a:rPr lang="es-AR" smtClean="0"/>
              <a:t>‹Nº›</a:t>
            </a:fld>
            <a:endParaRPr lang="es-AR"/>
          </a:p>
        </p:txBody>
      </p:sp>
      <p:sp>
        <p:nvSpPr>
          <p:cNvPr id="8" name="7 Título"/>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E701807C-C6EB-46E4-9686-408032C8B6CE}" type="slidenum">
              <a:rPr lang="es-AR" smtClean="0"/>
              <a:t>‹Nº›</a:t>
            </a:fld>
            <a:endParaRPr lang="es-A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bg>
      <p:bgRef idx="1001">
        <a:schemeClr val="bg2"/>
      </p:bgRef>
    </p:bg>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Conector recto"/>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13 Elipse"/>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Elipse"/>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6915912" y="3009901"/>
            <a:ext cx="457200" cy="441325"/>
          </a:xfrm>
        </p:spPr>
        <p:txBody>
          <a:bodyPr/>
          <a:lstStyle/>
          <a:p>
            <a:fld id="{E701807C-C6EB-46E4-9686-408032C8B6CE}" type="slidenum">
              <a:rPr lang="es-AR" smtClean="0"/>
              <a:t>‹Nº›</a:t>
            </a:fld>
            <a:endParaRPr lang="es-AR"/>
          </a:p>
        </p:txBody>
      </p:sp>
      <p:sp>
        <p:nvSpPr>
          <p:cNvPr id="3" name="2 Marcador de texto vertical"/>
          <p:cNvSpPr>
            <a:spLocks noGrp="1"/>
          </p:cNvSpPr>
          <p:nvPr>
            <p:ph type="body" orient="vert" idx="1"/>
          </p:nvPr>
        </p:nvSpPr>
        <p:spPr>
          <a:xfrm>
            <a:off x="304800" y="304800"/>
            <a:ext cx="6553200" cy="5821366"/>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5" name="4 Marcador de pie de página"/>
          <p:cNvSpPr>
            <a:spLocks noGrp="1"/>
          </p:cNvSpPr>
          <p:nvPr>
            <p:ph type="ftr" sz="quarter" idx="11"/>
          </p:nvPr>
        </p:nvSpPr>
        <p:spPr/>
        <p:txBody>
          <a:bodyPr/>
          <a:lstStyle/>
          <a:p>
            <a:endParaRPr lang="es-AR"/>
          </a:p>
        </p:txBody>
      </p:sp>
      <p:sp>
        <p:nvSpPr>
          <p:cNvPr id="2" name="1 Título vertical"/>
          <p:cNvSpPr>
            <a:spLocks noGrp="1"/>
          </p:cNvSpPr>
          <p:nvPr>
            <p:ph type="title" orient="vert"/>
          </p:nvPr>
        </p:nvSpPr>
        <p:spPr>
          <a:xfrm>
            <a:off x="7391400" y="304801"/>
            <a:ext cx="1447800" cy="5851525"/>
          </a:xfrm>
        </p:spPr>
        <p:txBody>
          <a:bodyPr vert="eaVert"/>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accent3">
                    <a:shade val="75000"/>
                  </a:schemeClr>
                </a:solidFill>
              </a:defRPr>
            </a:lvl1p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a:xfrm>
            <a:off x="4361688" y="1026372"/>
            <a:ext cx="457200" cy="441325"/>
          </a:xfrm>
        </p:spPr>
        <p:txBody>
          <a:bodyPr/>
          <a:lstStyle/>
          <a:p>
            <a:fld id="{E701807C-C6EB-46E4-9686-408032C8B6CE}" type="slidenum">
              <a:rPr lang="es-AR" smtClean="0"/>
              <a:t>‹Nº›</a:t>
            </a:fld>
            <a:endParaRPr lang="es-AR"/>
          </a:p>
        </p:txBody>
      </p:sp>
      <p:sp>
        <p:nvSpPr>
          <p:cNvPr id="8" name="7 Marcador de contenido"/>
          <p:cNvSpPr>
            <a:spLocks noGrp="1"/>
          </p:cNvSpPr>
          <p:nvPr>
            <p:ph sz="quarter" idx="1"/>
          </p:nvPr>
        </p:nvSpPr>
        <p:spPr>
          <a:xfrm>
            <a:off x="301752" y="1527048"/>
            <a:ext cx="850392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1"/>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arcador de texto"/>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3" name="12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4 Marcador de pie de página"/>
          <p:cNvSpPr>
            <a:spLocks noGrp="1"/>
          </p:cNvSpPr>
          <p:nvPr>
            <p:ph type="ftr" sz="quarter" idx="11"/>
          </p:nvPr>
        </p:nvSpPr>
        <p:spPr/>
        <p:txBody>
          <a:bodyPr/>
          <a:lstStyle/>
          <a:p>
            <a:endParaRPr lang="es-AR"/>
          </a:p>
        </p:txBody>
      </p:sp>
      <p:sp>
        <p:nvSpPr>
          <p:cNvPr id="4" name="3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8" name="7 Conector recto"/>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E701807C-C6EB-46E4-9686-408032C8B6CE}" type="slidenum">
              <a:rPr lang="es-AR" smtClean="0"/>
              <a:t>‹Nº›</a:t>
            </a:fld>
            <a:endParaRPr lang="es-AR"/>
          </a:p>
        </p:txBody>
      </p:sp>
      <p:sp>
        <p:nvSpPr>
          <p:cNvPr id="2" name="1 Título"/>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8534400" cy="758952"/>
          </a:xfrm>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a:xfrm>
            <a:off x="5791200" y="6409944"/>
            <a:ext cx="3044952" cy="365760"/>
          </a:xfrm>
        </p:spPr>
        <p:txBody>
          <a:bodyPr/>
          <a:lstStyle/>
          <a:p>
            <a:fld id="{BB2859C0-5FF7-4544-BBEC-243C41AA9403}" type="datetimeFigureOut">
              <a:rPr lang="es-AR" smtClean="0"/>
              <a:t>27/08/2019</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E701807C-C6EB-46E4-9686-408032C8B6CE}" type="slidenum">
              <a:rPr lang="es-AR" smtClean="0"/>
              <a:t>‹Nº›</a:t>
            </a:fld>
            <a:endParaRPr lang="es-AR"/>
          </a:p>
        </p:txBody>
      </p:sp>
      <p:sp>
        <p:nvSpPr>
          <p:cNvPr id="8" name="7 Conector recto"/>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Marcador de contenido"/>
          <p:cNvSpPr>
            <a:spLocks noGrp="1"/>
          </p:cNvSpPr>
          <p:nvPr>
            <p:ph sz="half" idx="1"/>
          </p:nvPr>
        </p:nvSpPr>
        <p:spPr>
          <a:xfrm>
            <a:off x="301752" y="1371600"/>
            <a:ext cx="4038600" cy="4681728"/>
          </a:xfrm>
        </p:spPr>
        <p:txBody>
          <a:bodyPr/>
          <a:lstStyle>
            <a:lvl1pPr>
              <a:defRPr sz="2500"/>
            </a:lvl1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contenido"/>
          <p:cNvSpPr>
            <a:spLocks noGrp="1"/>
          </p:cNvSpPr>
          <p:nvPr>
            <p:ph sz="half" idx="2"/>
          </p:nvPr>
        </p:nvSpPr>
        <p:spPr>
          <a:xfrm>
            <a:off x="4800600" y="1371600"/>
            <a:ext cx="4038600" cy="4681728"/>
          </a:xfrm>
        </p:spPr>
        <p:txBody>
          <a:bodyPr/>
          <a:lstStyle>
            <a:lvl1pPr>
              <a:defRPr sz="2500"/>
            </a:lvl1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1">
        <a:schemeClr val="bg2"/>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Rectángulo"/>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20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21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Rectángulo"/>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arcador de texto"/>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7" name="6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8" name="7 Marcador de pie de página"/>
          <p:cNvSpPr>
            <a:spLocks noGrp="1"/>
          </p:cNvSpPr>
          <p:nvPr>
            <p:ph type="ftr" sz="quarter" idx="11"/>
          </p:nvPr>
        </p:nvSpPr>
        <p:spPr>
          <a:xfrm>
            <a:off x="304800" y="6409944"/>
            <a:ext cx="3581400" cy="365760"/>
          </a:xfrm>
        </p:spPr>
        <p:txBody>
          <a:bodyPr/>
          <a:lstStyle/>
          <a:p>
            <a:endParaRPr lang="es-AR"/>
          </a:p>
        </p:txBody>
      </p:sp>
      <p:sp>
        <p:nvSpPr>
          <p:cNvPr id="15" name="14 Conector recto"/>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23 Marcador de contenido"/>
          <p:cNvSpPr>
            <a:spLocks noGrp="1"/>
          </p:cNvSpPr>
          <p:nvPr>
            <p:ph sz="quarter" idx="2"/>
          </p:nvPr>
        </p:nvSpPr>
        <p:spPr>
          <a:xfrm>
            <a:off x="301752" y="2471383"/>
            <a:ext cx="4041648" cy="3818404"/>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6" name="25 Marcador de contenido"/>
          <p:cNvSpPr>
            <a:spLocks noGrp="1"/>
          </p:cNvSpPr>
          <p:nvPr>
            <p:ph sz="quarter" idx="4"/>
          </p:nvPr>
        </p:nvSpPr>
        <p:spPr>
          <a:xfrm>
            <a:off x="4800600" y="2471383"/>
            <a:ext cx="4038600" cy="382219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Marcador de número de diapositiva"/>
          <p:cNvSpPr>
            <a:spLocks noGrp="1"/>
          </p:cNvSpPr>
          <p:nvPr>
            <p:ph type="sldNum" sz="quarter" idx="12"/>
          </p:nvPr>
        </p:nvSpPr>
        <p:spPr>
          <a:xfrm>
            <a:off x="4343400" y="1042416"/>
            <a:ext cx="457200" cy="441325"/>
          </a:xfrm>
        </p:spPr>
        <p:txBody>
          <a:bodyPr/>
          <a:lstStyle>
            <a:lvl1pPr algn="ctr">
              <a:defRPr/>
            </a:lvl1pPr>
          </a:lstStyle>
          <a:p>
            <a:fld id="{E701807C-C6EB-46E4-9686-408032C8B6CE}" type="slidenum">
              <a:rPr lang="es-AR" smtClean="0"/>
              <a:t>‹Nº›</a:t>
            </a:fld>
            <a:endParaRPr lang="es-AR"/>
          </a:p>
        </p:txBody>
      </p:sp>
      <p:sp>
        <p:nvSpPr>
          <p:cNvPr id="23" name="22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a:xfrm>
            <a:off x="4343400" y="1036020"/>
            <a:ext cx="457200" cy="441325"/>
          </a:xfrm>
        </p:spPr>
        <p:txBody>
          <a:bodyPr/>
          <a:lstStyle/>
          <a:p>
            <a:fld id="{E701807C-C6EB-46E4-9686-408032C8B6CE}" type="slidenum">
              <a:rPr lang="es-AR" smtClean="0"/>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5 Rectángulo"/>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1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a:xfrm>
            <a:off x="4267200" y="6324600"/>
            <a:ext cx="609600" cy="441324"/>
          </a:xfrm>
        </p:spPr>
        <p:txBody>
          <a:bodyPr/>
          <a:lstStyle>
            <a:lvl1pPr>
              <a:defRPr>
                <a:solidFill>
                  <a:srgbClr val="FFFFFF"/>
                </a:solidFill>
              </a:defRPr>
            </a:lvl1pPr>
          </a:lstStyle>
          <a:p>
            <a:fld id="{E701807C-C6EB-46E4-9686-408032C8B6CE}" type="slidenum">
              <a:rPr lang="es-AR" smtClean="0"/>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9" name="18 Rectángulo"/>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12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8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Marcador de contenido"/>
          <p:cNvSpPr>
            <a:spLocks noGrp="1"/>
          </p:cNvSpPr>
          <p:nvPr>
            <p:ph sz="quarter" idx="1"/>
          </p:nvPr>
        </p:nvSpPr>
        <p:spPr>
          <a:xfrm>
            <a:off x="3124200" y="685800"/>
            <a:ext cx="5638800" cy="5410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Marcador de número de diapositiva"/>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E701807C-C6EB-46E4-9686-408032C8B6CE}" type="slidenum">
              <a:rPr lang="es-AR" smtClean="0"/>
              <a:t>‹Nº›</a:t>
            </a:fld>
            <a:endParaRPr lang="es-AR"/>
          </a:p>
        </p:txBody>
      </p:sp>
      <p:sp>
        <p:nvSpPr>
          <p:cNvPr id="21" name="20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Marcador de fecha"/>
          <p:cNvSpPr>
            <a:spLocks noGrp="1"/>
          </p:cNvSpPr>
          <p:nvPr>
            <p:ph type="dt" sz="half" idx="10"/>
          </p:nvPr>
        </p:nvSpPr>
        <p:spPr/>
        <p:txBody>
          <a:bodyPr/>
          <a:lstStyle/>
          <a:p>
            <a:fld id="{BB2859C0-5FF7-4544-BBEC-243C41AA9403}" type="datetimeFigureOut">
              <a:rPr lang="es-AR" smtClean="0"/>
              <a:t>27/08/2019</a:t>
            </a:fld>
            <a:endParaRPr lang="es-AR"/>
          </a:p>
        </p:txBody>
      </p:sp>
      <p:sp>
        <p:nvSpPr>
          <p:cNvPr id="6" name="5 Marcador de pie de página"/>
          <p:cNvSpPr>
            <a:spLocks noGrp="1"/>
          </p:cNvSpPr>
          <p:nvPr>
            <p:ph type="ftr" sz="quarter" idx="11"/>
          </p:nvPr>
        </p:nvSpPr>
        <p:spPr>
          <a:xfrm>
            <a:off x="301752" y="6410848"/>
            <a:ext cx="3383280" cy="365760"/>
          </a:xfrm>
        </p:spPr>
        <p:txBody>
          <a:bodyPr/>
          <a:lstStyle/>
          <a:p>
            <a:endParaRPr lang="es-A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1" name="20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19 Rectángulo"/>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11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Marcador de número de diapositiva"/>
          <p:cNvSpPr>
            <a:spLocks noGrp="1"/>
          </p:cNvSpPr>
          <p:nvPr>
            <p:ph type="sldNum" sz="quarter" idx="12"/>
          </p:nvPr>
        </p:nvSpPr>
        <p:spPr>
          <a:xfrm>
            <a:off x="1371600" y="312738"/>
            <a:ext cx="457200" cy="441325"/>
          </a:xfrm>
        </p:spPr>
        <p:txBody>
          <a:bodyPr/>
          <a:lstStyle/>
          <a:p>
            <a:fld id="{E701807C-C6EB-46E4-9686-408032C8B6CE}" type="slidenum">
              <a:rPr lang="es-AR" smtClean="0"/>
              <a:t>‹Nº›</a:t>
            </a:fld>
            <a:endParaRPr lang="es-AR"/>
          </a:p>
        </p:txBody>
      </p:sp>
      <p:sp>
        <p:nvSpPr>
          <p:cNvPr id="2" name="1 Título"/>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3000375" y="609600"/>
            <a:ext cx="5867400" cy="4267200"/>
          </a:xfrm>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22" name="21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Marcador de fecha"/>
          <p:cNvSpPr>
            <a:spLocks noGrp="1"/>
          </p:cNvSpPr>
          <p:nvPr>
            <p:ph type="dt" sz="half" idx="10"/>
          </p:nvPr>
        </p:nvSpPr>
        <p:spPr>
          <a:xfrm>
            <a:off x="5788152" y="6404984"/>
            <a:ext cx="3044952" cy="365760"/>
          </a:xfrm>
        </p:spPr>
        <p:txBody>
          <a:bodyPr/>
          <a:lstStyle/>
          <a:p>
            <a:fld id="{BB2859C0-5FF7-4544-BBEC-243C41AA9403}" type="datetimeFigureOut">
              <a:rPr lang="es-AR" smtClean="0"/>
              <a:t>27/08/2019</a:t>
            </a:fld>
            <a:endParaRPr lang="es-AR"/>
          </a:p>
        </p:txBody>
      </p:sp>
      <p:sp>
        <p:nvSpPr>
          <p:cNvPr id="6" name="5 Marcador de pie de página"/>
          <p:cNvSpPr>
            <a:spLocks noGrp="1"/>
          </p:cNvSpPr>
          <p:nvPr>
            <p:ph type="ftr" sz="quarter" idx="11"/>
          </p:nvPr>
        </p:nvSpPr>
        <p:spPr>
          <a:xfrm>
            <a:off x="301752" y="6410848"/>
            <a:ext cx="3584448" cy="365760"/>
          </a:xfrm>
        </p:spPr>
        <p:txBody>
          <a:bodyPr/>
          <a:lstStyle/>
          <a:p>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Marcador de fecha"/>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BB2859C0-5FF7-4544-BBEC-243C41AA9403}" type="datetimeFigureOut">
              <a:rPr lang="es-AR" smtClean="0"/>
              <a:t>27/08/2019</a:t>
            </a:fld>
            <a:endParaRPr lang="es-AR"/>
          </a:p>
        </p:txBody>
      </p:sp>
      <p:sp>
        <p:nvSpPr>
          <p:cNvPr id="3" name="2 Marcador de pie de página"/>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s-AR"/>
          </a:p>
        </p:txBody>
      </p:sp>
      <p:sp>
        <p:nvSpPr>
          <p:cNvPr id="8" name="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9 Conector recto"/>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11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Marcador de número de diapositiva"/>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E701807C-C6EB-46E4-9686-408032C8B6CE}" type="slidenum">
              <a:rPr lang="es-AR" smtClean="0"/>
              <a:t>‹Nº›</a:t>
            </a:fld>
            <a:endParaRPr lang="es-AR"/>
          </a:p>
        </p:txBody>
      </p:sp>
      <p:sp>
        <p:nvSpPr>
          <p:cNvPr id="22" name="21 Marcador de título"/>
          <p:cNvSpPr>
            <a:spLocks noGrp="1"/>
          </p:cNvSpPr>
          <p:nvPr>
            <p:ph type="title"/>
          </p:nvPr>
        </p:nvSpPr>
        <p:spPr>
          <a:xfrm>
            <a:off x="301752" y="228600"/>
            <a:ext cx="8534400" cy="758952"/>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852936"/>
            <a:ext cx="8568952" cy="3528392"/>
          </a:xfrm>
        </p:spPr>
        <p:txBody>
          <a:bodyPr>
            <a:normAutofit lnSpcReduction="10000"/>
          </a:bodyPr>
          <a:lstStyle/>
          <a:p>
            <a:r>
              <a:rPr lang="es-AR" sz="3200" dirty="0" smtClean="0"/>
              <a:t>Fallo dictado por la Corte Suprema de Justicia de la Nación</a:t>
            </a:r>
          </a:p>
          <a:p>
            <a:r>
              <a:rPr lang="es-AR" sz="3200" dirty="0" smtClean="0"/>
              <a:t>Emitido el día 10 de Agosto de 2.017</a:t>
            </a:r>
          </a:p>
          <a:p>
            <a:r>
              <a:rPr lang="es-AR" sz="2000" dirty="0" smtClean="0"/>
              <a:t>Ministros: </a:t>
            </a:r>
            <a:r>
              <a:rPr lang="es-AR" sz="2000" dirty="0" err="1" smtClean="0"/>
              <a:t>lorenzetti</a:t>
            </a:r>
            <a:r>
              <a:rPr lang="es-AR" sz="2000" dirty="0" smtClean="0"/>
              <a:t> – </a:t>
            </a:r>
            <a:r>
              <a:rPr lang="es-AR" sz="2000" dirty="0" err="1" smtClean="0"/>
              <a:t>highton</a:t>
            </a:r>
            <a:r>
              <a:rPr lang="es-AR" sz="2000" dirty="0" smtClean="0"/>
              <a:t> de </a:t>
            </a:r>
            <a:r>
              <a:rPr lang="es-AR" sz="2000" dirty="0" err="1" smtClean="0"/>
              <a:t>nolasco</a:t>
            </a:r>
            <a:r>
              <a:rPr lang="es-AR" sz="2000" dirty="0" smtClean="0"/>
              <a:t> – </a:t>
            </a:r>
            <a:r>
              <a:rPr lang="es-AR" sz="2000" dirty="0" err="1" smtClean="0"/>
              <a:t>rosenkrantz</a:t>
            </a:r>
            <a:r>
              <a:rPr lang="es-AR" sz="2000" dirty="0" smtClean="0"/>
              <a:t> – </a:t>
            </a:r>
            <a:r>
              <a:rPr lang="es-AR" sz="2000" dirty="0" err="1" smtClean="0"/>
              <a:t>maqueda</a:t>
            </a:r>
            <a:r>
              <a:rPr lang="es-AR" sz="2000" dirty="0" smtClean="0"/>
              <a:t> y </a:t>
            </a:r>
            <a:r>
              <a:rPr lang="es-AR" sz="2000" dirty="0" err="1" smtClean="0"/>
              <a:t>rosatti</a:t>
            </a:r>
            <a:endParaRPr lang="es-AR" sz="2000" dirty="0" smtClean="0"/>
          </a:p>
          <a:p>
            <a:pPr algn="r"/>
            <a:r>
              <a:rPr lang="es-AR" sz="1300" dirty="0" smtClean="0">
                <a:solidFill>
                  <a:srgbClr val="FF0000"/>
                </a:solidFill>
              </a:rPr>
              <a:t>PP REALIZADOPOR DIEGO SOUTO</a:t>
            </a:r>
            <a:endParaRPr lang="es-AR" sz="1300" dirty="0">
              <a:solidFill>
                <a:srgbClr val="FF0000"/>
              </a:solidFill>
            </a:endParaRPr>
          </a:p>
          <a:p>
            <a:endParaRPr lang="es-AR" sz="3200" dirty="0" smtClean="0"/>
          </a:p>
          <a:p>
            <a:endParaRPr lang="es-AR" dirty="0"/>
          </a:p>
        </p:txBody>
      </p:sp>
      <p:sp>
        <p:nvSpPr>
          <p:cNvPr id="2" name="1 Título"/>
          <p:cNvSpPr>
            <a:spLocks noGrp="1"/>
          </p:cNvSpPr>
          <p:nvPr>
            <p:ph type="ctrTitle"/>
          </p:nvPr>
        </p:nvSpPr>
        <p:spPr>
          <a:xfrm>
            <a:off x="323528" y="381000"/>
            <a:ext cx="8496944" cy="1823864"/>
          </a:xfrm>
        </p:spPr>
        <p:txBody>
          <a:bodyPr>
            <a:normAutofit fontScale="90000"/>
          </a:bodyPr>
          <a:lstStyle/>
          <a:p>
            <a:r>
              <a:rPr lang="es-AR" b="1" dirty="0" smtClean="0"/>
              <a:t>“ONTIVEROS STELLA MARIS C/ PREVENCION ART S.A. Y OTROS S/ ACCIDENTE – Inc. Y Cas.”</a:t>
            </a:r>
            <a:endParaRPr lang="es-AR" b="1" dirty="0"/>
          </a:p>
        </p:txBody>
      </p:sp>
    </p:spTree>
    <p:extLst>
      <p:ext uri="{BB962C8B-B14F-4D97-AF65-F5344CB8AC3E}">
        <p14:creationId xmlns:p14="http://schemas.microsoft.com/office/powerpoint/2010/main" val="1073801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ubtítulo"/>
          <p:cNvSpPr>
            <a:spLocks noGrp="1"/>
          </p:cNvSpPr>
          <p:nvPr>
            <p:ph type="subTitle" idx="1"/>
          </p:nvPr>
        </p:nvSpPr>
        <p:spPr>
          <a:xfrm>
            <a:off x="323528" y="2708920"/>
            <a:ext cx="8640960" cy="3816424"/>
          </a:xfrm>
        </p:spPr>
        <p:txBody>
          <a:bodyPr>
            <a:normAutofit lnSpcReduction="10000"/>
          </a:bodyPr>
          <a:lstStyle/>
          <a:p>
            <a:pPr algn="just"/>
            <a:r>
              <a:rPr lang="es-AR" dirty="0" smtClean="0"/>
              <a:t>A la hora de establecer la cuantía del resarcimiento de los “únicos daños materiales” que tuvo en cuenta. </a:t>
            </a:r>
          </a:p>
          <a:p>
            <a:pPr algn="just"/>
            <a:r>
              <a:rPr lang="es-AR" dirty="0" smtClean="0"/>
              <a:t>Corresponde, valorar desde una perspectiva mas amplia la grave afectación de la actividad social y deportiva que el propio fallo tuvo por probada, y examinar además, si las consecuencias del siniestro privaron a la magistrada de la posibilidad futura de ascender en su carrera judicial.</a:t>
            </a:r>
          </a:p>
          <a:p>
            <a:pPr algn="just"/>
            <a:r>
              <a:rPr lang="es-AR" dirty="0" smtClean="0"/>
              <a:t>Se debió adoptar una perspectiva ampliar, para cuantificar la indemnización por daño moral. Indemnización que debería  ser adecuada a suministrar a la victima aquellos bienes de consuelo, en relación con la índole del bien frustrado.</a:t>
            </a:r>
          </a:p>
          <a:p>
            <a:endParaRPr lang="es-AR" dirty="0"/>
          </a:p>
        </p:txBody>
      </p:sp>
      <p:sp>
        <p:nvSpPr>
          <p:cNvPr id="3" name="2 Título"/>
          <p:cNvSpPr>
            <a:spLocks noGrp="1"/>
          </p:cNvSpPr>
          <p:nvPr>
            <p:ph type="ctrTitle"/>
          </p:nvPr>
        </p:nvSpPr>
        <p:spPr/>
        <p:txBody>
          <a:bodyPr>
            <a:normAutofit/>
          </a:bodyPr>
          <a:lstStyle/>
          <a:p>
            <a:pPr algn="just"/>
            <a:r>
              <a:rPr lang="es-AR" sz="3200" dirty="0" smtClean="0"/>
              <a:t>ES </a:t>
            </a:r>
            <a:r>
              <a:rPr lang="es-AR" sz="3200" b="1" u="sng" dirty="0" smtClean="0"/>
              <a:t>IRRAZONABLE</a:t>
            </a:r>
            <a:r>
              <a:rPr lang="es-AR" sz="3200" dirty="0" smtClean="0"/>
              <a:t> QUE EL A QUO HAYA HECHO HINCAPIE EN EL GRADO PARCIAL DE INCAPACIDAD </a:t>
            </a:r>
            <a:endParaRPr lang="es-AR" sz="3200" dirty="0"/>
          </a:p>
        </p:txBody>
      </p:sp>
    </p:spTree>
    <p:extLst>
      <p:ext uri="{BB962C8B-B14F-4D97-AF65-F5344CB8AC3E}">
        <p14:creationId xmlns:p14="http://schemas.microsoft.com/office/powerpoint/2010/main" val="34670312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sz="2800" dirty="0" smtClean="0">
                <a:solidFill>
                  <a:srgbClr val="FF0000"/>
                </a:solidFill>
              </a:rPr>
              <a:t>9.- EL FALLO APELADO ADOPTO UN CRITERIO </a:t>
            </a:r>
            <a:r>
              <a:rPr lang="es-AR" sz="2800" u="sng" dirty="0" smtClean="0">
                <a:solidFill>
                  <a:srgbClr val="FF0000"/>
                </a:solidFill>
              </a:rPr>
              <a:t>INJUSTIFICADAMENTE RESTRICTIVO</a:t>
            </a:r>
            <a:endParaRPr lang="es-AR" sz="2800" u="sng" dirty="0">
              <a:solidFill>
                <a:srgbClr val="FF0000"/>
              </a:solidFill>
            </a:endParaRPr>
          </a:p>
        </p:txBody>
      </p:sp>
      <p:sp>
        <p:nvSpPr>
          <p:cNvPr id="3" name="2 Marcador de contenido"/>
          <p:cNvSpPr>
            <a:spLocks noGrp="1"/>
          </p:cNvSpPr>
          <p:nvPr>
            <p:ph sz="quarter" idx="1"/>
          </p:nvPr>
        </p:nvSpPr>
        <p:spPr/>
        <p:txBody>
          <a:bodyPr>
            <a:normAutofit lnSpcReduction="10000"/>
          </a:bodyPr>
          <a:lstStyle/>
          <a:p>
            <a:r>
              <a:rPr lang="es-AR" dirty="0" smtClean="0"/>
              <a:t>QUE LO LLEVÓ A ESTABLECER RESARCIMIENTOS INSUFICIENTES PARA SATISFACER EL DERECHO A UNA REPARACION INTEGRAL.</a:t>
            </a:r>
          </a:p>
          <a:p>
            <a:r>
              <a:rPr lang="es-AR" dirty="0" smtClean="0"/>
              <a:t>ELLO DESCALIFICA LA SENTENCIA. MÁXIME CUANDO SE ADVIERTE QUE EL MONTO A VALORES DE OCTUBRE DE 2.012 ES NOTORIAMENTE INFERIOR AL TOTAL DE LAS PRESTACIONES DINERARIAS “MINIMAS” QUE CONTEMPLABA EL SISTEMA ESPECIAL DE LA LRT.</a:t>
            </a:r>
            <a:endParaRPr lang="es-AR" dirty="0"/>
          </a:p>
        </p:txBody>
      </p:sp>
    </p:spTree>
    <p:extLst>
      <p:ext uri="{BB962C8B-B14F-4D97-AF65-F5344CB8AC3E}">
        <p14:creationId xmlns:p14="http://schemas.microsoft.com/office/powerpoint/2010/main" val="9458144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8534400" cy="896144"/>
          </a:xfrm>
        </p:spPr>
        <p:txBody>
          <a:bodyPr>
            <a:normAutofit fontScale="90000"/>
          </a:bodyPr>
          <a:lstStyle/>
          <a:p>
            <a:r>
              <a:rPr lang="es-AR" sz="3100" dirty="0" smtClean="0">
                <a:solidFill>
                  <a:srgbClr val="FF0000"/>
                </a:solidFill>
              </a:rPr>
              <a:t>TALES MINIMOS ASCENDIAN A UN TOTAL DE $462.933,60.-</a:t>
            </a:r>
            <a:r>
              <a:rPr lang="es-AR" dirty="0" smtClean="0"/>
              <a:t> </a:t>
            </a:r>
            <a:endParaRPr lang="es-AR" dirty="0"/>
          </a:p>
        </p:txBody>
      </p:sp>
      <p:sp>
        <p:nvSpPr>
          <p:cNvPr id="3" name="2 Marcador de contenido"/>
          <p:cNvSpPr>
            <a:spLocks noGrp="1"/>
          </p:cNvSpPr>
          <p:nvPr>
            <p:ph sz="quarter" idx="1"/>
          </p:nvPr>
        </p:nvSpPr>
        <p:spPr/>
        <p:txBody>
          <a:bodyPr/>
          <a:lstStyle/>
          <a:p>
            <a:pPr algn="just"/>
            <a:r>
              <a:rPr lang="es-AR" b="1" u="sng" dirty="0" smtClean="0">
                <a:solidFill>
                  <a:srgbClr val="FF0000"/>
                </a:solidFill>
              </a:rPr>
              <a:t>RESULTA INCONCEBIBLE </a:t>
            </a:r>
            <a:r>
              <a:rPr lang="es-AR" dirty="0" smtClean="0"/>
              <a:t> (SEÑALA LA CORTE), QUE UNA INDEMNIZACION CIVIL, QUE DEBE SER INTEGRAL, NI SIQUIERA ALCANCE A LAS PRESTACIONES MINIMAS QUE EL SISTEMA ESPECIAL DE REPARACION DE LOS ACCIDENTES LABORALES ASEGURA A TODO TRABAJADOR CON INDEPENDENCIA DE SU NIVEL DE INGRESO SALARIAL.</a:t>
            </a:r>
          </a:p>
          <a:p>
            <a:endParaRPr lang="es-AR" dirty="0"/>
          </a:p>
        </p:txBody>
      </p:sp>
    </p:spTree>
    <p:extLst>
      <p:ext uri="{BB962C8B-B14F-4D97-AF65-F5344CB8AC3E}">
        <p14:creationId xmlns:p14="http://schemas.microsoft.com/office/powerpoint/2010/main" val="3086634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a:xfrm>
            <a:off x="395536" y="2819400"/>
            <a:ext cx="8496944" cy="3417912"/>
          </a:xfrm>
        </p:spPr>
        <p:txBody>
          <a:bodyPr>
            <a:noAutofit/>
          </a:bodyPr>
          <a:lstStyle/>
          <a:p>
            <a:r>
              <a:rPr lang="es-AR" sz="2800" dirty="0" smtClean="0"/>
              <a:t>SE HACE LUGAR A LA QUEJA.</a:t>
            </a:r>
          </a:p>
          <a:p>
            <a:endParaRPr lang="es-AR" sz="2800" dirty="0" smtClean="0"/>
          </a:p>
          <a:p>
            <a:r>
              <a:rPr lang="es-AR" sz="2800" dirty="0" smtClean="0"/>
              <a:t>SE DECLARA PROCEDENTE EL RECURSO EXTRAORDINARIO.</a:t>
            </a:r>
          </a:p>
          <a:p>
            <a:endParaRPr lang="es-AR" sz="2800" dirty="0" smtClean="0"/>
          </a:p>
          <a:p>
            <a:r>
              <a:rPr lang="es-AR" sz="2800" dirty="0" smtClean="0"/>
              <a:t>SE REVOCA LA </a:t>
            </a:r>
            <a:r>
              <a:rPr lang="es-AR" sz="2800" smtClean="0"/>
              <a:t>SENTENCIA APELADA.</a:t>
            </a:r>
            <a:endParaRPr lang="es-AR" sz="2800" dirty="0"/>
          </a:p>
        </p:txBody>
      </p:sp>
      <p:sp>
        <p:nvSpPr>
          <p:cNvPr id="4" name="3 Título"/>
          <p:cNvSpPr>
            <a:spLocks noGrp="1"/>
          </p:cNvSpPr>
          <p:nvPr>
            <p:ph type="ctrTitle"/>
          </p:nvPr>
        </p:nvSpPr>
        <p:spPr>
          <a:xfrm>
            <a:off x="685800" y="381000"/>
            <a:ext cx="7772400" cy="1895872"/>
          </a:xfrm>
        </p:spPr>
        <p:txBody>
          <a:bodyPr>
            <a:normAutofit fontScale="90000"/>
          </a:bodyPr>
          <a:lstStyle/>
          <a:p>
            <a:r>
              <a:rPr lang="es-AR" sz="3200" b="1" dirty="0" smtClean="0"/>
              <a:t>10.- CORRESPONDE DESCALIFICAR EL FALLO APELADO CON ARREGLO </a:t>
            </a:r>
            <a:br>
              <a:rPr lang="es-AR" sz="3200" b="1" dirty="0" smtClean="0"/>
            </a:br>
            <a:r>
              <a:rPr lang="es-AR" sz="3200" b="1" dirty="0" smtClean="0"/>
              <a:t>A LA </a:t>
            </a:r>
            <a:br>
              <a:rPr lang="es-AR" sz="3200" b="1" dirty="0" smtClean="0"/>
            </a:br>
            <a:r>
              <a:rPr lang="es-AR" sz="3200" b="1" u="sng" dirty="0" smtClean="0"/>
              <a:t>DOCTRINA DE LA  ARBITRARIEDAD</a:t>
            </a:r>
            <a:endParaRPr lang="es-AR" sz="3200" b="1" u="sng" dirty="0"/>
          </a:p>
        </p:txBody>
      </p:sp>
    </p:spTree>
    <p:extLst>
      <p:ext uri="{BB962C8B-B14F-4D97-AF65-F5344CB8AC3E}">
        <p14:creationId xmlns:p14="http://schemas.microsoft.com/office/powerpoint/2010/main" val="788787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Considerando 1</a:t>
            </a:r>
            <a:endParaRPr lang="es-AR" dirty="0"/>
          </a:p>
        </p:txBody>
      </p:sp>
      <p:sp>
        <p:nvSpPr>
          <p:cNvPr id="3" name="2 Marcador de contenido"/>
          <p:cNvSpPr>
            <a:spLocks noGrp="1"/>
          </p:cNvSpPr>
          <p:nvPr>
            <p:ph sz="quarter" idx="1"/>
          </p:nvPr>
        </p:nvSpPr>
        <p:spPr/>
        <p:txBody>
          <a:bodyPr>
            <a:normAutofit lnSpcReduction="10000"/>
          </a:bodyPr>
          <a:lstStyle/>
          <a:p>
            <a:r>
              <a:rPr lang="es-AR" dirty="0" smtClean="0"/>
              <a:t>La SCJM, redujo el importe de la condena fundada en el Código Civil. (Vigente entonces), que había establecido la Cámara de Trabajo de Mendoza por la Reparación Integral, por el siniestro sufrido en Agosto de 2.001, por la actora Jueza local mientras laboraba en su despacho.</a:t>
            </a:r>
          </a:p>
          <a:p>
            <a:r>
              <a:rPr lang="es-AR" dirty="0" smtClean="0"/>
              <a:t>Señaló la SCJM como circunstancia relevante “la edad de la actora al momento del siniestro (48), la incapacidad (60%) y que registraba una amplia actividad social, la que se vio disminuida, al igual que sus actividades deportivas”.</a:t>
            </a:r>
            <a:endParaRPr lang="es-AR" dirty="0"/>
          </a:p>
        </p:txBody>
      </p:sp>
    </p:spTree>
    <p:extLst>
      <p:ext uri="{BB962C8B-B14F-4D97-AF65-F5344CB8AC3E}">
        <p14:creationId xmlns:p14="http://schemas.microsoft.com/office/powerpoint/2010/main" val="14332169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ubtítulo"/>
          <p:cNvSpPr>
            <a:spLocks noGrp="1"/>
          </p:cNvSpPr>
          <p:nvPr>
            <p:ph type="subTitle" idx="1"/>
          </p:nvPr>
        </p:nvSpPr>
        <p:spPr>
          <a:xfrm>
            <a:off x="395536" y="2819400"/>
            <a:ext cx="8568952" cy="3561928"/>
          </a:xfrm>
        </p:spPr>
        <p:txBody>
          <a:bodyPr>
            <a:normAutofit lnSpcReduction="10000"/>
          </a:bodyPr>
          <a:lstStyle/>
          <a:p>
            <a:pPr algn="just"/>
            <a:r>
              <a:rPr lang="es-AR" dirty="0" smtClean="0"/>
              <a:t>Para ello consideró que: </a:t>
            </a:r>
          </a:p>
          <a:p>
            <a:pPr algn="just"/>
            <a:r>
              <a:rPr lang="es-AR" dirty="0" smtClean="0"/>
              <a:t>1.- el peritaje indicaba que no era total, sino parcial; </a:t>
            </a:r>
          </a:p>
          <a:p>
            <a:pPr algn="just"/>
            <a:r>
              <a:rPr lang="es-AR" dirty="0" smtClean="0"/>
              <a:t>2.- Debía descontarse los $ 78.880, que la art ya había abonado; </a:t>
            </a:r>
          </a:p>
          <a:p>
            <a:pPr algn="just"/>
            <a:r>
              <a:rPr lang="es-AR" dirty="0" smtClean="0"/>
              <a:t>3.- no hacer lugar al lucro cesante, la jueza  mantuvo su cargo, percibiendo la totalidad de su salario;</a:t>
            </a:r>
          </a:p>
          <a:p>
            <a:pPr algn="just"/>
            <a:r>
              <a:rPr lang="es-AR" dirty="0" smtClean="0"/>
              <a:t>4.- el importe considerado por “daño a la integridad física”, era adecuado comparado con situaciones análogas .-</a:t>
            </a:r>
          </a:p>
          <a:p>
            <a:pPr algn="just"/>
            <a:r>
              <a:rPr lang="es-AR" dirty="0" smtClean="0"/>
              <a:t>Los montos estipulados por la Corte mendocina, fueron fijados a valores de octubre de 2.012 (mes de sentencia de instancia anterior).</a:t>
            </a:r>
          </a:p>
          <a:p>
            <a:pPr algn="just"/>
            <a:endParaRPr lang="es-AR" dirty="0"/>
          </a:p>
        </p:txBody>
      </p:sp>
      <p:sp>
        <p:nvSpPr>
          <p:cNvPr id="3" name="2 Título"/>
          <p:cNvSpPr>
            <a:spLocks noGrp="1"/>
          </p:cNvSpPr>
          <p:nvPr>
            <p:ph type="ctrTitle"/>
          </p:nvPr>
        </p:nvSpPr>
        <p:spPr>
          <a:xfrm>
            <a:off x="685800" y="381000"/>
            <a:ext cx="8134672" cy="1752600"/>
          </a:xfrm>
        </p:spPr>
        <p:txBody>
          <a:bodyPr>
            <a:normAutofit fontScale="90000"/>
          </a:bodyPr>
          <a:lstStyle/>
          <a:p>
            <a:r>
              <a:rPr lang="es-AR" sz="3600" b="1" u="sng" dirty="0" smtClean="0"/>
              <a:t>La SCJM decidió reducir la indemnización a $ 200.000 por Daño Material y $ 120 por Daño Moral</a:t>
            </a:r>
            <a:r>
              <a:rPr lang="es-AR" sz="3600" dirty="0" smtClean="0"/>
              <a:t>.</a:t>
            </a:r>
            <a:endParaRPr lang="es-AR" sz="3600" dirty="0"/>
          </a:p>
        </p:txBody>
      </p:sp>
    </p:spTree>
    <p:extLst>
      <p:ext uri="{BB962C8B-B14F-4D97-AF65-F5344CB8AC3E}">
        <p14:creationId xmlns:p14="http://schemas.microsoft.com/office/powerpoint/2010/main" val="34501661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sz="2800" dirty="0" smtClean="0"/>
              <a:t>2.- Contra la sentencia de la Corte Mendocina, la actora dedujo REX, cuya denegación dio origen a la Queja.</a:t>
            </a:r>
            <a:endParaRPr lang="es-AR" sz="2800" dirty="0"/>
          </a:p>
        </p:txBody>
      </p:sp>
      <p:sp>
        <p:nvSpPr>
          <p:cNvPr id="3" name="2 Marcador de contenido"/>
          <p:cNvSpPr>
            <a:spLocks noGrp="1"/>
          </p:cNvSpPr>
          <p:nvPr>
            <p:ph sz="quarter" idx="1"/>
          </p:nvPr>
        </p:nvSpPr>
        <p:spPr/>
        <p:txBody>
          <a:bodyPr>
            <a:normAutofit lnSpcReduction="10000"/>
          </a:bodyPr>
          <a:lstStyle/>
          <a:p>
            <a:r>
              <a:rPr lang="es-AR" sz="2400" dirty="0" smtClean="0"/>
              <a:t>Se invocó la “DOCTRINA DE LA ARBITRARIEDAD”.</a:t>
            </a:r>
          </a:p>
          <a:p>
            <a:r>
              <a:rPr lang="es-AR" sz="2400" dirty="0" smtClean="0"/>
              <a:t>La actora cuestionó de la Sentencia Provincial: </a:t>
            </a:r>
          </a:p>
          <a:p>
            <a:pPr marL="0" indent="0">
              <a:buNone/>
            </a:pPr>
            <a:r>
              <a:rPr lang="es-AR" sz="2400" dirty="0" smtClean="0"/>
              <a:t>- Que el desechar el “lucro Cesante”, se apoyó en meras consideraciones dogmáticas.</a:t>
            </a:r>
          </a:p>
          <a:p>
            <a:r>
              <a:rPr lang="es-AR" sz="2400" dirty="0" smtClean="0"/>
              <a:t>- Que la cuantificación de los resarcimientos, basados en comparaciones, no guardaban analogía alguna, que por lo tanto, no se tuvieron adecuadamente las secuelas dañosas del siniestro, ya sea respecto a los padecimientos permanentes, como a la afectación de la vida social y deportiva de la actora. Como así también de sus posibilidades de progresar profesionalmente. En suma de SU PROYECTO DE VIDA.</a:t>
            </a:r>
            <a:endParaRPr lang="es-AR" sz="2400" dirty="0"/>
          </a:p>
        </p:txBody>
      </p:sp>
    </p:spTree>
    <p:extLst>
      <p:ext uri="{BB962C8B-B14F-4D97-AF65-F5344CB8AC3E}">
        <p14:creationId xmlns:p14="http://schemas.microsoft.com/office/powerpoint/2010/main" val="2420223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8534400" cy="1328192"/>
          </a:xfrm>
        </p:spPr>
        <p:txBody>
          <a:bodyPr>
            <a:noAutofit/>
          </a:bodyPr>
          <a:lstStyle/>
          <a:p>
            <a:r>
              <a:rPr lang="es-AR" sz="2400" dirty="0" smtClean="0"/>
              <a:t>LA ACTORA CUESTIONA EL CRITERIO “RESTRICTIVO” ADOPTADO POR LA CORTE PROVINCIAL</a:t>
            </a:r>
            <a:br>
              <a:rPr lang="es-AR" sz="2400" dirty="0" smtClean="0"/>
            </a:br>
            <a:endParaRPr lang="es-AR" sz="2400" dirty="0"/>
          </a:p>
        </p:txBody>
      </p:sp>
      <p:sp>
        <p:nvSpPr>
          <p:cNvPr id="3" name="2 Marcador de contenido"/>
          <p:cNvSpPr>
            <a:spLocks noGrp="1"/>
          </p:cNvSpPr>
          <p:nvPr>
            <p:ph sz="quarter" idx="1"/>
          </p:nvPr>
        </p:nvSpPr>
        <p:spPr/>
        <p:txBody>
          <a:bodyPr>
            <a:normAutofit fontScale="92500"/>
          </a:bodyPr>
          <a:lstStyle/>
          <a:p>
            <a:r>
              <a:rPr lang="es-AR" dirty="0" smtClean="0"/>
              <a:t>Señala la actora, el “absurdo” de otorgar un resarcimiento notoriamente inferior al contemplado para secuelas incapacitantes de igual entidad, al “REGIMEN ESPECIAL DE LA REPARACION DE DAÑOS DERIVADOS DE LAS LEYES 24.557 Y 26.773”.-</a:t>
            </a:r>
          </a:p>
          <a:p>
            <a:r>
              <a:rPr lang="es-AR" dirty="0" smtClean="0"/>
              <a:t>3.- Aunque los argumentos del REX remiten a cuestiones fácticas y de derecho común, se hace la Excepción, por que considera la Corte Nacional la sentencia provincial se apoya en afirmaciones dogmáticas. Que no “constituye una derivación RAZONADA del derecho aplicable a las circunstancias comprobadas de la causa”.</a:t>
            </a:r>
            <a:endParaRPr lang="es-AR" dirty="0"/>
          </a:p>
        </p:txBody>
      </p:sp>
    </p:spTree>
    <p:extLst>
      <p:ext uri="{BB962C8B-B14F-4D97-AF65-F5344CB8AC3E}">
        <p14:creationId xmlns:p14="http://schemas.microsoft.com/office/powerpoint/2010/main" val="8320294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4.- LA CSJN ha señalado en otras oportunidades</a:t>
            </a:r>
            <a:endParaRPr lang="es-AR" dirty="0"/>
          </a:p>
        </p:txBody>
      </p:sp>
      <p:sp>
        <p:nvSpPr>
          <p:cNvPr id="3" name="2 Marcador de contenido"/>
          <p:cNvSpPr>
            <a:spLocks noGrp="1"/>
          </p:cNvSpPr>
          <p:nvPr>
            <p:ph sz="quarter" idx="1"/>
          </p:nvPr>
        </p:nvSpPr>
        <p:spPr/>
        <p:txBody>
          <a:bodyPr>
            <a:normAutofit fontScale="92500"/>
          </a:bodyPr>
          <a:lstStyle/>
          <a:p>
            <a:pPr marL="0" indent="0">
              <a:buNone/>
            </a:pPr>
            <a:r>
              <a:rPr lang="es-AR" dirty="0" smtClean="0"/>
              <a:t>Que tanto el Derecho a la Reparación Integral, como el derecho a la “integridad de la Persona, en su aspecto físico, psíquico, moral y el derecho a la vida”, se encuentra incorporados al Art. 75 inc. 22 de la CN. (Arts. 1 .DADDH, 3 DUDH, 4,5 y 21 PSJCR y 6 PIDCP)</a:t>
            </a:r>
          </a:p>
          <a:p>
            <a:pPr marL="0" indent="0">
              <a:buNone/>
            </a:pPr>
            <a:endParaRPr lang="es-AR" dirty="0"/>
          </a:p>
          <a:p>
            <a:pPr marL="0" indent="0">
              <a:buNone/>
            </a:pPr>
            <a:r>
              <a:rPr lang="es-AR" dirty="0" smtClean="0"/>
              <a:t>Es la violación del deber de “No Dañar a otro”, lo que genera la obligación de reparar  el menoscabo causado, esto comprende todo perjuicio susceptible de apreciación pecuniaria que afecte en forma cierta a otro en su persona, patrimonio y/o sus derechos o facultades.</a:t>
            </a:r>
            <a:endParaRPr lang="es-AR" dirty="0"/>
          </a:p>
        </p:txBody>
      </p:sp>
    </p:spTree>
    <p:extLst>
      <p:ext uri="{BB962C8B-B14F-4D97-AF65-F5344CB8AC3E}">
        <p14:creationId xmlns:p14="http://schemas.microsoft.com/office/powerpoint/2010/main" val="26196217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0"/>
            <a:ext cx="8534400" cy="1268760"/>
          </a:xfrm>
        </p:spPr>
        <p:txBody>
          <a:bodyPr>
            <a:noAutofit/>
          </a:bodyPr>
          <a:lstStyle/>
          <a:p>
            <a:pPr algn="just"/>
            <a:r>
              <a:rPr lang="es-AR" sz="2400" b="1" u="sng" dirty="0" smtClean="0"/>
              <a:t>La reparación no se logra si el resarcimiento resulta en valores insignificantes en relación con la entidad del daño resarcible.</a:t>
            </a:r>
            <a:endParaRPr lang="es-AR" sz="2400" b="1" u="sng" dirty="0"/>
          </a:p>
        </p:txBody>
      </p:sp>
      <p:sp>
        <p:nvSpPr>
          <p:cNvPr id="3" name="2 Marcador de contenido"/>
          <p:cNvSpPr>
            <a:spLocks noGrp="1"/>
          </p:cNvSpPr>
          <p:nvPr>
            <p:ph sz="quarter" idx="1"/>
          </p:nvPr>
        </p:nvSpPr>
        <p:spPr/>
        <p:txBody>
          <a:bodyPr>
            <a:normAutofit fontScale="92500" lnSpcReduction="10000"/>
          </a:bodyPr>
          <a:lstStyle/>
          <a:p>
            <a:r>
              <a:rPr lang="es-AR" dirty="0" smtClean="0"/>
              <a:t>EL PRINCIPIO DE LA REPARACION INTEGRAL ES UN PRINCIPIO BASAL DEL SISTEMA DE REPARACION CIVIL QUE ENCUENTRA SU FUNDAMENTO EN LA C.N.</a:t>
            </a:r>
          </a:p>
          <a:p>
            <a:r>
              <a:rPr lang="es-AR" dirty="0" smtClean="0"/>
              <a:t>5.- La indemnización integral por Lesiones o </a:t>
            </a:r>
            <a:r>
              <a:rPr lang="es-AR" dirty="0" err="1" smtClean="0"/>
              <a:t>Incap</a:t>
            </a:r>
            <a:r>
              <a:rPr lang="es-AR" dirty="0" smtClean="0"/>
              <a:t>. Física o psíquica, debe reparar la disminución permanente de la aptitud del damnificado para realizar actividades productivas o económicamente valorables. Se debe indemnizar aunque continúe ejerciendo dicha tareas. Ya que influye en sus posibilidades de reinsertarse en caso que tuviera que abandonar las tareas que venia desempeñando. </a:t>
            </a:r>
            <a:endParaRPr lang="es-AR" dirty="0"/>
          </a:p>
        </p:txBody>
      </p:sp>
    </p:spTree>
    <p:extLst>
      <p:ext uri="{BB962C8B-B14F-4D97-AF65-F5344CB8AC3E}">
        <p14:creationId xmlns:p14="http://schemas.microsoft.com/office/powerpoint/2010/main" val="16022234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ubtítulo"/>
          <p:cNvSpPr>
            <a:spLocks noGrp="1"/>
          </p:cNvSpPr>
          <p:nvPr>
            <p:ph type="subTitle" idx="1"/>
          </p:nvPr>
        </p:nvSpPr>
        <p:spPr>
          <a:xfrm>
            <a:off x="179512" y="2708920"/>
            <a:ext cx="8712968" cy="3672408"/>
          </a:xfrm>
        </p:spPr>
        <p:txBody>
          <a:bodyPr/>
          <a:lstStyle/>
          <a:p>
            <a:pPr algn="just"/>
            <a:r>
              <a:rPr lang="es-AR" dirty="0" smtClean="0"/>
              <a:t>Por el contrario, la conclusión de que la experticia médica, daba cuenta de una disminución permanente en su aptitud física (60%), debió llevar a la corte a considerar que mediaba un daño específico que debía repararse, </a:t>
            </a:r>
            <a:r>
              <a:rPr lang="es-AR" u="sng" dirty="0" smtClean="0"/>
              <a:t>aun cuando la víctima continuara trabajando</a:t>
            </a:r>
            <a:r>
              <a:rPr lang="es-AR" dirty="0" smtClean="0"/>
              <a:t>.</a:t>
            </a:r>
          </a:p>
          <a:p>
            <a:pPr algn="just"/>
            <a:endParaRPr lang="es-AR" dirty="0" smtClean="0"/>
          </a:p>
          <a:p>
            <a:pPr algn="just"/>
            <a:r>
              <a:rPr lang="es-AR" dirty="0" smtClean="0"/>
              <a:t>7.- La incapacidad física del trabajador le produce un serio perjuicio en su vida de relación, ese perjuicio debe ser objeto de reparación al margen de lo que pueda corresponder por el menoscabo de la actividad productiva y del daño moral.</a:t>
            </a:r>
            <a:endParaRPr lang="es-AR" u="sng" dirty="0" smtClean="0"/>
          </a:p>
          <a:p>
            <a:pPr algn="just"/>
            <a:r>
              <a:rPr lang="es-AR" u="sng" dirty="0" smtClean="0">
                <a:solidFill>
                  <a:srgbClr val="FF0000"/>
                </a:solidFill>
              </a:rPr>
              <a:t>LA INTEGRIDAD FISICA EN SI MISMA TIENE UN VALOR INDEMNIZABLE</a:t>
            </a:r>
            <a:endParaRPr lang="es-AR" u="sng" dirty="0">
              <a:solidFill>
                <a:srgbClr val="FF0000"/>
              </a:solidFill>
            </a:endParaRPr>
          </a:p>
        </p:txBody>
      </p:sp>
      <p:sp>
        <p:nvSpPr>
          <p:cNvPr id="3" name="2 Título"/>
          <p:cNvSpPr>
            <a:spLocks noGrp="1"/>
          </p:cNvSpPr>
          <p:nvPr>
            <p:ph type="ctrTitle"/>
          </p:nvPr>
        </p:nvSpPr>
        <p:spPr>
          <a:xfrm>
            <a:off x="685800" y="381000"/>
            <a:ext cx="7772400" cy="1751856"/>
          </a:xfrm>
        </p:spPr>
        <p:txBody>
          <a:bodyPr>
            <a:noAutofit/>
          </a:bodyPr>
          <a:lstStyle/>
          <a:p>
            <a:pPr algn="just"/>
            <a:r>
              <a:rPr lang="es-AR" sz="2800" dirty="0" smtClean="0"/>
              <a:t>6.- La reducción del resarcimiento por Daño Material dispuesto por el a quo, no puede justificarse bajo dogmáticos argumentos, de que la actora continuó trabajando en su cargo.</a:t>
            </a:r>
            <a:endParaRPr lang="es-AR" sz="2800" dirty="0"/>
          </a:p>
        </p:txBody>
      </p:sp>
    </p:spTree>
    <p:extLst>
      <p:ext uri="{BB962C8B-B14F-4D97-AF65-F5344CB8AC3E}">
        <p14:creationId xmlns:p14="http://schemas.microsoft.com/office/powerpoint/2010/main" val="2604780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sz="2800" u="sng" dirty="0" smtClean="0">
                <a:solidFill>
                  <a:srgbClr val="FF0000"/>
                </a:solidFill>
              </a:rPr>
              <a:t>TRANSCRIBO TEXTUAL POR QUE PUEDE SERVIR PARA LA CRITICA RESPECTO DE LAS CCMM</a:t>
            </a:r>
            <a:endParaRPr lang="es-AR" sz="2800" u="sng" dirty="0">
              <a:solidFill>
                <a:srgbClr val="FF0000"/>
              </a:solidFill>
            </a:endParaRPr>
          </a:p>
        </p:txBody>
      </p:sp>
      <p:sp>
        <p:nvSpPr>
          <p:cNvPr id="3" name="2 Marcador de contenido"/>
          <p:cNvSpPr>
            <a:spLocks noGrp="1"/>
          </p:cNvSpPr>
          <p:nvPr>
            <p:ph sz="quarter" idx="1"/>
          </p:nvPr>
        </p:nvSpPr>
        <p:spPr/>
        <p:txBody>
          <a:bodyPr>
            <a:normAutofit fontScale="92500" lnSpcReduction="10000"/>
          </a:bodyPr>
          <a:lstStyle/>
          <a:p>
            <a:pPr algn="just"/>
            <a:r>
              <a:rPr lang="es-AR" b="1" i="1" u="sng" dirty="0" smtClean="0">
                <a:solidFill>
                  <a:srgbClr val="FF0000"/>
                </a:solidFill>
              </a:rPr>
              <a:t>“Los porcentajes de incapacidad estimados por los peritos médicos – no conforman pautas estrictas que el juzgador deba seguir inevitablemente toda vez que no solo cabe justipreciar el aspecto laboral sino también las consecuencias que afectan a la víctima, tanto desde el punto de vista individual como desde el social, lo que le confiere un marco de valoración “MAS AMPLIO”. En el ámbito de trabajo incluso corresponde indemnizar la pérdida de “chance” cuando el accidente ha privado a la víctima de la posibilidad futura de ascender.</a:t>
            </a:r>
            <a:endParaRPr lang="es-AR" b="1" i="1" u="sng" dirty="0">
              <a:solidFill>
                <a:srgbClr val="FF0000"/>
              </a:solidFill>
            </a:endParaRPr>
          </a:p>
        </p:txBody>
      </p:sp>
    </p:spTree>
    <p:extLst>
      <p:ext uri="{BB962C8B-B14F-4D97-AF65-F5344CB8AC3E}">
        <p14:creationId xmlns:p14="http://schemas.microsoft.com/office/powerpoint/2010/main" val="29720546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98</TotalTime>
  <Words>1256</Words>
  <Application>Microsoft Office PowerPoint</Application>
  <PresentationFormat>Presentación en pantalla (4:3)</PresentationFormat>
  <Paragraphs>52</Paragraphs>
  <Slides>13</Slides>
  <Notes>0</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Civil</vt:lpstr>
      <vt:lpstr>“ONTIVEROS STELLA MARIS C/ PREVENCION ART S.A. Y OTROS S/ ACCIDENTE – Inc. Y Cas.”</vt:lpstr>
      <vt:lpstr>Considerando 1</vt:lpstr>
      <vt:lpstr>La SCJM decidió reducir la indemnización a $ 200.000 por Daño Material y $ 120 por Daño Moral.</vt:lpstr>
      <vt:lpstr>2.- Contra la sentencia de la Corte Mendocina, la actora dedujo REX, cuya denegación dio origen a la Queja.</vt:lpstr>
      <vt:lpstr>LA ACTORA CUESTIONA EL CRITERIO “RESTRICTIVO” ADOPTADO POR LA CORTE PROVINCIAL </vt:lpstr>
      <vt:lpstr>4.- LA CSJN ha señalado en otras oportunidades</vt:lpstr>
      <vt:lpstr>La reparación no se logra si el resarcimiento resulta en valores insignificantes en relación con la entidad del daño resarcible.</vt:lpstr>
      <vt:lpstr>6.- La reducción del resarcimiento por Daño Material dispuesto por el a quo, no puede justificarse bajo dogmáticos argumentos, de que la actora continuó trabajando en su cargo.</vt:lpstr>
      <vt:lpstr>TRANSCRIBO TEXTUAL POR QUE PUEDE SERVIR PARA LA CRITICA RESPECTO DE LAS CCMM</vt:lpstr>
      <vt:lpstr>ES IRRAZONABLE QUE EL A QUO HAYA HECHO HINCAPIE EN EL GRADO PARCIAL DE INCAPACIDAD </vt:lpstr>
      <vt:lpstr>9.- EL FALLO APELADO ADOPTO UN CRITERIO INJUSTIFICADAMENTE RESTRICTIVO</vt:lpstr>
      <vt:lpstr>TALES MINIMOS ASCENDIAN A UN TOTAL DE $462.933,60.- </vt:lpstr>
      <vt:lpstr>10.- CORRESPONDE DESCALIFICAR EL FALLO APELADO CON ARREGLO  A LA  DOCTRINA DE LA  ARBITRARIEDAD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“ONTIVEROS STELLA MARIS C/ PREVENCION ART S.A. Y OTROS S/ ACCIDENTE – Inc. Y Cas.”</dc:title>
  <dc:creator>Usuario</dc:creator>
  <cp:lastModifiedBy>Usuario</cp:lastModifiedBy>
  <cp:revision>27</cp:revision>
  <dcterms:created xsi:type="dcterms:W3CDTF">2019-04-05T02:35:41Z</dcterms:created>
  <dcterms:modified xsi:type="dcterms:W3CDTF">2019-08-27T23:27:16Z</dcterms:modified>
</cp:coreProperties>
</file>