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0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1E8C4E00-0F70-49EE-9DC7-1354C617F1EF}" type="datetimeFigureOut">
              <a:rPr lang="es-AR" smtClean="0"/>
              <a:pPr/>
              <a:t>27/08/2019</a:t>
            </a:fld>
            <a:endParaRPr lang="es-A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s-A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CE1BC9F3-49E9-43D7-8DEB-2B5E669A956A}" type="slidenum">
              <a:rPr lang="es-AR" smtClean="0"/>
              <a:pPr/>
              <a:t>‹Nº›</a:t>
            </a:fld>
            <a:endParaRPr lang="es-A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p:txBody>
          <a:bodyPr vert="eaVert" anchor="ct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1E8C4E00-0F70-49EE-9DC7-1354C617F1EF}" type="datetimeFigureOut">
              <a:rPr lang="es-AR" smtClean="0"/>
              <a:pPr/>
              <a:t>27/08/2019</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CE1BC9F3-49E9-43D7-8DEB-2B5E669A956A}" type="slidenum">
              <a:rPr lang="es-AR" smtClean="0"/>
              <a:pPr/>
              <a:t>‹Nº›</a:t>
            </a:fld>
            <a:endParaRPr lang="es-A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1E8C4E00-0F70-49EE-9DC7-1354C617F1EF}" type="datetimeFigureOut">
              <a:rPr lang="es-AR" smtClean="0"/>
              <a:pPr/>
              <a:t>27/08/2019</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CE1BC9F3-49E9-43D7-8DEB-2B5E669A956A}" type="slidenum">
              <a:rPr lang="es-AR" smtClean="0"/>
              <a:pPr/>
              <a:t>‹Nº›</a:t>
            </a:fld>
            <a:endParaRPr lang="es-A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1E8C4E00-0F70-49EE-9DC7-1354C617F1EF}" type="datetimeFigureOut">
              <a:rPr lang="es-AR" smtClean="0"/>
              <a:pPr/>
              <a:t>27/08/2019</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CE1BC9F3-49E9-43D7-8DEB-2B5E669A956A}" type="slidenum">
              <a:rPr lang="es-AR" smtClean="0"/>
              <a:pPr/>
              <a:t>‹Nº›</a:t>
            </a:fld>
            <a:endParaRPr lang="es-AR"/>
          </a:p>
        </p:txBody>
      </p:sp>
      <p:sp>
        <p:nvSpPr>
          <p:cNvPr id="11" name="Title 10"/>
          <p:cNvSpPr>
            <a:spLocks noGrp="1"/>
          </p:cNvSpPr>
          <p:nvPr>
            <p:ph type="title"/>
          </p:nvPr>
        </p:nvSpPr>
        <p:spPr/>
        <p:txBody>
          <a:bodyPr/>
          <a:lstStyle/>
          <a:p>
            <a:r>
              <a:rPr lang="es-ES" smtClean="0"/>
              <a:t>Haga clic para modificar el estilo de título del patrón</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1E8C4E00-0F70-49EE-9DC7-1354C617F1EF}" type="datetimeFigureOut">
              <a:rPr lang="es-AR" smtClean="0"/>
              <a:pPr/>
              <a:t>27/08/2019</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CE1BC9F3-49E9-43D7-8DEB-2B5E669A956A}" type="slidenum">
              <a:rPr lang="es-AR" smtClean="0"/>
              <a:pPr/>
              <a:t>‹Nº›</a:t>
            </a:fld>
            <a:endParaRPr lang="es-A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E8C4E00-0F70-49EE-9DC7-1354C617F1EF}" type="datetimeFigureOut">
              <a:rPr lang="es-AR" smtClean="0"/>
              <a:pPr/>
              <a:t>27/08/2019</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CE1BC9F3-49E9-43D7-8DEB-2B5E669A956A}" type="slidenum">
              <a:rPr lang="es-AR" smtClean="0"/>
              <a:pPr/>
              <a:t>‹Nº›</a:t>
            </a:fld>
            <a:endParaRPr lang="es-AR"/>
          </a:p>
        </p:txBody>
      </p:sp>
      <p:sp>
        <p:nvSpPr>
          <p:cNvPr id="12" name="Title 11"/>
          <p:cNvSpPr>
            <a:spLocks noGrp="1"/>
          </p:cNvSpPr>
          <p:nvPr>
            <p:ph type="title"/>
          </p:nvPr>
        </p:nvSpPr>
        <p:spPr/>
        <p:txBody>
          <a:bodyPr/>
          <a:lstStyle>
            <a:lvl1pPr>
              <a:defRPr>
                <a:solidFill>
                  <a:schemeClr val="tx2"/>
                </a:solidFill>
              </a:defRPr>
            </a:lvl1pPr>
          </a:lstStyle>
          <a:p>
            <a:r>
              <a:rPr lang="es-ES" smtClean="0"/>
              <a:t>Haga clic para modificar el estilo de título del patrón</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1E8C4E00-0F70-49EE-9DC7-1354C617F1EF}" type="datetimeFigureOut">
              <a:rPr lang="es-AR" smtClean="0"/>
              <a:pPr/>
              <a:t>27/08/2019</a:t>
            </a:fld>
            <a:endParaRPr lang="es-AR"/>
          </a:p>
        </p:txBody>
      </p:sp>
      <p:sp>
        <p:nvSpPr>
          <p:cNvPr id="8" name="Footer Placeholder 7"/>
          <p:cNvSpPr>
            <a:spLocks noGrp="1"/>
          </p:cNvSpPr>
          <p:nvPr>
            <p:ph type="ftr" sz="quarter" idx="11"/>
          </p:nvPr>
        </p:nvSpPr>
        <p:spPr/>
        <p:txBody>
          <a:bodyPr/>
          <a:lstStyle/>
          <a:p>
            <a:endParaRPr lang="es-AR"/>
          </a:p>
        </p:txBody>
      </p:sp>
      <p:sp>
        <p:nvSpPr>
          <p:cNvPr id="9" name="Slide Number Placeholder 8"/>
          <p:cNvSpPr>
            <a:spLocks noGrp="1"/>
          </p:cNvSpPr>
          <p:nvPr>
            <p:ph type="sldNum" sz="quarter" idx="12"/>
          </p:nvPr>
        </p:nvSpPr>
        <p:spPr/>
        <p:txBody>
          <a:bodyPr/>
          <a:lstStyle/>
          <a:p>
            <a:fld id="{CE1BC9F3-49E9-43D7-8DEB-2B5E669A956A}" type="slidenum">
              <a:rPr lang="es-AR" smtClean="0"/>
              <a:pPr/>
              <a:t>‹Nº›</a:t>
            </a:fld>
            <a:endParaRPr lang="es-A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1E8C4E00-0F70-49EE-9DC7-1354C617F1EF}" type="datetimeFigureOut">
              <a:rPr lang="es-AR" smtClean="0"/>
              <a:pPr/>
              <a:t>27/08/2019</a:t>
            </a:fld>
            <a:endParaRPr lang="es-AR"/>
          </a:p>
        </p:txBody>
      </p:sp>
      <p:sp>
        <p:nvSpPr>
          <p:cNvPr id="4" name="Footer Placeholder 3"/>
          <p:cNvSpPr>
            <a:spLocks noGrp="1"/>
          </p:cNvSpPr>
          <p:nvPr>
            <p:ph type="ftr" sz="quarter" idx="11"/>
          </p:nvPr>
        </p:nvSpPr>
        <p:spPr/>
        <p:txBody>
          <a:bodyPr/>
          <a:lstStyle/>
          <a:p>
            <a:endParaRPr lang="es-AR"/>
          </a:p>
        </p:txBody>
      </p:sp>
      <p:sp>
        <p:nvSpPr>
          <p:cNvPr id="5" name="Slide Number Placeholder 4"/>
          <p:cNvSpPr>
            <a:spLocks noGrp="1"/>
          </p:cNvSpPr>
          <p:nvPr>
            <p:ph type="sldNum" sz="quarter" idx="12"/>
          </p:nvPr>
        </p:nvSpPr>
        <p:spPr/>
        <p:txBody>
          <a:bodyPr/>
          <a:lstStyle/>
          <a:p>
            <a:fld id="{CE1BC9F3-49E9-43D7-8DEB-2B5E669A956A}" type="slidenum">
              <a:rPr lang="es-AR" smtClean="0"/>
              <a:pPr/>
              <a:t>‹Nº›</a:t>
            </a:fld>
            <a:endParaRPr lang="es-A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8C4E00-0F70-49EE-9DC7-1354C617F1EF}" type="datetimeFigureOut">
              <a:rPr lang="es-AR" smtClean="0"/>
              <a:pPr/>
              <a:t>27/08/2019</a:t>
            </a:fld>
            <a:endParaRPr lang="es-AR"/>
          </a:p>
        </p:txBody>
      </p:sp>
      <p:sp>
        <p:nvSpPr>
          <p:cNvPr id="3" name="Footer Placeholder 2"/>
          <p:cNvSpPr>
            <a:spLocks noGrp="1"/>
          </p:cNvSpPr>
          <p:nvPr>
            <p:ph type="ftr" sz="quarter" idx="11"/>
          </p:nvPr>
        </p:nvSpPr>
        <p:spPr/>
        <p:txBody>
          <a:bodyPr/>
          <a:lstStyle/>
          <a:p>
            <a:endParaRPr lang="es-AR"/>
          </a:p>
        </p:txBody>
      </p:sp>
      <p:sp>
        <p:nvSpPr>
          <p:cNvPr id="4" name="Slide Number Placeholder 3"/>
          <p:cNvSpPr>
            <a:spLocks noGrp="1"/>
          </p:cNvSpPr>
          <p:nvPr>
            <p:ph type="sldNum" sz="quarter" idx="12"/>
          </p:nvPr>
        </p:nvSpPr>
        <p:spPr/>
        <p:txBody>
          <a:bodyPr/>
          <a:lstStyle/>
          <a:p>
            <a:fld id="{CE1BC9F3-49E9-43D7-8DEB-2B5E669A956A}" type="slidenum">
              <a:rPr lang="es-AR" smtClean="0"/>
              <a:pPr/>
              <a:t>‹Nº›</a:t>
            </a:fld>
            <a:endParaRPr lang="es-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s-ES" smtClean="0"/>
              <a:t>Haga clic para modificar el estilo de título del patrón</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1E8C4E00-0F70-49EE-9DC7-1354C617F1EF}" type="datetimeFigureOut">
              <a:rPr lang="es-AR" smtClean="0"/>
              <a:pPr/>
              <a:t>27/08/2019</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CE1BC9F3-49E9-43D7-8DEB-2B5E669A956A}" type="slidenum">
              <a:rPr lang="es-AR" smtClean="0"/>
              <a:pPr/>
              <a:t>‹Nº›</a:t>
            </a:fld>
            <a:endParaRPr lang="es-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s-ES" smtClean="0"/>
              <a:t>Haga clic para modificar el estilo de título del patrón</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1E8C4E00-0F70-49EE-9DC7-1354C617F1EF}" type="datetimeFigureOut">
              <a:rPr lang="es-AR" smtClean="0"/>
              <a:pPr/>
              <a:t>27/08/2019</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CE1BC9F3-49E9-43D7-8DEB-2B5E669A956A}" type="slidenum">
              <a:rPr lang="es-AR" smtClean="0"/>
              <a:pPr/>
              <a:t>‹Nº›</a:t>
            </a:fld>
            <a:endParaRPr lang="es-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1E8C4E00-0F70-49EE-9DC7-1354C617F1EF}" type="datetimeFigureOut">
              <a:rPr lang="es-AR" smtClean="0"/>
              <a:pPr/>
              <a:t>27/08/2019</a:t>
            </a:fld>
            <a:endParaRPr lang="es-A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s-A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CE1BC9F3-49E9-43D7-8DEB-2B5E669A956A}" type="slidenum">
              <a:rPr lang="es-AR" smtClean="0"/>
              <a:pPr/>
              <a:t>‹Nº›</a:t>
            </a:fld>
            <a:endParaRPr lang="es-A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476672"/>
            <a:ext cx="7772400" cy="2448272"/>
          </a:xfrm>
        </p:spPr>
        <p:txBody>
          <a:bodyPr>
            <a:noAutofit/>
          </a:bodyPr>
          <a:lstStyle/>
          <a:p>
            <a:r>
              <a:rPr lang="es-AR" sz="4000" b="1" dirty="0" smtClean="0">
                <a:solidFill>
                  <a:srgbClr val="0070C0"/>
                </a:solidFill>
              </a:rPr>
              <a:t>FALLO: “PEREYRA GUILLERMO CESAR C/ GALENO ART S.A. S/ ACCIDENTE – LEY ESPECIAL”</a:t>
            </a:r>
            <a:endParaRPr lang="es-AR" sz="4000" b="1" dirty="0">
              <a:solidFill>
                <a:srgbClr val="0070C0"/>
              </a:solidFill>
            </a:endParaRPr>
          </a:p>
        </p:txBody>
      </p:sp>
      <p:sp>
        <p:nvSpPr>
          <p:cNvPr id="3" name="2 Subtítulo"/>
          <p:cNvSpPr>
            <a:spLocks noGrp="1"/>
          </p:cNvSpPr>
          <p:nvPr>
            <p:ph type="subTitle" idx="1"/>
          </p:nvPr>
        </p:nvSpPr>
        <p:spPr>
          <a:xfrm>
            <a:off x="1371600" y="3767862"/>
            <a:ext cx="6400800" cy="2685474"/>
          </a:xfrm>
        </p:spPr>
        <p:txBody>
          <a:bodyPr/>
          <a:lstStyle/>
          <a:p>
            <a:r>
              <a:rPr lang="es-AR" b="1" dirty="0" smtClean="0">
                <a:solidFill>
                  <a:srgbClr val="FFC000"/>
                </a:solidFill>
              </a:rPr>
              <a:t>Sentencia de la Corte Suprema de Justicia de la Nación </a:t>
            </a:r>
          </a:p>
          <a:p>
            <a:r>
              <a:rPr lang="es-AR" b="1" dirty="0" smtClean="0">
                <a:solidFill>
                  <a:srgbClr val="FFC000"/>
                </a:solidFill>
              </a:rPr>
              <a:t>12 de Febrero de </a:t>
            </a:r>
            <a:r>
              <a:rPr lang="es-AR" b="1" dirty="0" smtClean="0">
                <a:solidFill>
                  <a:srgbClr val="FFC000"/>
                </a:solidFill>
              </a:rPr>
              <a:t>2.019</a:t>
            </a:r>
          </a:p>
          <a:p>
            <a:endParaRPr lang="es-AR" b="1" dirty="0">
              <a:solidFill>
                <a:srgbClr val="FFC000"/>
              </a:solidFill>
            </a:endParaRPr>
          </a:p>
          <a:p>
            <a:endParaRPr lang="es-AR" b="1" dirty="0" smtClean="0">
              <a:solidFill>
                <a:srgbClr val="FFC000"/>
              </a:solidFill>
            </a:endParaRPr>
          </a:p>
          <a:p>
            <a:pPr algn="r"/>
            <a:r>
              <a:rPr lang="es-AR" sz="1800" b="1" dirty="0" smtClean="0">
                <a:solidFill>
                  <a:srgbClr val="00B0F0"/>
                </a:solidFill>
              </a:rPr>
              <a:t>PP REALIZADO POR DIEGO SOUTO</a:t>
            </a:r>
            <a:endParaRPr lang="es-AR" sz="1800" b="1" dirty="0" smtClean="0">
              <a:solidFill>
                <a:srgbClr val="00B0F0"/>
              </a:solidFill>
            </a:endParaRPr>
          </a:p>
          <a:p>
            <a:endParaRPr lang="es-AR" b="1" dirty="0">
              <a:solidFill>
                <a:srgbClr val="FFC000"/>
              </a:solidFill>
            </a:endParaRPr>
          </a:p>
          <a:p>
            <a:endParaRPr lang="es-AR" b="1" dirty="0">
              <a:solidFill>
                <a:srgbClr val="FFC000"/>
              </a:solidFill>
            </a:endParaRPr>
          </a:p>
        </p:txBody>
      </p:sp>
    </p:spTree>
    <p:extLst>
      <p:ext uri="{BB962C8B-B14F-4D97-AF65-F5344CB8AC3E}">
        <p14:creationId xmlns:p14="http://schemas.microsoft.com/office/powerpoint/2010/main" val="21963627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normAutofit lnSpcReduction="10000"/>
          </a:bodyPr>
          <a:lstStyle/>
          <a:p>
            <a:pPr algn="just"/>
            <a:r>
              <a:rPr lang="es-AR" dirty="0" smtClean="0"/>
              <a:t>Los agravios de la ART, </a:t>
            </a:r>
            <a:r>
              <a:rPr lang="es-AR" dirty="0" smtClean="0">
                <a:solidFill>
                  <a:srgbClr val="FF0000"/>
                </a:solidFill>
              </a:rPr>
              <a:t>son cuestiones de derecho común. Se agotan en la 2da. Instancia</a:t>
            </a:r>
            <a:r>
              <a:rPr lang="es-AR" dirty="0" smtClean="0"/>
              <a:t>. Tales agravios son ajenos a la Ley 48. y que mas allá de su acierto o error, ponen a la sentencia al margen de la tacha de arbitrariedad.</a:t>
            </a:r>
          </a:p>
          <a:p>
            <a:pPr algn="just"/>
            <a:r>
              <a:rPr lang="es-AR" dirty="0" smtClean="0"/>
              <a:t>Señala el Ministro que: La interpretación de la Sala no se encuentra en pugna con la letra de la Ley. Ésta establece que corresponde el adicional de pago único “cuando el daño se produzca en el lugar de trabajo” </a:t>
            </a:r>
            <a:r>
              <a:rPr lang="es-AR" b="1" dirty="0" smtClean="0">
                <a:solidFill>
                  <a:srgbClr val="FF0000"/>
                </a:solidFill>
              </a:rPr>
              <a:t>O </a:t>
            </a:r>
            <a:r>
              <a:rPr lang="es-AR" b="1" dirty="0" smtClean="0">
                <a:solidFill>
                  <a:schemeClr val="tx1"/>
                </a:solidFill>
              </a:rPr>
              <a:t>“lo sufra el dependiente mientras se encuentra a disposición del empleador”.</a:t>
            </a:r>
          </a:p>
          <a:p>
            <a:endParaRPr lang="es-AR" dirty="0"/>
          </a:p>
          <a:p>
            <a:endParaRPr lang="es-AR" dirty="0"/>
          </a:p>
        </p:txBody>
      </p:sp>
      <p:sp>
        <p:nvSpPr>
          <p:cNvPr id="3" name="2 Título"/>
          <p:cNvSpPr>
            <a:spLocks noGrp="1"/>
          </p:cNvSpPr>
          <p:nvPr>
            <p:ph type="title"/>
          </p:nvPr>
        </p:nvSpPr>
        <p:spPr/>
        <p:txBody>
          <a:bodyPr/>
          <a:lstStyle/>
          <a:p>
            <a:r>
              <a:rPr lang="es-AR" dirty="0" smtClean="0"/>
              <a:t>Considerando 4</a:t>
            </a:r>
            <a:endParaRPr lang="es-AR" dirty="0"/>
          </a:p>
        </p:txBody>
      </p:sp>
    </p:spTree>
    <p:extLst>
      <p:ext uri="{BB962C8B-B14F-4D97-AF65-F5344CB8AC3E}">
        <p14:creationId xmlns:p14="http://schemas.microsoft.com/office/powerpoint/2010/main" val="34180824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lstStyle/>
          <a:p>
            <a:r>
              <a:rPr lang="es-AR" dirty="0" smtClean="0"/>
              <a:t>A.- Daño dentro del lugar de trabajo. “O”</a:t>
            </a:r>
          </a:p>
          <a:p>
            <a:pPr algn="just"/>
            <a:r>
              <a:rPr lang="es-AR" dirty="0" smtClean="0"/>
              <a:t>B.- Mientras el trabajador subordina su tiempo y actividad en favor del principal.</a:t>
            </a:r>
          </a:p>
          <a:p>
            <a:endParaRPr lang="es-AR" dirty="0"/>
          </a:p>
          <a:p>
            <a:pPr algn="just"/>
            <a:r>
              <a:rPr lang="es-AR" dirty="0" smtClean="0"/>
              <a:t>La Corte ha señalado que la conjunción disyuntiva “O” importa que la prestación especial procede en ambas situaciones. De manera tal que la segunda hipótesis no se refiere a un siniestro dentro del establecimiento sino fuera de este.</a:t>
            </a:r>
            <a:endParaRPr lang="es-AR" dirty="0"/>
          </a:p>
        </p:txBody>
      </p:sp>
      <p:sp>
        <p:nvSpPr>
          <p:cNvPr id="3" name="2 Título"/>
          <p:cNvSpPr>
            <a:spLocks noGrp="1"/>
          </p:cNvSpPr>
          <p:nvPr>
            <p:ph type="title"/>
          </p:nvPr>
        </p:nvSpPr>
        <p:spPr/>
        <p:txBody>
          <a:bodyPr/>
          <a:lstStyle/>
          <a:p>
            <a:r>
              <a:rPr lang="es-AR" sz="4000" b="1" dirty="0" smtClean="0"/>
              <a:t>2 supuesto del art.3 de la ley 26.773</a:t>
            </a:r>
            <a:endParaRPr lang="es-AR" sz="4000" b="1" dirty="0"/>
          </a:p>
        </p:txBody>
      </p:sp>
    </p:spTree>
    <p:extLst>
      <p:ext uri="{BB962C8B-B14F-4D97-AF65-F5344CB8AC3E}">
        <p14:creationId xmlns:p14="http://schemas.microsoft.com/office/powerpoint/2010/main" val="4001504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normAutofit fontScale="92500" lnSpcReduction="20000"/>
          </a:bodyPr>
          <a:lstStyle/>
          <a:p>
            <a:r>
              <a:rPr lang="es-AR" dirty="0" smtClean="0"/>
              <a:t>El apelante no se hace cargo de este argumento.</a:t>
            </a:r>
          </a:p>
          <a:p>
            <a:pPr algn="just"/>
            <a:r>
              <a:rPr lang="es-AR" dirty="0" smtClean="0"/>
              <a:t>Ni refuta los fundamentos de la alzada basados en que no existe en la ley o en sus antecedentes norma alguna que permita distinguir entre los accidentes ocurridos en el trabajo y los que tienen lugar en el trayecto.</a:t>
            </a:r>
          </a:p>
          <a:p>
            <a:pPr algn="just"/>
            <a:r>
              <a:rPr lang="es-AR" dirty="0" smtClean="0"/>
              <a:t>Refirió también el Ministro a un plenario (Guardia Rogelio) donde definió que constituyen accidentes de trabajo indemnizables, conforme art. 1 de la ley 9688 (de 1.915) los denominados accidentes in </a:t>
            </a:r>
            <a:r>
              <a:rPr lang="es-AR" dirty="0" err="1" smtClean="0"/>
              <a:t>itinere</a:t>
            </a:r>
            <a:r>
              <a:rPr lang="es-AR" dirty="0" smtClean="0"/>
              <a:t>, o sea los que puede sufrir el obrero en el trayecto del lugar de prestación de sus tareas o viceversa. </a:t>
            </a:r>
          </a:p>
          <a:p>
            <a:pPr algn="just"/>
            <a:r>
              <a:rPr lang="es-AR" b="1" dirty="0" smtClean="0"/>
              <a:t>Por todo ello, se desestima la queja</a:t>
            </a:r>
            <a:r>
              <a:rPr lang="es-AR" dirty="0" smtClean="0"/>
              <a:t>. </a:t>
            </a:r>
            <a:endParaRPr lang="es-AR" dirty="0"/>
          </a:p>
        </p:txBody>
      </p:sp>
      <p:sp>
        <p:nvSpPr>
          <p:cNvPr id="3" name="2 Título"/>
          <p:cNvSpPr>
            <a:spLocks noGrp="1"/>
          </p:cNvSpPr>
          <p:nvPr>
            <p:ph type="title"/>
          </p:nvPr>
        </p:nvSpPr>
        <p:spPr/>
        <p:txBody>
          <a:bodyPr/>
          <a:lstStyle/>
          <a:p>
            <a:pPr algn="just"/>
            <a:r>
              <a:rPr lang="es-AR" sz="2400" b="1" dirty="0" smtClean="0"/>
              <a:t>La decisión de la Sala de encuadrar el siniestro en el segundo supuesto aparece como razonable y adecuada al sintagma escogido por el legislador.</a:t>
            </a:r>
            <a:endParaRPr lang="es-AR" sz="2400" b="1" dirty="0"/>
          </a:p>
        </p:txBody>
      </p:sp>
    </p:spTree>
    <p:extLst>
      <p:ext uri="{BB962C8B-B14F-4D97-AF65-F5344CB8AC3E}">
        <p14:creationId xmlns:p14="http://schemas.microsoft.com/office/powerpoint/2010/main" val="13844042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lstStyle/>
          <a:p>
            <a:pPr algn="just"/>
            <a:r>
              <a:rPr lang="es-AR" dirty="0" smtClean="0"/>
              <a:t>La Sala IX confirmo la sentencia de 1ra. Instancia que hizo lugar a la demanda por Accidente In </a:t>
            </a:r>
            <a:r>
              <a:rPr lang="es-AR" dirty="0" err="1" smtClean="0"/>
              <a:t>Itinere</a:t>
            </a:r>
            <a:r>
              <a:rPr lang="es-AR" dirty="0" smtClean="0"/>
              <a:t> y confirmó la condena respecto de la ART, conforme la Ley 24.557 y sus modificatorias.</a:t>
            </a:r>
          </a:p>
          <a:p>
            <a:pPr algn="just"/>
            <a:endParaRPr lang="es-AR" dirty="0" smtClean="0"/>
          </a:p>
          <a:p>
            <a:pPr algn="just"/>
            <a:r>
              <a:rPr lang="es-AR" dirty="0" smtClean="0"/>
              <a:t>Consideró aplicable el art. 3 de la Ley 26.773, que establece un adicional del 20% de los montos resarcitorios.</a:t>
            </a:r>
            <a:endParaRPr lang="es-AR" dirty="0"/>
          </a:p>
        </p:txBody>
      </p:sp>
      <p:sp>
        <p:nvSpPr>
          <p:cNvPr id="3" name="2 Título"/>
          <p:cNvSpPr>
            <a:spLocks noGrp="1"/>
          </p:cNvSpPr>
          <p:nvPr>
            <p:ph type="title"/>
          </p:nvPr>
        </p:nvSpPr>
        <p:spPr/>
        <p:txBody>
          <a:bodyPr/>
          <a:lstStyle/>
          <a:p>
            <a:r>
              <a:rPr lang="es-AR" b="1" dirty="0" smtClean="0"/>
              <a:t>Considerando 1</a:t>
            </a:r>
            <a:endParaRPr lang="es-AR" b="1" dirty="0"/>
          </a:p>
        </p:txBody>
      </p:sp>
    </p:spTree>
    <p:extLst>
      <p:ext uri="{BB962C8B-B14F-4D97-AF65-F5344CB8AC3E}">
        <p14:creationId xmlns:p14="http://schemas.microsoft.com/office/powerpoint/2010/main" val="3465616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lstStyle/>
          <a:p>
            <a:pPr algn="just"/>
            <a:r>
              <a:rPr lang="es-AR" dirty="0" smtClean="0"/>
              <a:t>Contra esta decisión, Galeno ART dedujo REF, que tras ser denegado interpuso el Recurso de Queja.</a:t>
            </a:r>
          </a:p>
          <a:p>
            <a:pPr algn="just"/>
            <a:endParaRPr lang="es-AR" dirty="0" smtClean="0"/>
          </a:p>
          <a:p>
            <a:pPr algn="just"/>
            <a:r>
              <a:rPr lang="es-AR" dirty="0" smtClean="0"/>
              <a:t>Galeno alega que lo resuelto “vulnera las garantías previstas en los arts. 16, 17 y 18 de la CN”.</a:t>
            </a:r>
          </a:p>
          <a:p>
            <a:pPr algn="just"/>
            <a:endParaRPr lang="es-AR" dirty="0" smtClean="0"/>
          </a:p>
          <a:p>
            <a:pPr algn="just"/>
            <a:r>
              <a:rPr lang="es-AR" dirty="0" smtClean="0">
                <a:solidFill>
                  <a:srgbClr val="FF0000"/>
                </a:solidFill>
              </a:rPr>
              <a:t>Cuestiona la admisión del adicional del 20%. </a:t>
            </a:r>
            <a:r>
              <a:rPr lang="es-AR" dirty="0" smtClean="0"/>
              <a:t>Sostiene que dicha norma excluye su aplicación a los supuestos de accidentes In </a:t>
            </a:r>
            <a:r>
              <a:rPr lang="es-AR" dirty="0" err="1" smtClean="0"/>
              <a:t>itinere</a:t>
            </a:r>
            <a:r>
              <a:rPr lang="es-AR" dirty="0" smtClean="0"/>
              <a:t>. </a:t>
            </a:r>
            <a:endParaRPr lang="es-AR" dirty="0"/>
          </a:p>
        </p:txBody>
      </p:sp>
      <p:sp>
        <p:nvSpPr>
          <p:cNvPr id="3" name="2 Título"/>
          <p:cNvSpPr>
            <a:spLocks noGrp="1"/>
          </p:cNvSpPr>
          <p:nvPr>
            <p:ph type="title"/>
          </p:nvPr>
        </p:nvSpPr>
        <p:spPr/>
        <p:txBody>
          <a:bodyPr/>
          <a:lstStyle/>
          <a:p>
            <a:r>
              <a:rPr lang="es-AR" b="1" dirty="0" smtClean="0"/>
              <a:t>Considerando 2</a:t>
            </a:r>
            <a:endParaRPr lang="es-AR" b="1" dirty="0"/>
          </a:p>
        </p:txBody>
      </p:sp>
    </p:spTree>
    <p:extLst>
      <p:ext uri="{BB962C8B-B14F-4D97-AF65-F5344CB8AC3E}">
        <p14:creationId xmlns:p14="http://schemas.microsoft.com/office/powerpoint/2010/main" val="13635185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lstStyle/>
          <a:p>
            <a:pPr algn="just"/>
            <a:r>
              <a:rPr lang="es-AR" dirty="0" smtClean="0"/>
              <a:t>Señala la Corte que el planteo del recurrente es análogo al fallo “</a:t>
            </a:r>
            <a:r>
              <a:rPr lang="es-AR" dirty="0" smtClean="0">
                <a:solidFill>
                  <a:srgbClr val="FF0000"/>
                </a:solidFill>
              </a:rPr>
              <a:t>Páez Alfonzo Matilde y otro c/ </a:t>
            </a:r>
            <a:r>
              <a:rPr lang="es-AR" dirty="0" err="1" smtClean="0">
                <a:solidFill>
                  <a:srgbClr val="FF0000"/>
                </a:solidFill>
              </a:rPr>
              <a:t>Asociart</a:t>
            </a:r>
            <a:r>
              <a:rPr lang="es-AR" dirty="0" smtClean="0">
                <a:solidFill>
                  <a:srgbClr val="FF0000"/>
                </a:solidFill>
              </a:rPr>
              <a:t> s/ Indemnización por Fallecimiento</a:t>
            </a:r>
            <a:r>
              <a:rPr lang="es-AR" dirty="0" smtClean="0"/>
              <a:t>” (27/9/18). Por lo tanto remite a aquellos fundamentos.</a:t>
            </a:r>
          </a:p>
          <a:p>
            <a:pPr algn="just"/>
            <a:endParaRPr lang="es-AR" dirty="0" smtClean="0"/>
          </a:p>
          <a:p>
            <a:pPr algn="just"/>
            <a:r>
              <a:rPr lang="es-AR" dirty="0" smtClean="0"/>
              <a:t>Se hace lugar a la queja, se declara procedente el REX. Y se deja sin efecto la sentencia apelada.	</a:t>
            </a:r>
          </a:p>
          <a:p>
            <a:endParaRPr lang="es-AR" dirty="0" smtClean="0"/>
          </a:p>
          <a:p>
            <a:endParaRPr lang="es-AR" dirty="0"/>
          </a:p>
        </p:txBody>
      </p:sp>
      <p:sp>
        <p:nvSpPr>
          <p:cNvPr id="3" name="2 Título"/>
          <p:cNvSpPr>
            <a:spLocks noGrp="1"/>
          </p:cNvSpPr>
          <p:nvPr>
            <p:ph type="title"/>
          </p:nvPr>
        </p:nvSpPr>
        <p:spPr/>
        <p:txBody>
          <a:bodyPr/>
          <a:lstStyle/>
          <a:p>
            <a:r>
              <a:rPr lang="es-AR" b="1" dirty="0" smtClean="0"/>
              <a:t>Considerando 3</a:t>
            </a:r>
            <a:endParaRPr lang="es-AR" b="1" dirty="0"/>
          </a:p>
        </p:txBody>
      </p:sp>
    </p:spTree>
    <p:extLst>
      <p:ext uri="{BB962C8B-B14F-4D97-AF65-F5344CB8AC3E}">
        <p14:creationId xmlns:p14="http://schemas.microsoft.com/office/powerpoint/2010/main" val="10823469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699247" y="2248347"/>
            <a:ext cx="7745505" cy="4349005"/>
          </a:xfrm>
        </p:spPr>
        <p:txBody>
          <a:bodyPr>
            <a:normAutofit fontScale="92500" lnSpcReduction="10000"/>
          </a:bodyPr>
          <a:lstStyle/>
          <a:p>
            <a:pPr algn="just"/>
            <a:r>
              <a:rPr lang="es-AR" u="sng" dirty="0" smtClean="0"/>
              <a:t>Considerando 1</a:t>
            </a:r>
            <a:r>
              <a:rPr lang="es-AR" dirty="0" smtClean="0"/>
              <a:t>: La Sala IX, modificó parcialmente la sentencia de la 1ra instancia e incluyó el adicional del 20%. Sobre un accidente In </a:t>
            </a:r>
            <a:r>
              <a:rPr lang="es-AR" dirty="0" err="1" smtClean="0"/>
              <a:t>Itinere</a:t>
            </a:r>
            <a:r>
              <a:rPr lang="es-AR" dirty="0" smtClean="0"/>
              <a:t>, ocurrido el 5 de Noviembre de 2.013. Dicho siniestro le provocó al Trabajador una incapacidad del 60,20%.</a:t>
            </a:r>
          </a:p>
          <a:p>
            <a:pPr algn="just"/>
            <a:r>
              <a:rPr lang="es-AR" u="sng" dirty="0" smtClean="0"/>
              <a:t>Considerando 2</a:t>
            </a:r>
            <a:r>
              <a:rPr lang="es-AR" dirty="0" smtClean="0"/>
              <a:t>: La Sala, tuvo en cuenta que la norma (Art. 3 Ley 26.773) preveía que “cuando el daño se produjera en el lugar de trabajo </a:t>
            </a:r>
            <a:r>
              <a:rPr lang="es-AR" sz="4000" b="1" dirty="0" smtClean="0">
                <a:solidFill>
                  <a:srgbClr val="FF0000"/>
                </a:solidFill>
              </a:rPr>
              <a:t>“</a:t>
            </a:r>
            <a:r>
              <a:rPr lang="es-AR" sz="4000" b="1" u="sng" dirty="0" smtClean="0">
                <a:solidFill>
                  <a:srgbClr val="FF0000"/>
                </a:solidFill>
              </a:rPr>
              <a:t>o</a:t>
            </a:r>
            <a:r>
              <a:rPr lang="es-AR" sz="4000" b="1" dirty="0" smtClean="0">
                <a:solidFill>
                  <a:srgbClr val="FF0000"/>
                </a:solidFill>
              </a:rPr>
              <a:t>”</a:t>
            </a:r>
            <a:r>
              <a:rPr lang="es-AR" dirty="0" smtClean="0"/>
              <a:t> lo sufriera el dependiente mientras se encontraba a disposición del empleador, el damnificado percibiría una indemnización adicional de pago único en compensación por cualquier otro daño no reparado, un 20% de esa suma.</a:t>
            </a:r>
          </a:p>
          <a:p>
            <a:endParaRPr lang="es-AR" dirty="0"/>
          </a:p>
        </p:txBody>
      </p:sp>
      <p:sp>
        <p:nvSpPr>
          <p:cNvPr id="3" name="2 Título"/>
          <p:cNvSpPr>
            <a:spLocks noGrp="1"/>
          </p:cNvSpPr>
          <p:nvPr>
            <p:ph type="title"/>
          </p:nvPr>
        </p:nvSpPr>
        <p:spPr/>
        <p:txBody>
          <a:bodyPr/>
          <a:lstStyle/>
          <a:p>
            <a:r>
              <a:rPr lang="es-AR" sz="4000" b="1" dirty="0" smtClean="0"/>
              <a:t>DISIDENCIA DEL MINISTRO ROSATTI </a:t>
            </a:r>
            <a:endParaRPr lang="es-AR" sz="4000" b="1" dirty="0"/>
          </a:p>
        </p:txBody>
      </p:sp>
    </p:spTree>
    <p:extLst>
      <p:ext uri="{BB962C8B-B14F-4D97-AF65-F5344CB8AC3E}">
        <p14:creationId xmlns:p14="http://schemas.microsoft.com/office/powerpoint/2010/main" val="29229865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lstStyle/>
          <a:p>
            <a:pPr algn="just"/>
            <a:r>
              <a:rPr lang="es-AR" dirty="0" smtClean="0"/>
              <a:t>Ese 20% </a:t>
            </a:r>
            <a:r>
              <a:rPr lang="es-AR" dirty="0" smtClean="0">
                <a:solidFill>
                  <a:srgbClr val="FF0000"/>
                </a:solidFill>
              </a:rPr>
              <a:t>permitiría cubrir otros menoscabos</a:t>
            </a:r>
            <a:r>
              <a:rPr lang="es-AR" dirty="0" smtClean="0"/>
              <a:t> que la incapacidad laboral adquirida produjera en el Proyecto de Vida.</a:t>
            </a:r>
          </a:p>
          <a:p>
            <a:pPr algn="just"/>
            <a:r>
              <a:rPr lang="es-AR" dirty="0" smtClean="0"/>
              <a:t>Dicha Sala estimó que según el Convenio 121 de la OIT, las prestaciones por enfermedad o accidente de trabajo no sólo deben alcanzar a la totalidad de los asalariados, sino también </a:t>
            </a:r>
            <a:r>
              <a:rPr lang="es-AR" u="sng" dirty="0" smtClean="0">
                <a:solidFill>
                  <a:srgbClr val="FF0000"/>
                </a:solidFill>
              </a:rPr>
              <a:t>comprender los accidentes que ocurren en el trayecto hacia el trabajo</a:t>
            </a:r>
            <a:r>
              <a:rPr lang="es-AR" dirty="0" smtClean="0"/>
              <a:t>, sin que sea necesario definir el alcance de este supuesto cuando se encuentra reconocido en la legislación.</a:t>
            </a:r>
            <a:endParaRPr lang="es-AR" dirty="0"/>
          </a:p>
        </p:txBody>
      </p:sp>
      <p:sp>
        <p:nvSpPr>
          <p:cNvPr id="3" name="2 Título"/>
          <p:cNvSpPr>
            <a:spLocks noGrp="1"/>
          </p:cNvSpPr>
          <p:nvPr>
            <p:ph type="title"/>
          </p:nvPr>
        </p:nvSpPr>
        <p:spPr/>
        <p:txBody>
          <a:bodyPr/>
          <a:lstStyle/>
          <a:p>
            <a:r>
              <a:rPr lang="es-AR" sz="2800" b="1" dirty="0" smtClean="0"/>
              <a:t>La Cámara recordó los principios de Integralidad y Suficiencia.  </a:t>
            </a:r>
            <a:endParaRPr lang="es-AR" sz="2800" b="1" dirty="0"/>
          </a:p>
        </p:txBody>
      </p:sp>
    </p:spTree>
    <p:extLst>
      <p:ext uri="{BB962C8B-B14F-4D97-AF65-F5344CB8AC3E}">
        <p14:creationId xmlns:p14="http://schemas.microsoft.com/office/powerpoint/2010/main" val="15997602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lstStyle/>
          <a:p>
            <a:pPr algn="just"/>
            <a:r>
              <a:rPr lang="es-AR" dirty="0" smtClean="0"/>
              <a:t>La Sala se refiere a una especie </a:t>
            </a:r>
            <a:r>
              <a:rPr lang="es-AR" dirty="0" smtClean="0">
                <a:solidFill>
                  <a:srgbClr val="FF0000"/>
                </a:solidFill>
              </a:rPr>
              <a:t>de “puesta a disposición relativa”</a:t>
            </a:r>
            <a:r>
              <a:rPr lang="es-AR" dirty="0" smtClean="0"/>
              <a:t>, aunque sin prestación de servicios ni poder de dirección por parte de su empleador.</a:t>
            </a:r>
          </a:p>
          <a:p>
            <a:pPr algn="just"/>
            <a:r>
              <a:rPr lang="es-AR" dirty="0" smtClean="0"/>
              <a:t>El dependiente no puede disponer de ese tiempo en su interés o interrumpirlo por causa ajena al trabajo. Pues si así lo hiciera y padeciera un accidente, éste no sería in </a:t>
            </a:r>
            <a:r>
              <a:rPr lang="es-AR" dirty="0" err="1" smtClean="0"/>
              <a:t>itinere</a:t>
            </a:r>
            <a:r>
              <a:rPr lang="es-AR" dirty="0" smtClean="0"/>
              <a:t> (Plenario 21. Causa Guardia Rogelio Demetrio).</a:t>
            </a:r>
          </a:p>
          <a:p>
            <a:endParaRPr lang="es-AR" dirty="0"/>
          </a:p>
          <a:p>
            <a:endParaRPr lang="es-AR" dirty="0"/>
          </a:p>
        </p:txBody>
      </p:sp>
      <p:sp>
        <p:nvSpPr>
          <p:cNvPr id="3" name="2 Título"/>
          <p:cNvSpPr>
            <a:spLocks noGrp="1"/>
          </p:cNvSpPr>
          <p:nvPr>
            <p:ph type="title"/>
          </p:nvPr>
        </p:nvSpPr>
        <p:spPr/>
        <p:txBody>
          <a:bodyPr/>
          <a:lstStyle/>
          <a:p>
            <a:r>
              <a:rPr lang="es-AR" sz="2400" b="1" dirty="0" smtClean="0"/>
              <a:t>Juzgo que cuando el dependiente se dirige a su trabajo “esta a disposición de su empleador”.</a:t>
            </a:r>
            <a:endParaRPr lang="es-AR" sz="2400" b="1" dirty="0"/>
          </a:p>
        </p:txBody>
      </p:sp>
    </p:spTree>
    <p:extLst>
      <p:ext uri="{BB962C8B-B14F-4D97-AF65-F5344CB8AC3E}">
        <p14:creationId xmlns:p14="http://schemas.microsoft.com/office/powerpoint/2010/main" val="3497166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normAutofit fontScale="85000" lnSpcReduction="20000"/>
          </a:bodyPr>
          <a:lstStyle/>
          <a:p>
            <a:r>
              <a:rPr lang="es-AR" dirty="0" smtClean="0"/>
              <a:t>El viaje se realizaba “Con motivo” o “En Ocasión del Trabajo”. </a:t>
            </a:r>
          </a:p>
          <a:p>
            <a:pPr algn="just"/>
            <a:r>
              <a:rPr lang="es-AR" dirty="0" smtClean="0"/>
              <a:t>Destacó que no existía en “la Norma”, ni en el mensaje de elevación o en los antecedentes parlamentarios, alguna referencia que permitiera excluir a los “Accidentes in </a:t>
            </a:r>
            <a:r>
              <a:rPr lang="es-AR" dirty="0" err="1" smtClean="0"/>
              <a:t>itinere</a:t>
            </a:r>
            <a:r>
              <a:rPr lang="es-AR" dirty="0" smtClean="0"/>
              <a:t>” de la reparación del art. 3 de la Ley 26.773.</a:t>
            </a:r>
          </a:p>
          <a:p>
            <a:pPr algn="just"/>
            <a:r>
              <a:rPr lang="es-AR" dirty="0" smtClean="0"/>
              <a:t>En </a:t>
            </a:r>
            <a:r>
              <a:rPr lang="es-AR" dirty="0"/>
              <a:t>el </a:t>
            </a:r>
            <a:r>
              <a:rPr lang="es-AR" dirty="0" smtClean="0"/>
              <a:t>debate, la diputada </a:t>
            </a:r>
            <a:r>
              <a:rPr lang="es-AR" dirty="0" err="1" smtClean="0"/>
              <a:t>Camaño</a:t>
            </a:r>
            <a:r>
              <a:rPr lang="es-AR" dirty="0" smtClean="0"/>
              <a:t> </a:t>
            </a:r>
            <a:r>
              <a:rPr lang="es-AR" dirty="0"/>
              <a:t>había observado dicha norma manifestando que si bien es cierto que el artículo dice mientras se encuentre a disposición del empleador, lo real es que "debería </a:t>
            </a:r>
            <a:r>
              <a:rPr lang="es-AR" i="1" dirty="0"/>
              <a:t>especificarse correctamente </a:t>
            </a:r>
            <a:r>
              <a:rPr lang="es-AR" dirty="0"/>
              <a:t>-si esa es la voluntad del oficialismo- que el accidente </a:t>
            </a:r>
            <a:r>
              <a:rPr lang="es-AR" i="1" dirty="0"/>
              <a:t>in </a:t>
            </a:r>
            <a:r>
              <a:rPr lang="es-AR" i="1" dirty="0" err="1"/>
              <a:t>itínere</a:t>
            </a:r>
            <a:r>
              <a:rPr lang="es-AR" i="1" dirty="0"/>
              <a:t> </a:t>
            </a:r>
            <a:r>
              <a:rPr lang="es-AR" dirty="0"/>
              <a:t>también está contemplado en la suma extraordinaria que representa ese 20 por ciento", declaración que daba a entender que </a:t>
            </a:r>
            <a:r>
              <a:rPr lang="es-AR" b="1" u="sng" dirty="0">
                <a:solidFill>
                  <a:srgbClr val="FF0000"/>
                </a:solidFill>
              </a:rPr>
              <a:t>no había existido una voluntad expresa de exceptuar este supuesto</a:t>
            </a:r>
            <a:r>
              <a:rPr lang="es-AR" dirty="0"/>
              <a:t>, sino que se trataba de una mera omisión. </a:t>
            </a:r>
          </a:p>
        </p:txBody>
      </p:sp>
      <p:sp>
        <p:nvSpPr>
          <p:cNvPr id="3" name="2 Título"/>
          <p:cNvSpPr>
            <a:spLocks noGrp="1"/>
          </p:cNvSpPr>
          <p:nvPr>
            <p:ph type="title"/>
          </p:nvPr>
        </p:nvSpPr>
        <p:spPr>
          <a:xfrm>
            <a:off x="688490" y="404664"/>
            <a:ext cx="7756263" cy="1368152"/>
          </a:xfrm>
        </p:spPr>
        <p:txBody>
          <a:bodyPr/>
          <a:lstStyle/>
          <a:p>
            <a:pPr algn="just"/>
            <a:r>
              <a:rPr lang="es-AR" sz="2000" b="1" dirty="0" smtClean="0"/>
              <a:t>Señala la doctrina que la tutela laboral se extiende a todos los instantes en que los trabajadores se encuentren cumpliendo actos preparatorios, complementarios o anexos al trabajo.</a:t>
            </a:r>
            <a:br>
              <a:rPr lang="es-AR" sz="2000" b="1" dirty="0" smtClean="0"/>
            </a:br>
            <a:r>
              <a:rPr lang="es-AR" sz="2000" b="1" dirty="0" smtClean="0"/>
              <a:t> </a:t>
            </a:r>
            <a:r>
              <a:rPr lang="es-AR" sz="2000" b="1" u="sng" dirty="0" smtClean="0">
                <a:solidFill>
                  <a:srgbClr val="FF0000"/>
                </a:solidFill>
              </a:rPr>
              <a:t>El traslado es uno de ellos</a:t>
            </a:r>
            <a:r>
              <a:rPr lang="es-AR" sz="2400" u="sng" dirty="0" smtClean="0">
                <a:solidFill>
                  <a:srgbClr val="FF0000"/>
                </a:solidFill>
              </a:rPr>
              <a:t>.</a:t>
            </a:r>
            <a:endParaRPr lang="es-AR" sz="2400" u="sng" dirty="0">
              <a:solidFill>
                <a:srgbClr val="FF0000"/>
              </a:solidFill>
            </a:endParaRPr>
          </a:p>
        </p:txBody>
      </p:sp>
    </p:spTree>
    <p:extLst>
      <p:ext uri="{BB962C8B-B14F-4D97-AF65-F5344CB8AC3E}">
        <p14:creationId xmlns:p14="http://schemas.microsoft.com/office/powerpoint/2010/main" val="3811876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lstStyle/>
          <a:p>
            <a:pPr algn="just"/>
            <a:r>
              <a:rPr lang="es-AR" dirty="0" smtClean="0"/>
              <a:t>Contra dicho pronunciamiento, la ART dedujo el REF, que denegado dio origen a la Queja. En el que tacha de arbitraria la interpretación dada por el art. 3 de la ley 26.773.</a:t>
            </a:r>
          </a:p>
          <a:p>
            <a:endParaRPr lang="es-AR" dirty="0" smtClean="0"/>
          </a:p>
          <a:p>
            <a:pPr algn="just"/>
            <a:r>
              <a:rPr lang="es-AR" dirty="0" smtClean="0"/>
              <a:t>Denuncia que la sentencia quiebra la ecuación económica del contrato de seguro.</a:t>
            </a:r>
          </a:p>
          <a:p>
            <a:endParaRPr lang="es-AR" dirty="0"/>
          </a:p>
        </p:txBody>
      </p:sp>
      <p:sp>
        <p:nvSpPr>
          <p:cNvPr id="3" name="2 Título"/>
          <p:cNvSpPr>
            <a:spLocks noGrp="1"/>
          </p:cNvSpPr>
          <p:nvPr>
            <p:ph type="title"/>
          </p:nvPr>
        </p:nvSpPr>
        <p:spPr/>
        <p:txBody>
          <a:bodyPr/>
          <a:lstStyle/>
          <a:p>
            <a:r>
              <a:rPr lang="es-AR" dirty="0" smtClean="0"/>
              <a:t>Considerando 3</a:t>
            </a:r>
            <a:endParaRPr lang="es-AR" dirty="0"/>
          </a:p>
        </p:txBody>
      </p:sp>
    </p:spTree>
    <p:extLst>
      <p:ext uri="{BB962C8B-B14F-4D97-AF65-F5344CB8AC3E}">
        <p14:creationId xmlns:p14="http://schemas.microsoft.com/office/powerpoint/2010/main" val="1400999766"/>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artoné">
  <a:themeElements>
    <a:clrScheme name="Cartoné">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Cartoné">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artoné">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emplate>
  <TotalTime>73</TotalTime>
  <Words>1096</Words>
  <Application>Microsoft Office PowerPoint</Application>
  <PresentationFormat>Presentación en pantalla (4:3)</PresentationFormat>
  <Paragraphs>50</Paragraphs>
  <Slides>12</Slides>
  <Notes>0</Notes>
  <HiddenSlides>0</HiddenSlides>
  <MMClips>0</MMClips>
  <ScaleCrop>false</ScaleCrop>
  <HeadingPairs>
    <vt:vector size="4" baseType="variant">
      <vt:variant>
        <vt:lpstr>Tema</vt:lpstr>
      </vt:variant>
      <vt:variant>
        <vt:i4>1</vt:i4>
      </vt:variant>
      <vt:variant>
        <vt:lpstr>Títulos de diapositiva</vt:lpstr>
      </vt:variant>
      <vt:variant>
        <vt:i4>12</vt:i4>
      </vt:variant>
    </vt:vector>
  </HeadingPairs>
  <TitlesOfParts>
    <vt:vector size="13" baseType="lpstr">
      <vt:lpstr>Cartoné</vt:lpstr>
      <vt:lpstr>FALLO: “PEREYRA GUILLERMO CESAR C/ GALENO ART S.A. S/ ACCIDENTE – LEY ESPECIAL”</vt:lpstr>
      <vt:lpstr>Considerando 1</vt:lpstr>
      <vt:lpstr>Considerando 2</vt:lpstr>
      <vt:lpstr>Considerando 3</vt:lpstr>
      <vt:lpstr>DISIDENCIA DEL MINISTRO ROSATTI </vt:lpstr>
      <vt:lpstr>La Cámara recordó los principios de Integralidad y Suficiencia.  </vt:lpstr>
      <vt:lpstr>Juzgo que cuando el dependiente se dirige a su trabajo “esta a disposición de su empleador”.</vt:lpstr>
      <vt:lpstr>Señala la doctrina que la tutela laboral se extiende a todos los instantes en que los trabajadores se encuentren cumpliendo actos preparatorios, complementarios o anexos al trabajo.  El traslado es uno de ellos.</vt:lpstr>
      <vt:lpstr>Considerando 3</vt:lpstr>
      <vt:lpstr>Considerando 4</vt:lpstr>
      <vt:lpstr>2 supuesto del art.3 de la ley 26.773</vt:lpstr>
      <vt:lpstr>La decisión de la Sala de encuadrar el siniestro en el segundo supuesto aparece como razonable y adecuada al sintagma escogido por el legislador.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FALLO: “PEREYRA GUILLERMO CESAR C/ GALENO ART S.A. S/ ACCIDENTE – LEY ESPECIAL”</dc:title>
  <dc:creator>Usuario</dc:creator>
  <cp:lastModifiedBy>Usuario</cp:lastModifiedBy>
  <cp:revision>12</cp:revision>
  <dcterms:created xsi:type="dcterms:W3CDTF">2019-03-22T03:36:26Z</dcterms:created>
  <dcterms:modified xsi:type="dcterms:W3CDTF">2019-08-27T23:29:14Z</dcterms:modified>
</cp:coreProperties>
</file>